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22"/>
  </p:notesMasterIdLst>
  <p:sldIdLst>
    <p:sldId id="256" r:id="rId2"/>
    <p:sldId id="274" r:id="rId3"/>
    <p:sldId id="277" r:id="rId4"/>
    <p:sldId id="287" r:id="rId5"/>
    <p:sldId id="257" r:id="rId6"/>
    <p:sldId id="302" r:id="rId7"/>
    <p:sldId id="259" r:id="rId8"/>
    <p:sldId id="258" r:id="rId9"/>
    <p:sldId id="294" r:id="rId10"/>
    <p:sldId id="295" r:id="rId11"/>
    <p:sldId id="296" r:id="rId12"/>
    <p:sldId id="288" r:id="rId13"/>
    <p:sldId id="262" r:id="rId14"/>
    <p:sldId id="297" r:id="rId15"/>
    <p:sldId id="298" r:id="rId16"/>
    <p:sldId id="289" r:id="rId17"/>
    <p:sldId id="299" r:id="rId18"/>
    <p:sldId id="300" r:id="rId19"/>
    <p:sldId id="301"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 Tsun LEUNG" initials="KTL" lastIdx="1" clrIdx="0">
    <p:extLst>
      <p:ext uri="{19B8F6BF-5375-455C-9EA6-DF929625EA0E}">
        <p15:presenceInfo xmlns:p15="http://schemas.microsoft.com/office/powerpoint/2012/main" userId="Ko Tsun LEU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8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28" autoAdjust="0"/>
    <p:restoredTop sz="95118" autoAdjust="0"/>
  </p:normalViewPr>
  <p:slideViewPr>
    <p:cSldViewPr snapToGrid="0" snapToObjects="1">
      <p:cViewPr varScale="1">
        <p:scale>
          <a:sx n="122" d="100"/>
          <a:sy n="122" d="100"/>
        </p:scale>
        <p:origin x="216" y="20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DC739-5ABF-7749-B528-2E6624BD8BBD}" type="datetimeFigureOut">
              <a:rPr lang="en-US" smtClean="0"/>
              <a:t>3/19/21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5C7BA-E73B-8F45-9123-44CB0FED73CF}" type="slidenum">
              <a:rPr lang="en-US" smtClean="0"/>
              <a:t>‹#›</a:t>
            </a:fld>
            <a:endParaRPr lang="en-US"/>
          </a:p>
        </p:txBody>
      </p:sp>
    </p:spTree>
    <p:extLst>
      <p:ext uri="{BB962C8B-B14F-4D97-AF65-F5344CB8AC3E}">
        <p14:creationId xmlns:p14="http://schemas.microsoft.com/office/powerpoint/2010/main" val="211777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tolerance -&gt; since it is prob, can accommodate presence/absence of signal &amp; missed signal values</a:t>
            </a:r>
          </a:p>
          <a:p>
            <a:r>
              <a:rPr lang="en-US" dirty="0"/>
              <a:t>weighted-&gt; give different </a:t>
            </a:r>
            <a:r>
              <a:rPr lang="en-US" dirty="0" err="1"/>
              <a:t>weigt</a:t>
            </a:r>
            <a:r>
              <a:rPr lang="en-US" dirty="0"/>
              <a:t> to different signal according to their accuracy, adopting Bayesian model, </a:t>
            </a:r>
          </a:p>
        </p:txBody>
      </p:sp>
      <p:sp>
        <p:nvSpPr>
          <p:cNvPr id="4" name="Slide Number Placeholder 3"/>
          <p:cNvSpPr>
            <a:spLocks noGrp="1"/>
          </p:cNvSpPr>
          <p:nvPr>
            <p:ph type="sldNum" sz="quarter" idx="5"/>
          </p:nvPr>
        </p:nvSpPr>
        <p:spPr/>
        <p:txBody>
          <a:bodyPr/>
          <a:lstStyle/>
          <a:p>
            <a:fld id="{4955C7BA-E73B-8F45-9123-44CB0FED73CF}" type="slidenum">
              <a:rPr lang="en-US" smtClean="0"/>
              <a:t>3</a:t>
            </a:fld>
            <a:endParaRPr lang="en-US"/>
          </a:p>
        </p:txBody>
      </p:sp>
    </p:spTree>
    <p:extLst>
      <p:ext uri="{BB962C8B-B14F-4D97-AF65-F5344CB8AC3E}">
        <p14:creationId xmlns:p14="http://schemas.microsoft.com/office/powerpoint/2010/main" val="4248580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a357f5d03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a357f5d03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56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a357f5d03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a357f5d03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62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the retrieved Wi-Fi RSS values and the corresponding MAC addresses of routers.</a:t>
            </a:r>
          </a:p>
          <a:p>
            <a:endParaRPr lang="en-US" dirty="0"/>
          </a:p>
        </p:txBody>
      </p:sp>
      <p:sp>
        <p:nvSpPr>
          <p:cNvPr id="4" name="Slide Number Placeholder 3"/>
          <p:cNvSpPr>
            <a:spLocks noGrp="1"/>
          </p:cNvSpPr>
          <p:nvPr>
            <p:ph type="sldNum" sz="quarter" idx="5"/>
          </p:nvPr>
        </p:nvSpPr>
        <p:spPr/>
        <p:txBody>
          <a:bodyPr/>
          <a:lstStyle/>
          <a:p>
            <a:fld id="{4955C7BA-E73B-8F45-9123-44CB0FED73CF}" type="slidenum">
              <a:rPr lang="en-US" smtClean="0"/>
              <a:t>5</a:t>
            </a:fld>
            <a:endParaRPr lang="en-US"/>
          </a:p>
        </p:txBody>
      </p:sp>
    </p:spTree>
    <p:extLst>
      <p:ext uri="{BB962C8B-B14F-4D97-AF65-F5344CB8AC3E}">
        <p14:creationId xmlns:p14="http://schemas.microsoft.com/office/powerpoint/2010/main" val="1365178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the retrieved Wi-Fi RSS values and the corresponding MAC addresses of routers.</a:t>
            </a:r>
          </a:p>
          <a:p>
            <a:endParaRPr lang="en-US" dirty="0"/>
          </a:p>
        </p:txBody>
      </p:sp>
      <p:sp>
        <p:nvSpPr>
          <p:cNvPr id="4" name="Slide Number Placeholder 3"/>
          <p:cNvSpPr>
            <a:spLocks noGrp="1"/>
          </p:cNvSpPr>
          <p:nvPr>
            <p:ph type="sldNum" sz="quarter" idx="5"/>
          </p:nvPr>
        </p:nvSpPr>
        <p:spPr/>
        <p:txBody>
          <a:bodyPr/>
          <a:lstStyle/>
          <a:p>
            <a:fld id="{4955C7BA-E73B-8F45-9123-44CB0FED73CF}" type="slidenum">
              <a:rPr lang="en-US" smtClean="0"/>
              <a:t>6</a:t>
            </a:fld>
            <a:endParaRPr lang="en-US"/>
          </a:p>
        </p:txBody>
      </p:sp>
    </p:spTree>
    <p:extLst>
      <p:ext uri="{BB962C8B-B14F-4D97-AF65-F5344CB8AC3E}">
        <p14:creationId xmlns:p14="http://schemas.microsoft.com/office/powerpoint/2010/main" val="1341817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Trilateration = range-based</a:t>
            </a:r>
          </a:p>
        </p:txBody>
      </p:sp>
      <p:sp>
        <p:nvSpPr>
          <p:cNvPr id="4" name="Slide Number Placeholder 3"/>
          <p:cNvSpPr>
            <a:spLocks noGrp="1"/>
          </p:cNvSpPr>
          <p:nvPr>
            <p:ph type="sldNum" sz="quarter" idx="5"/>
          </p:nvPr>
        </p:nvSpPr>
        <p:spPr/>
        <p:txBody>
          <a:bodyPr/>
          <a:lstStyle/>
          <a:p>
            <a:fld id="{4955C7BA-E73B-8F45-9123-44CB0FED73CF}" type="slidenum">
              <a:rPr lang="en-US" smtClean="0"/>
              <a:t>8</a:t>
            </a:fld>
            <a:endParaRPr lang="en-US"/>
          </a:p>
        </p:txBody>
      </p:sp>
    </p:spTree>
    <p:extLst>
      <p:ext uri="{BB962C8B-B14F-4D97-AF65-F5344CB8AC3E}">
        <p14:creationId xmlns:p14="http://schemas.microsoft.com/office/powerpoint/2010/main" val="3494989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Trilateration = range-based</a:t>
            </a:r>
          </a:p>
        </p:txBody>
      </p:sp>
      <p:sp>
        <p:nvSpPr>
          <p:cNvPr id="4" name="Slide Number Placeholder 3"/>
          <p:cNvSpPr>
            <a:spLocks noGrp="1"/>
          </p:cNvSpPr>
          <p:nvPr>
            <p:ph type="sldNum" sz="quarter" idx="5"/>
          </p:nvPr>
        </p:nvSpPr>
        <p:spPr/>
        <p:txBody>
          <a:bodyPr/>
          <a:lstStyle/>
          <a:p>
            <a:fld id="{4955C7BA-E73B-8F45-9123-44CB0FED73CF}" type="slidenum">
              <a:rPr lang="en-US" smtClean="0"/>
              <a:t>9</a:t>
            </a:fld>
            <a:endParaRPr lang="en-US"/>
          </a:p>
        </p:txBody>
      </p:sp>
    </p:spTree>
    <p:extLst>
      <p:ext uri="{BB962C8B-B14F-4D97-AF65-F5344CB8AC3E}">
        <p14:creationId xmlns:p14="http://schemas.microsoft.com/office/powerpoint/2010/main" val="156079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a357f5d03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a357f5d03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a357f5d03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a357f5d03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433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a357f5d03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a357f5d03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774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a357f5d03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a357f5d03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34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3/19/21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379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917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3/19/21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4124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pare">
  <p:cSld name="Spar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5200"/>
              <a:buFont typeface="Arial"/>
              <a:buNone/>
              <a:defRPr sz="6933">
                <a:solidFill>
                  <a:schemeClr val="dk1"/>
                </a:solidFill>
              </a:defRPr>
            </a:lvl2pPr>
            <a:lvl3pPr lvl="2" algn="ctr">
              <a:lnSpc>
                <a:spcPct val="100000"/>
              </a:lnSpc>
              <a:spcBef>
                <a:spcPts val="0"/>
              </a:spcBef>
              <a:spcAft>
                <a:spcPts val="0"/>
              </a:spcAft>
              <a:buClr>
                <a:schemeClr val="dk1"/>
              </a:buClr>
              <a:buSzPts val="5200"/>
              <a:buFont typeface="Arial"/>
              <a:buNone/>
              <a:defRPr sz="6933">
                <a:solidFill>
                  <a:schemeClr val="dk1"/>
                </a:solidFill>
              </a:defRPr>
            </a:lvl3pPr>
            <a:lvl4pPr lvl="3" algn="ctr">
              <a:lnSpc>
                <a:spcPct val="100000"/>
              </a:lnSpc>
              <a:spcBef>
                <a:spcPts val="0"/>
              </a:spcBef>
              <a:spcAft>
                <a:spcPts val="0"/>
              </a:spcAft>
              <a:buClr>
                <a:schemeClr val="dk1"/>
              </a:buClr>
              <a:buSzPts val="5200"/>
              <a:buFont typeface="Arial"/>
              <a:buNone/>
              <a:defRPr sz="6933">
                <a:solidFill>
                  <a:schemeClr val="dk1"/>
                </a:solidFill>
              </a:defRPr>
            </a:lvl4pPr>
            <a:lvl5pPr lvl="4" algn="ctr">
              <a:lnSpc>
                <a:spcPct val="100000"/>
              </a:lnSpc>
              <a:spcBef>
                <a:spcPts val="0"/>
              </a:spcBef>
              <a:spcAft>
                <a:spcPts val="0"/>
              </a:spcAft>
              <a:buClr>
                <a:schemeClr val="dk1"/>
              </a:buClr>
              <a:buSzPts val="5200"/>
              <a:buFont typeface="Arial"/>
              <a:buNone/>
              <a:defRPr sz="6933">
                <a:solidFill>
                  <a:schemeClr val="dk1"/>
                </a:solidFill>
              </a:defRPr>
            </a:lvl5pPr>
            <a:lvl6pPr lvl="5" algn="ctr">
              <a:lnSpc>
                <a:spcPct val="100000"/>
              </a:lnSpc>
              <a:spcBef>
                <a:spcPts val="0"/>
              </a:spcBef>
              <a:spcAft>
                <a:spcPts val="0"/>
              </a:spcAft>
              <a:buClr>
                <a:schemeClr val="dk1"/>
              </a:buClr>
              <a:buSzPts val="5200"/>
              <a:buFont typeface="Arial"/>
              <a:buNone/>
              <a:defRPr sz="6933">
                <a:solidFill>
                  <a:schemeClr val="dk1"/>
                </a:solidFill>
              </a:defRPr>
            </a:lvl6pPr>
            <a:lvl7pPr lvl="6" algn="ctr">
              <a:lnSpc>
                <a:spcPct val="100000"/>
              </a:lnSpc>
              <a:spcBef>
                <a:spcPts val="0"/>
              </a:spcBef>
              <a:spcAft>
                <a:spcPts val="0"/>
              </a:spcAft>
              <a:buClr>
                <a:schemeClr val="dk1"/>
              </a:buClr>
              <a:buSzPts val="5200"/>
              <a:buFont typeface="Arial"/>
              <a:buNone/>
              <a:defRPr sz="6933">
                <a:solidFill>
                  <a:schemeClr val="dk1"/>
                </a:solidFill>
              </a:defRPr>
            </a:lvl7pPr>
            <a:lvl8pPr lvl="7" algn="ctr">
              <a:lnSpc>
                <a:spcPct val="100000"/>
              </a:lnSpc>
              <a:spcBef>
                <a:spcPts val="0"/>
              </a:spcBef>
              <a:spcAft>
                <a:spcPts val="0"/>
              </a:spcAft>
              <a:buClr>
                <a:schemeClr val="dk1"/>
              </a:buClr>
              <a:buSzPts val="5200"/>
              <a:buFont typeface="Arial"/>
              <a:buNone/>
              <a:defRPr sz="6933">
                <a:solidFill>
                  <a:schemeClr val="dk1"/>
                </a:solidFill>
              </a:defRPr>
            </a:lvl8pPr>
            <a:lvl9pPr lvl="8" algn="ctr">
              <a:lnSpc>
                <a:spcPct val="100000"/>
              </a:lnSpc>
              <a:spcBef>
                <a:spcPts val="0"/>
              </a:spcBef>
              <a:spcAft>
                <a:spcPts val="0"/>
              </a:spcAft>
              <a:buClr>
                <a:schemeClr val="dk1"/>
              </a:buClr>
              <a:buSzPts val="5200"/>
              <a:buFont typeface="Arial"/>
              <a:buNone/>
              <a:defRPr sz="6933">
                <a:solidFill>
                  <a:schemeClr val="dk1"/>
                </a:solidFill>
              </a:defRPr>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2pPr>
            <a:lvl3pPr marR="0" lvl="2" algn="ctr">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3pPr>
            <a:lvl4pPr marR="0" lvl="3" algn="ctr">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4pPr>
            <a:lvl5pPr marR="0" lvl="4" algn="ctr">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5pPr>
            <a:lvl6pPr marR="0" lvl="5" algn="ctr">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6pPr>
            <a:lvl7pPr marR="0" lvl="6" algn="ctr">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7pPr>
            <a:lvl8pPr marR="0" lvl="7" algn="ctr">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8pPr>
            <a:lvl9pPr marR="0" lvl="8" algn="ctr">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2060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3/19/21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483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3/19/21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317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683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315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581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476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3/19/21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405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3/19/21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252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3/19/21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299408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4" r:id="rId6"/>
    <p:sldLayoutId id="2147483699" r:id="rId7"/>
    <p:sldLayoutId id="2147483700" r:id="rId8"/>
    <p:sldLayoutId id="2147483701" r:id="rId9"/>
    <p:sldLayoutId id="2147483703" r:id="rId10"/>
    <p:sldLayoutId id="2147483702" r:id="rId11"/>
    <p:sldLayoutId id="2147483706"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modern tunnel">
            <a:extLst>
              <a:ext uri="{FF2B5EF4-FFF2-40B4-BE49-F238E27FC236}">
                <a16:creationId xmlns:a16="http://schemas.microsoft.com/office/drawing/2014/main" id="{18ABE7CA-281B-412A-97F2-3B65B4CAAC8F}"/>
              </a:ext>
            </a:extLst>
          </p:cNvPr>
          <p:cNvPicPr>
            <a:picLocks noChangeAspect="1"/>
          </p:cNvPicPr>
          <p:nvPr/>
        </p:nvPicPr>
        <p:blipFill>
          <a:blip r:embed="rId2"/>
          <a:srcRect t="7802" b="7802"/>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B1AA90-44E9-0943-ADEF-F80D46484528}"/>
              </a:ext>
            </a:extLst>
          </p:cNvPr>
          <p:cNvSpPr>
            <a:spLocks noGrp="1"/>
          </p:cNvSpPr>
          <p:nvPr>
            <p:ph type="ctrTitle"/>
          </p:nvPr>
        </p:nvSpPr>
        <p:spPr>
          <a:xfrm>
            <a:off x="837126" y="1419225"/>
            <a:ext cx="4320227" cy="2395117"/>
          </a:xfrm>
        </p:spPr>
        <p:txBody>
          <a:bodyPr>
            <a:normAutofit fontScale="90000"/>
          </a:bodyPr>
          <a:lstStyle/>
          <a:p>
            <a:br>
              <a:rPr lang="en-US" altLang="zh-CN" sz="4000" dirty="0">
                <a:solidFill>
                  <a:srgbClr val="FFFFFF"/>
                </a:solidFill>
              </a:rPr>
            </a:br>
            <a:r>
              <a:rPr lang="en-US" altLang="zh-CN" sz="4000" dirty="0">
                <a:solidFill>
                  <a:srgbClr val="FFFFFF"/>
                </a:solidFill>
              </a:rPr>
              <a:t>multimodal </a:t>
            </a:r>
            <a:r>
              <a:rPr lang="en-US" altLang="zh-CN" sz="4000" dirty="0" err="1">
                <a:solidFill>
                  <a:srgbClr val="FFFFFF"/>
                </a:solidFill>
              </a:rPr>
              <a:t>InDoor</a:t>
            </a:r>
            <a:r>
              <a:rPr lang="en-US" altLang="zh-CN" sz="4000" dirty="0">
                <a:solidFill>
                  <a:srgbClr val="FFFFFF"/>
                </a:solidFill>
              </a:rPr>
              <a:t> localization</a:t>
            </a:r>
            <a:endParaRPr lang="en-US" sz="4000" dirty="0">
              <a:solidFill>
                <a:srgbClr val="FFFFFF"/>
              </a:solidFill>
            </a:endParaRPr>
          </a:p>
        </p:txBody>
      </p:sp>
      <p:sp>
        <p:nvSpPr>
          <p:cNvPr id="3" name="Subtitle 2">
            <a:extLst>
              <a:ext uri="{FF2B5EF4-FFF2-40B4-BE49-F238E27FC236}">
                <a16:creationId xmlns:a16="http://schemas.microsoft.com/office/drawing/2014/main" id="{55115CD6-6140-444C-8DB5-30FFACC4D664}"/>
              </a:ext>
            </a:extLst>
          </p:cNvPr>
          <p:cNvSpPr>
            <a:spLocks noGrp="1"/>
          </p:cNvSpPr>
          <p:nvPr>
            <p:ph type="subTitle" idx="1"/>
          </p:nvPr>
        </p:nvSpPr>
        <p:spPr>
          <a:xfrm>
            <a:off x="837126" y="3824577"/>
            <a:ext cx="4320228" cy="1614198"/>
          </a:xfrm>
        </p:spPr>
        <p:txBody>
          <a:bodyPr>
            <a:normAutofit lnSpcReduction="10000"/>
          </a:bodyPr>
          <a:lstStyle/>
          <a:p>
            <a:r>
              <a:rPr lang="en-US" sz="1800" dirty="0">
                <a:solidFill>
                  <a:srgbClr val="FFFFFF">
                    <a:alpha val="75000"/>
                  </a:srgbClr>
                </a:solidFill>
              </a:rPr>
              <a:t>Kevin Leung Ko Tsun</a:t>
            </a:r>
          </a:p>
          <a:p>
            <a:r>
              <a:rPr lang="en-US" sz="1800" cap="none" dirty="0">
                <a:solidFill>
                  <a:srgbClr val="FFFFFF">
                    <a:alpha val="75000"/>
                  </a:srgbClr>
                </a:solidFill>
              </a:rPr>
              <a:t>ktleungai@connect.ust.hk</a:t>
            </a:r>
          </a:p>
          <a:p>
            <a:r>
              <a:rPr lang="en-US" sz="1800" dirty="0">
                <a:solidFill>
                  <a:srgbClr val="FFFFFF">
                    <a:alpha val="75000"/>
                  </a:srgbClr>
                </a:solidFill>
              </a:rPr>
              <a:t>20516287</a:t>
            </a:r>
          </a:p>
          <a:p>
            <a:r>
              <a:rPr lang="en-US" sz="1800" dirty="0">
                <a:solidFill>
                  <a:srgbClr val="FFFFFF">
                    <a:alpha val="75000"/>
                  </a:srgbClr>
                </a:solidFill>
              </a:rPr>
              <a:t>COMP4971C Independent Study</a:t>
            </a:r>
          </a:p>
          <a:p>
            <a:endParaRPr lang="en-US" sz="1800" dirty="0">
              <a:solidFill>
                <a:srgbClr val="FFFFFF">
                  <a:alpha val="75000"/>
                </a:srgbClr>
              </a:solidFill>
            </a:endParaRPr>
          </a:p>
        </p:txBody>
      </p:sp>
    </p:spTree>
    <p:extLst>
      <p:ext uri="{BB962C8B-B14F-4D97-AF65-F5344CB8AC3E}">
        <p14:creationId xmlns:p14="http://schemas.microsoft.com/office/powerpoint/2010/main" val="11186850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74E1D0-C3DE-4372-A6D9-831A6F40C085}"/>
              </a:ext>
            </a:extLst>
          </p:cNvPr>
          <p:cNvSpPr>
            <a:spLocks noGrp="1"/>
          </p:cNvSpPr>
          <p:nvPr>
            <p:ph type="title"/>
          </p:nvPr>
        </p:nvSpPr>
        <p:spPr>
          <a:xfrm>
            <a:off x="581192" y="838200"/>
            <a:ext cx="11200370" cy="613536"/>
          </a:xfrm>
        </p:spPr>
        <p:txBody>
          <a:bodyPr>
            <a:normAutofit/>
          </a:bodyPr>
          <a:lstStyle/>
          <a:p>
            <a:r>
              <a:rPr lang="en-US" b="1" dirty="0"/>
              <a:t>Problem of previous work</a:t>
            </a:r>
          </a:p>
        </p:txBody>
      </p:sp>
      <p:sp>
        <p:nvSpPr>
          <p:cNvPr id="5" name="TextBox 4">
            <a:extLst>
              <a:ext uri="{FF2B5EF4-FFF2-40B4-BE49-F238E27FC236}">
                <a16:creationId xmlns:a16="http://schemas.microsoft.com/office/drawing/2014/main" id="{96A2B8F1-81DD-4AFD-9BA5-29B4C8CDC783}"/>
              </a:ext>
            </a:extLst>
          </p:cNvPr>
          <p:cNvSpPr txBox="1"/>
          <p:nvPr/>
        </p:nvSpPr>
        <p:spPr>
          <a:xfrm>
            <a:off x="762000" y="1803400"/>
            <a:ext cx="11019562" cy="37422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Previous research works have emphasized the combination of various kinds of signal and putting their strength together while avoiding the weakness. However, within the previous research work and papers, only a limited number of signals are fused. Simultaneously, a customized and focused framework based on the nature and characteristics of a set of specific signals has been adopted. Adjustments had also been made to compromise the specific signal combinations. With such changes and manipulations, the extension towards other signals is hardly accessible and sometimes impossible</a:t>
            </a:r>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dirty="0"/>
              <a:t>Moreover, there are assumptions that all the signals are completely available during localization decisions. However, this is not the case in real life, with broadly variating sampling rates, loss of signal values results. Compensation methods might have adopted the last measured ones by conducting predictions based on records and history or even reducing localization frequency to the slowest sampling rate. Such methods are not desirable</a:t>
            </a:r>
          </a:p>
        </p:txBody>
      </p:sp>
    </p:spTree>
    <p:extLst>
      <p:ext uri="{BB962C8B-B14F-4D97-AF65-F5344CB8AC3E}">
        <p14:creationId xmlns:p14="http://schemas.microsoft.com/office/powerpoint/2010/main" val="190452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74E1D0-C3DE-4372-A6D9-831A6F40C085}"/>
              </a:ext>
            </a:extLst>
          </p:cNvPr>
          <p:cNvSpPr>
            <a:spLocks noGrp="1"/>
          </p:cNvSpPr>
          <p:nvPr>
            <p:ph type="title"/>
          </p:nvPr>
        </p:nvSpPr>
        <p:spPr>
          <a:xfrm>
            <a:off x="581192" y="838200"/>
            <a:ext cx="11200370" cy="613536"/>
          </a:xfrm>
        </p:spPr>
        <p:txBody>
          <a:bodyPr>
            <a:normAutofit/>
          </a:bodyPr>
          <a:lstStyle/>
          <a:p>
            <a:r>
              <a:rPr lang="en-US" b="1" dirty="0"/>
              <a:t>Challenges of a robust fusion system</a:t>
            </a:r>
          </a:p>
        </p:txBody>
      </p:sp>
      <p:sp>
        <p:nvSpPr>
          <p:cNvPr id="5" name="TextBox 4">
            <a:extLst>
              <a:ext uri="{FF2B5EF4-FFF2-40B4-BE49-F238E27FC236}">
                <a16:creationId xmlns:a16="http://schemas.microsoft.com/office/drawing/2014/main" id="{96A2B8F1-81DD-4AFD-9BA5-29B4C8CDC783}"/>
              </a:ext>
            </a:extLst>
          </p:cNvPr>
          <p:cNvSpPr txBox="1"/>
          <p:nvPr/>
        </p:nvSpPr>
        <p:spPr>
          <a:xfrm>
            <a:off x="762000" y="1803400"/>
            <a:ext cx="11200370" cy="44809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Firstly, a robust fusion system's algorithms have been designed for a particular set of signal forms and combinations. This could not be generalized into algorithms that suit all kinds of different signal combinations. When customization is adopted and applied, the algorithms may not function normally when some signals within the combination are unavailable. Such straight limitation is undesirable and crucial to the effectiveness and functionality of the system</a:t>
            </a:r>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dirty="0"/>
              <a:t>Secondly, a wide range of operational environments of a robust fusion system, making changes and fixing codes will be tedious as various operational environments with different structures have to be addressed. Heavy resources are needed in order to make small changes and amendments. With this challenge, the system could not be considered exhaustive. A unified approach is needed to address this issue</a:t>
            </a:r>
          </a:p>
          <a:p>
            <a:pPr>
              <a:lnSpc>
                <a:spcPct val="150000"/>
              </a:lnSpc>
            </a:pPr>
            <a:endParaRPr lang="en-US" sz="1600" dirty="0"/>
          </a:p>
          <a:p>
            <a:pPr marL="285750" indent="-285750">
              <a:lnSpc>
                <a:spcPct val="150000"/>
              </a:lnSpc>
              <a:buFont typeface="Arial" panose="020B0604020202020204" pitchFamily="34" charset="0"/>
              <a:buChar char="•"/>
            </a:pPr>
            <a:r>
              <a:rPr lang="en-US" sz="1600" dirty="0"/>
              <a:t>Finally, the data is scarce. In order to collect enough data, tremendous survey efforts and resources are required. It is not affordable and practical to collect such unreasonably large amounts of data to build a robust algorithm</a:t>
            </a:r>
          </a:p>
        </p:txBody>
      </p:sp>
    </p:spTree>
    <p:extLst>
      <p:ext uri="{BB962C8B-B14F-4D97-AF65-F5344CB8AC3E}">
        <p14:creationId xmlns:p14="http://schemas.microsoft.com/office/powerpoint/2010/main" val="345467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8" name="Rectangle 1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D1D5789-1E5F-495B-8012-DB3A540A03DE}"/>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100" dirty="0">
                <a:solidFill>
                  <a:schemeClr val="tx1"/>
                </a:solidFill>
              </a:rPr>
              <a:t>implementation</a:t>
            </a:r>
          </a:p>
        </p:txBody>
      </p:sp>
      <p:sp>
        <p:nvSpPr>
          <p:cNvPr id="29" name="Rectangle 2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30" name="Picture 4">
            <a:extLst>
              <a:ext uri="{FF2B5EF4-FFF2-40B4-BE49-F238E27FC236}">
                <a16:creationId xmlns:a16="http://schemas.microsoft.com/office/drawing/2014/main" id="{87A37421-A2AC-447E-A0F5-156EE2A6D150}"/>
              </a:ext>
            </a:extLst>
          </p:cNvPr>
          <p:cNvPicPr>
            <a:picLocks noChangeAspect="1"/>
          </p:cNvPicPr>
          <p:nvPr/>
        </p:nvPicPr>
        <p:blipFill rotWithShape="1">
          <a:blip r:embed="rId2"/>
          <a:srcRect r="26633" b="-1"/>
          <a:stretch/>
        </p:blipFill>
        <p:spPr>
          <a:xfrm>
            <a:off x="4654295" y="10"/>
            <a:ext cx="7537705" cy="6857990"/>
          </a:xfrm>
          <a:prstGeom prst="rect">
            <a:avLst/>
          </a:prstGeom>
        </p:spPr>
      </p:pic>
    </p:spTree>
    <p:extLst>
      <p:ext uri="{BB962C8B-B14F-4D97-AF65-F5344CB8AC3E}">
        <p14:creationId xmlns:p14="http://schemas.microsoft.com/office/powerpoint/2010/main" val="148978061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pic>
        <p:nvPicPr>
          <p:cNvPr id="1408" name="Google Shape;1408;p66"/>
          <p:cNvPicPr preferRelativeResize="0"/>
          <p:nvPr/>
        </p:nvPicPr>
        <p:blipFill>
          <a:blip r:embed="rId3">
            <a:alphaModFix/>
          </a:blip>
          <a:stretch>
            <a:fillRect/>
          </a:stretch>
        </p:blipFill>
        <p:spPr>
          <a:xfrm>
            <a:off x="10383" y="0"/>
            <a:ext cx="1581217" cy="6858000"/>
          </a:xfrm>
          <a:prstGeom prst="rect">
            <a:avLst/>
          </a:prstGeom>
          <a:noFill/>
          <a:ln>
            <a:noFill/>
          </a:ln>
        </p:spPr>
      </p:pic>
      <p:sp>
        <p:nvSpPr>
          <p:cNvPr id="1410" name="Google Shape;1410;p66"/>
          <p:cNvSpPr txBox="1">
            <a:spLocks noGrp="1"/>
          </p:cNvSpPr>
          <p:nvPr>
            <p:ph type="title" idx="4294967295"/>
          </p:nvPr>
        </p:nvSpPr>
        <p:spPr>
          <a:xfrm>
            <a:off x="1937799" y="548000"/>
            <a:ext cx="9403301" cy="887095"/>
          </a:xfrm>
          <a:prstGeom prst="rect">
            <a:avLst/>
          </a:prstGeom>
          <a:noFill/>
          <a:ln>
            <a:noFill/>
          </a:ln>
        </p:spPr>
        <p:txBody>
          <a:bodyPr spcFirstLastPara="1" vert="horz" wrap="square" lIns="121900" tIns="121900" rIns="121900" bIns="121900" rtlCol="0" anchor="t" anchorCtr="0">
            <a:noAutofit/>
          </a:bodyPr>
          <a:lstStyle/>
          <a:p>
            <a:pPr>
              <a:spcBef>
                <a:spcPts val="0"/>
              </a:spcBef>
              <a:buClr>
                <a:srgbClr val="0C3342"/>
              </a:buClr>
              <a:buSzPts val="3200"/>
            </a:pPr>
            <a:r>
              <a:rPr lang="en-HK" sz="3000" b="1" dirty="0">
                <a:ea typeface="Proxima Nova"/>
                <a:cs typeface="Proxima Nova"/>
                <a:sym typeface="Proxima Nova"/>
              </a:rPr>
              <a:t>Implementation – </a:t>
            </a:r>
            <a:r>
              <a:rPr lang="en-HK" sz="3000" b="1" dirty="0" err="1">
                <a:ea typeface="Proxima Nova"/>
                <a:cs typeface="Proxima Nova"/>
                <a:sym typeface="Proxima Nova"/>
              </a:rPr>
              <a:t>sifu</a:t>
            </a:r>
            <a:r>
              <a:rPr lang="en-HK" sz="3000" b="1" dirty="0">
                <a:ea typeface="Proxima Nova"/>
                <a:cs typeface="Proxima Nova"/>
                <a:sym typeface="Proxima Nova"/>
              </a:rPr>
              <a:t> framework</a:t>
            </a:r>
            <a:endParaRPr sz="3000" b="1" dirty="0">
              <a:ea typeface="Proxima Nova"/>
              <a:cs typeface="Proxima Nova"/>
              <a:sym typeface="Proxima Nova"/>
            </a:endParaRPr>
          </a:p>
        </p:txBody>
      </p:sp>
      <p:pic>
        <p:nvPicPr>
          <p:cNvPr id="2050" name="Picture 2" descr="https://lh6.googleusercontent.com/R_UgYL9RY0oG5MzZRVhAV543DtJeGOMZ8RNG9F4_BIap7n9UCXQW-iXDjcYJVOSa8VZ8FOKi9CC6o03T--Cm_qDCdgOQDQHWs9E8uVRQe8hGZTaKQk9IPTzYgpzelTHBUfR2O3iL">
            <a:extLst>
              <a:ext uri="{FF2B5EF4-FFF2-40B4-BE49-F238E27FC236}">
                <a16:creationId xmlns:a16="http://schemas.microsoft.com/office/drawing/2014/main" id="{FCA52C4C-DDCC-4EF0-955E-4C476CE30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219230"/>
            <a:ext cx="8120566" cy="19019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ED8CA3-35AA-4C89-8318-E936C6C25F9F}"/>
              </a:ext>
            </a:extLst>
          </p:cNvPr>
          <p:cNvSpPr txBox="1"/>
          <p:nvPr/>
        </p:nvSpPr>
        <p:spPr>
          <a:xfrm>
            <a:off x="4651100" y="3182777"/>
            <a:ext cx="3203850" cy="307777"/>
          </a:xfrm>
          <a:prstGeom prst="rect">
            <a:avLst/>
          </a:prstGeom>
          <a:noFill/>
          <a:ln w="19050">
            <a:solidFill>
              <a:schemeClr val="tx1"/>
            </a:solidFill>
            <a:prstDash val="lgDash"/>
          </a:ln>
        </p:spPr>
        <p:txBody>
          <a:bodyPr wrap="square" rtlCol="0">
            <a:spAutoFit/>
          </a:bodyPr>
          <a:lstStyle/>
          <a:p>
            <a:pPr algn="ctr"/>
            <a:r>
              <a:rPr lang="en-US" sz="1400" dirty="0"/>
              <a:t> Fig.1. The architecture of </a:t>
            </a:r>
            <a:r>
              <a:rPr lang="en-US" sz="1400" dirty="0" err="1"/>
              <a:t>siFu</a:t>
            </a:r>
            <a:r>
              <a:rPr lang="en-US" sz="1400" dirty="0"/>
              <a:t> framework</a:t>
            </a:r>
            <a:endParaRPr lang="en-HK" sz="1400" dirty="0"/>
          </a:p>
        </p:txBody>
      </p:sp>
      <p:sp>
        <p:nvSpPr>
          <p:cNvPr id="4" name="Rectangle 3">
            <a:extLst>
              <a:ext uri="{FF2B5EF4-FFF2-40B4-BE49-F238E27FC236}">
                <a16:creationId xmlns:a16="http://schemas.microsoft.com/office/drawing/2014/main" id="{C5016BF3-5BC2-4024-A3B8-8C11D6CECEF5}"/>
              </a:ext>
            </a:extLst>
          </p:cNvPr>
          <p:cNvSpPr/>
          <p:nvPr/>
        </p:nvSpPr>
        <p:spPr>
          <a:xfrm>
            <a:off x="1765299" y="4012793"/>
            <a:ext cx="10238517" cy="1323439"/>
          </a:xfrm>
          <a:prstGeom prst="rect">
            <a:avLst/>
          </a:prstGeom>
        </p:spPr>
        <p:txBody>
          <a:bodyPr wrap="square">
            <a:spAutoFit/>
          </a:bodyPr>
          <a:lstStyle/>
          <a:p>
            <a:pPr marL="342900" indent="-342900">
              <a:buFont typeface="+mj-lt"/>
              <a:buAutoNum type="arabicPeriod"/>
            </a:pPr>
            <a:r>
              <a:rPr lang="en-US" sz="1600" dirty="0" err="1"/>
              <a:t>siFu</a:t>
            </a:r>
            <a:r>
              <a:rPr lang="en-US" sz="1600" dirty="0"/>
              <a:t> adopts a probabilistic framework as illustrated in Fig. 1. Different localization algorithms are designed for a specific signal according to their signal characteristics and performance</a:t>
            </a:r>
          </a:p>
          <a:p>
            <a:pPr marL="342900" indent="-342900">
              <a:buFont typeface="+mj-lt"/>
              <a:buAutoNum type="arabicPeriod"/>
            </a:pPr>
            <a:r>
              <a:rPr lang="en-US" sz="1600" dirty="0"/>
              <a:t>the spatial likelihood is put as input to the neural network, as a deep learning system can learn the noisy distribution produced by localization algorithms.</a:t>
            </a:r>
          </a:p>
          <a:p>
            <a:pPr marL="342900" indent="-342900">
              <a:buFont typeface="+mj-lt"/>
              <a:buAutoNum type="arabicPeriod"/>
            </a:pPr>
            <a:r>
              <a:rPr lang="en-US" sz="1600" dirty="0"/>
              <a:t>by assuming conditional independence among various signals, we can compute the likelihood P(</a:t>
            </a:r>
            <a:r>
              <a:rPr lang="en-US" sz="1600" dirty="0" err="1"/>
              <a:t>S|x</a:t>
            </a:r>
            <a:r>
              <a:rPr lang="en-US" sz="1600" dirty="0"/>
              <a:t>) by</a:t>
            </a:r>
            <a:endParaRPr lang="en-HK" sz="1600" dirty="0"/>
          </a:p>
        </p:txBody>
      </p:sp>
      <p:pic>
        <p:nvPicPr>
          <p:cNvPr id="5122" name="Picture 2" descr="https://lh6.googleusercontent.com/BnEqgthbu9zAip9siyixtFh5_-tIWptshWWmdvSn3KU5qF7b6Uy9_3VSEaZG9fk5fSugR5ufLTWROYc6enggYjjZd9pvTYJHbWuhjrmyTQM8tilJa54MZBLiNYZOviR4mUmBVGZM">
            <a:extLst>
              <a:ext uri="{FF2B5EF4-FFF2-40B4-BE49-F238E27FC236}">
                <a16:creationId xmlns:a16="http://schemas.microsoft.com/office/drawing/2014/main" id="{B0A89CF9-F885-41CA-929D-13B43E77A5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9950" y="5725352"/>
            <a:ext cx="3486150" cy="68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pic>
        <p:nvPicPr>
          <p:cNvPr id="1408" name="Google Shape;1408;p66"/>
          <p:cNvPicPr preferRelativeResize="0"/>
          <p:nvPr/>
        </p:nvPicPr>
        <p:blipFill>
          <a:blip r:embed="rId3">
            <a:alphaModFix/>
          </a:blip>
          <a:stretch>
            <a:fillRect/>
          </a:stretch>
        </p:blipFill>
        <p:spPr>
          <a:xfrm>
            <a:off x="10383" y="0"/>
            <a:ext cx="1581217" cy="6858000"/>
          </a:xfrm>
          <a:prstGeom prst="rect">
            <a:avLst/>
          </a:prstGeom>
          <a:noFill/>
          <a:ln>
            <a:noFill/>
          </a:ln>
        </p:spPr>
      </p:pic>
      <p:sp>
        <p:nvSpPr>
          <p:cNvPr id="1410" name="Google Shape;1410;p66"/>
          <p:cNvSpPr txBox="1">
            <a:spLocks noGrp="1"/>
          </p:cNvSpPr>
          <p:nvPr>
            <p:ph type="title" idx="4294967295"/>
          </p:nvPr>
        </p:nvSpPr>
        <p:spPr>
          <a:xfrm>
            <a:off x="1765299" y="507995"/>
            <a:ext cx="9631901" cy="1193806"/>
          </a:xfrm>
          <a:prstGeom prst="rect">
            <a:avLst/>
          </a:prstGeom>
          <a:noFill/>
          <a:ln>
            <a:noFill/>
          </a:ln>
        </p:spPr>
        <p:txBody>
          <a:bodyPr spcFirstLastPara="1" vert="horz" wrap="square" lIns="121900" tIns="121900" rIns="121900" bIns="121900" rtlCol="0" anchor="t" anchorCtr="0">
            <a:noAutofit/>
          </a:bodyPr>
          <a:lstStyle/>
          <a:p>
            <a:pPr>
              <a:spcBef>
                <a:spcPts val="0"/>
              </a:spcBef>
              <a:buClr>
                <a:srgbClr val="0C3342"/>
              </a:buClr>
              <a:buSzPts val="3200"/>
            </a:pPr>
            <a:r>
              <a:rPr lang="en-HK" sz="3000" b="1" dirty="0">
                <a:ea typeface="Proxima Nova"/>
                <a:cs typeface="Proxima Nova"/>
                <a:sym typeface="Proxima Nova"/>
              </a:rPr>
              <a:t>Implementation – Challenges during the architecture design phase</a:t>
            </a:r>
            <a:endParaRPr sz="3000" b="1" dirty="0">
              <a:ea typeface="Proxima Nova"/>
              <a:cs typeface="Proxima Nova"/>
              <a:sym typeface="Proxima Nova"/>
            </a:endParaRPr>
          </a:p>
        </p:txBody>
      </p:sp>
      <p:sp>
        <p:nvSpPr>
          <p:cNvPr id="4" name="Rectangle 3">
            <a:extLst>
              <a:ext uri="{FF2B5EF4-FFF2-40B4-BE49-F238E27FC236}">
                <a16:creationId xmlns:a16="http://schemas.microsoft.com/office/drawing/2014/main" id="{C5016BF3-5BC2-4024-A3B8-8C11D6CECEF5}"/>
              </a:ext>
            </a:extLst>
          </p:cNvPr>
          <p:cNvSpPr/>
          <p:nvPr/>
        </p:nvSpPr>
        <p:spPr>
          <a:xfrm>
            <a:off x="2175631" y="2104994"/>
            <a:ext cx="9221569" cy="1846659"/>
          </a:xfrm>
          <a:prstGeom prst="rect">
            <a:avLst/>
          </a:prstGeom>
        </p:spPr>
        <p:txBody>
          <a:bodyPr wrap="square">
            <a:spAutoFit/>
          </a:bodyPr>
          <a:lstStyle/>
          <a:p>
            <a:r>
              <a:rPr lang="en-US" b="1" dirty="0"/>
              <a:t>Challenges when deploying Generative Adversarial Network(GAN) framework</a:t>
            </a:r>
          </a:p>
          <a:p>
            <a:pPr marL="285750" indent="-285750">
              <a:buFont typeface="Arial" panose="020B0604020202020204" pitchFamily="34" charset="0"/>
              <a:buChar char="•"/>
            </a:pPr>
            <a:r>
              <a:rPr lang="en-US" sz="1600" dirty="0"/>
              <a:t>The generator did not converge in most of the cases, which shows its instability when it is utilized in localization problems which are highly noisy for the inputted signal.</a:t>
            </a:r>
          </a:p>
          <a:p>
            <a:endParaRPr lang="en-US" sz="1600" dirty="0"/>
          </a:p>
          <a:p>
            <a:pPr marL="285750" indent="-285750">
              <a:buFont typeface="Arial" panose="020B0604020202020204" pitchFamily="34" charset="0"/>
              <a:buChar char="•"/>
            </a:pPr>
            <a:r>
              <a:rPr lang="en-US" sz="1600" dirty="0"/>
              <a:t>The accuracy performance is not satisfactory as expected. I have tried several state-of-art GAN frameworks such as DCGAN(Deep Convolutional GAN) and Tensor-GAN. But they did not improve the accuracy of the previous Autoencoder model.</a:t>
            </a:r>
            <a:endParaRPr lang="en-HK" sz="1600" dirty="0"/>
          </a:p>
        </p:txBody>
      </p:sp>
      <p:sp>
        <p:nvSpPr>
          <p:cNvPr id="2" name="TextBox 1">
            <a:extLst>
              <a:ext uri="{FF2B5EF4-FFF2-40B4-BE49-F238E27FC236}">
                <a16:creationId xmlns:a16="http://schemas.microsoft.com/office/drawing/2014/main" id="{EE3C3B2C-1D12-45B4-B8F4-74336D16E878}"/>
              </a:ext>
            </a:extLst>
          </p:cNvPr>
          <p:cNvSpPr txBox="1"/>
          <p:nvPr/>
        </p:nvSpPr>
        <p:spPr>
          <a:xfrm>
            <a:off x="2175631" y="4614594"/>
            <a:ext cx="9221569" cy="646331"/>
          </a:xfrm>
          <a:prstGeom prst="rect">
            <a:avLst/>
          </a:prstGeom>
          <a:noFill/>
        </p:spPr>
        <p:txBody>
          <a:bodyPr wrap="square" rtlCol="0">
            <a:spAutoFit/>
          </a:bodyPr>
          <a:lstStyle/>
          <a:p>
            <a:r>
              <a:rPr lang="en-US" dirty="0"/>
              <a:t>After our further analysis on the model details, we believe that the GAN model may overfit to the training data, thus giving poorer results for unseen testing data.</a:t>
            </a:r>
            <a:endParaRPr lang="en-HK" dirty="0"/>
          </a:p>
        </p:txBody>
      </p:sp>
      <p:cxnSp>
        <p:nvCxnSpPr>
          <p:cNvPr id="6" name="Straight Connector 5">
            <a:extLst>
              <a:ext uri="{FF2B5EF4-FFF2-40B4-BE49-F238E27FC236}">
                <a16:creationId xmlns:a16="http://schemas.microsoft.com/office/drawing/2014/main" id="{4835BAE5-B66D-4E62-BCA2-212B593D87B6}"/>
              </a:ext>
            </a:extLst>
          </p:cNvPr>
          <p:cNvCxnSpPr/>
          <p:nvPr/>
        </p:nvCxnSpPr>
        <p:spPr>
          <a:xfrm>
            <a:off x="2175631" y="4318782"/>
            <a:ext cx="7474806"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58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pic>
        <p:nvPicPr>
          <p:cNvPr id="1408" name="Google Shape;1408;p66"/>
          <p:cNvPicPr preferRelativeResize="0"/>
          <p:nvPr/>
        </p:nvPicPr>
        <p:blipFill>
          <a:blip r:embed="rId3">
            <a:alphaModFix/>
          </a:blip>
          <a:stretch>
            <a:fillRect/>
          </a:stretch>
        </p:blipFill>
        <p:spPr>
          <a:xfrm>
            <a:off x="10383" y="0"/>
            <a:ext cx="1581217" cy="6858000"/>
          </a:xfrm>
          <a:prstGeom prst="rect">
            <a:avLst/>
          </a:prstGeom>
          <a:noFill/>
          <a:ln>
            <a:noFill/>
          </a:ln>
        </p:spPr>
      </p:pic>
      <p:sp>
        <p:nvSpPr>
          <p:cNvPr id="1410" name="Google Shape;1410;p66"/>
          <p:cNvSpPr txBox="1">
            <a:spLocks noGrp="1"/>
          </p:cNvSpPr>
          <p:nvPr>
            <p:ph type="title" idx="4294967295"/>
          </p:nvPr>
        </p:nvSpPr>
        <p:spPr>
          <a:xfrm>
            <a:off x="1765299" y="507995"/>
            <a:ext cx="10121901" cy="1193806"/>
          </a:xfrm>
          <a:prstGeom prst="rect">
            <a:avLst/>
          </a:prstGeom>
          <a:noFill/>
          <a:ln>
            <a:noFill/>
          </a:ln>
        </p:spPr>
        <p:txBody>
          <a:bodyPr spcFirstLastPara="1" vert="horz" wrap="square" lIns="121900" tIns="121900" rIns="121900" bIns="121900" rtlCol="0" anchor="t" anchorCtr="0">
            <a:noAutofit/>
          </a:bodyPr>
          <a:lstStyle/>
          <a:p>
            <a:pPr>
              <a:spcBef>
                <a:spcPts val="0"/>
              </a:spcBef>
              <a:buClr>
                <a:srgbClr val="0C3342"/>
              </a:buClr>
              <a:buSzPts val="3200"/>
            </a:pPr>
            <a:r>
              <a:rPr lang="en-HK" sz="3000" b="1" dirty="0">
                <a:ea typeface="Proxima Nova"/>
                <a:cs typeface="Proxima Nova"/>
                <a:sym typeface="Proxima Nova"/>
              </a:rPr>
              <a:t>Implementation – revamped architecture implementation</a:t>
            </a:r>
            <a:endParaRPr sz="3000" b="1" dirty="0">
              <a:ea typeface="Proxima Nova"/>
              <a:cs typeface="Proxima Nova"/>
              <a:sym typeface="Proxima Nova"/>
            </a:endParaRPr>
          </a:p>
        </p:txBody>
      </p:sp>
      <p:sp>
        <p:nvSpPr>
          <p:cNvPr id="4" name="Rectangle 3">
            <a:extLst>
              <a:ext uri="{FF2B5EF4-FFF2-40B4-BE49-F238E27FC236}">
                <a16:creationId xmlns:a16="http://schemas.microsoft.com/office/drawing/2014/main" id="{C5016BF3-5BC2-4024-A3B8-8C11D6CECEF5}"/>
              </a:ext>
            </a:extLst>
          </p:cNvPr>
          <p:cNvSpPr/>
          <p:nvPr/>
        </p:nvSpPr>
        <p:spPr>
          <a:xfrm>
            <a:off x="1866806" y="3923787"/>
            <a:ext cx="9221569" cy="2554545"/>
          </a:xfrm>
          <a:prstGeom prst="rect">
            <a:avLst/>
          </a:prstGeom>
        </p:spPr>
        <p:txBody>
          <a:bodyPr wrap="square">
            <a:spAutoFit/>
          </a:bodyPr>
          <a:lstStyle/>
          <a:p>
            <a:pPr marL="285750" indent="-285750">
              <a:buFont typeface="Arial" panose="020B0604020202020204" pitchFamily="34" charset="0"/>
              <a:buChar char="•"/>
            </a:pPr>
            <a:r>
              <a:rPr lang="en-US" sz="1600" dirty="0"/>
              <a:t>We observed that each element in a signal vector has a correlation with its neighbor element, we proposed Conv1D network to extract this relationship in the signal series. Conv1D network is made up of three convolution layers with a completely connected layer.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also proposed an augmentation module, making the </a:t>
            </a:r>
            <a:r>
              <a:rPr lang="en-US" sz="1600" dirty="0" err="1"/>
              <a:t>siFu</a:t>
            </a:r>
            <a:r>
              <a:rPr lang="en-US" sz="1600" dirty="0"/>
              <a:t> framework robust to altered signals. We use data augmentation techniques that allow the model to robust to the swapped APs/ removed APs etc.</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Moreover, Monte-Carlo method is used to estimate the posterior distribution P(W|D), and use it to check whether D is in our learnt distribution, then retrieving the value of epistemic uncertainty, which is the uncertainty existing in our model</a:t>
            </a:r>
          </a:p>
        </p:txBody>
      </p:sp>
      <p:pic>
        <p:nvPicPr>
          <p:cNvPr id="1026" name="Picture 2" descr="https://lh6.googleusercontent.com/Pu_ymrZ6O2CP0BQvcArm_vxLL0JpEYNxzxaLzUlckuWWFNBzSkJd3OCQWphxJCniNqB0ohhypclTOeBW4oXdg3jBLtqajGXNzQ7qoMCB3Zn2a5wS8wtvW7WESkrt7a4g5GhkkWA0">
            <a:extLst>
              <a:ext uri="{FF2B5EF4-FFF2-40B4-BE49-F238E27FC236}">
                <a16:creationId xmlns:a16="http://schemas.microsoft.com/office/drawing/2014/main" id="{94A68B94-C4AE-44BA-ACB8-3F8623151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06" y="1462642"/>
            <a:ext cx="8800869" cy="17543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750D8DD-302A-4ADE-9853-7F969E0DE056}"/>
              </a:ext>
            </a:extLst>
          </p:cNvPr>
          <p:cNvSpPr txBox="1"/>
          <p:nvPr/>
        </p:nvSpPr>
        <p:spPr>
          <a:xfrm>
            <a:off x="3402332" y="3259723"/>
            <a:ext cx="6847833" cy="338554"/>
          </a:xfrm>
          <a:prstGeom prst="rect">
            <a:avLst/>
          </a:prstGeom>
          <a:noFill/>
          <a:ln w="19050">
            <a:solidFill>
              <a:schemeClr val="tx1"/>
            </a:solidFill>
            <a:prstDash val="lgDash"/>
          </a:ln>
        </p:spPr>
        <p:txBody>
          <a:bodyPr wrap="square" rtlCol="0">
            <a:spAutoFit/>
          </a:bodyPr>
          <a:lstStyle/>
          <a:p>
            <a:pPr algn="ctr"/>
            <a:r>
              <a:rPr lang="en-US" sz="1200" dirty="0"/>
              <a:t> </a:t>
            </a:r>
            <a:r>
              <a:rPr lang="en-US" sz="1600" dirty="0"/>
              <a:t>Fig. 2. Revamped localization architecture with data augmentation module</a:t>
            </a:r>
            <a:endParaRPr lang="en-US" sz="1200" dirty="0"/>
          </a:p>
        </p:txBody>
      </p:sp>
    </p:spTree>
    <p:extLst>
      <p:ext uri="{BB962C8B-B14F-4D97-AF65-F5344CB8AC3E}">
        <p14:creationId xmlns:p14="http://schemas.microsoft.com/office/powerpoint/2010/main" val="140178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6BB2980-BD79-4B60-B66B-AE2EA76AC840}"/>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experimental results</a:t>
            </a:r>
          </a:p>
        </p:txBody>
      </p:sp>
      <p:pic>
        <p:nvPicPr>
          <p:cNvPr id="7" name="Graphic 6" descr="Test Plan">
            <a:extLst>
              <a:ext uri="{FF2B5EF4-FFF2-40B4-BE49-F238E27FC236}">
                <a16:creationId xmlns:a16="http://schemas.microsoft.com/office/drawing/2014/main" id="{F6D5B766-4A5B-4D1B-80A8-465533D4A0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1537635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pic>
        <p:nvPicPr>
          <p:cNvPr id="1408" name="Google Shape;1408;p66"/>
          <p:cNvPicPr preferRelativeResize="0"/>
          <p:nvPr/>
        </p:nvPicPr>
        <p:blipFill>
          <a:blip r:embed="rId3">
            <a:alphaModFix/>
          </a:blip>
          <a:stretch>
            <a:fillRect/>
          </a:stretch>
        </p:blipFill>
        <p:spPr>
          <a:xfrm>
            <a:off x="10383" y="0"/>
            <a:ext cx="1581217" cy="6858000"/>
          </a:xfrm>
          <a:prstGeom prst="rect">
            <a:avLst/>
          </a:prstGeom>
          <a:noFill/>
          <a:ln>
            <a:noFill/>
          </a:ln>
        </p:spPr>
      </p:pic>
      <p:sp>
        <p:nvSpPr>
          <p:cNvPr id="1410" name="Google Shape;1410;p66"/>
          <p:cNvSpPr txBox="1">
            <a:spLocks noGrp="1"/>
          </p:cNvSpPr>
          <p:nvPr>
            <p:ph type="title" idx="4294967295"/>
          </p:nvPr>
        </p:nvSpPr>
        <p:spPr>
          <a:xfrm>
            <a:off x="1765299" y="507995"/>
            <a:ext cx="10121901" cy="687759"/>
          </a:xfrm>
          <a:prstGeom prst="rect">
            <a:avLst/>
          </a:prstGeom>
          <a:noFill/>
          <a:ln>
            <a:noFill/>
          </a:ln>
        </p:spPr>
        <p:txBody>
          <a:bodyPr spcFirstLastPara="1" vert="horz" wrap="square" lIns="121900" tIns="121900" rIns="121900" bIns="121900" rtlCol="0" anchor="t" anchorCtr="0">
            <a:noAutofit/>
          </a:bodyPr>
          <a:lstStyle/>
          <a:p>
            <a:pPr>
              <a:spcBef>
                <a:spcPts val="0"/>
              </a:spcBef>
              <a:buClr>
                <a:srgbClr val="0C3342"/>
              </a:buClr>
              <a:buSzPts val="3200"/>
            </a:pPr>
            <a:r>
              <a:rPr lang="en-HK" sz="3000" b="1" dirty="0">
                <a:ea typeface="Proxima Nova"/>
                <a:cs typeface="Proxima Nova"/>
                <a:sym typeface="Proxima Nova"/>
              </a:rPr>
              <a:t>Experimental result – experiment 1</a:t>
            </a:r>
            <a:endParaRPr sz="3000" b="1" dirty="0">
              <a:ea typeface="Proxima Nova"/>
              <a:cs typeface="Proxima Nova"/>
              <a:sym typeface="Proxima Nova"/>
            </a:endParaRPr>
          </a:p>
        </p:txBody>
      </p:sp>
      <p:sp>
        <p:nvSpPr>
          <p:cNvPr id="4" name="Rectangle 3">
            <a:extLst>
              <a:ext uri="{FF2B5EF4-FFF2-40B4-BE49-F238E27FC236}">
                <a16:creationId xmlns:a16="http://schemas.microsoft.com/office/drawing/2014/main" id="{C5016BF3-5BC2-4024-A3B8-8C11D6CECEF5}"/>
              </a:ext>
            </a:extLst>
          </p:cNvPr>
          <p:cNvSpPr/>
          <p:nvPr/>
        </p:nvSpPr>
        <p:spPr>
          <a:xfrm>
            <a:off x="2074786" y="1243932"/>
            <a:ext cx="9221569" cy="2062103"/>
          </a:xfrm>
          <a:prstGeom prst="rect">
            <a:avLst/>
          </a:prstGeom>
        </p:spPr>
        <p:txBody>
          <a:bodyPr wrap="square">
            <a:spAutoFit/>
          </a:bodyPr>
          <a:lstStyle/>
          <a:p>
            <a:pPr marL="285750" indent="-285750">
              <a:buFont typeface="Arial" panose="020B0604020202020204" pitchFamily="34" charset="0"/>
              <a:buChar char="•"/>
            </a:pPr>
            <a:r>
              <a:rPr lang="en-US" sz="1600" dirty="0"/>
              <a:t>I performed site visits in LTA to LTB(semi-indoor space) and 2F corridors(indoor area) at HKUST using the given android app to collect sensor signals. Conv1D network with customized data augmentation is used to handle </a:t>
            </a:r>
            <a:r>
              <a:rPr lang="en-US" sz="1600" dirty="0" err="1"/>
              <a:t>WiFi</a:t>
            </a:r>
            <a:r>
              <a:rPr lang="en-US" sz="1600" dirty="0"/>
              <a:t> and magnetic signals.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are 93 APs in the indoor open space, and 91 APs in the 2F corridors area. A mixture of different signals is handled using the </a:t>
            </a:r>
            <a:r>
              <a:rPr lang="en-US" sz="1600" dirty="0" err="1"/>
              <a:t>siFu</a:t>
            </a:r>
            <a:r>
              <a:rPr lang="en-US" sz="1600" dirty="0"/>
              <a:t> framework in the indoor open area, including Google API, </a:t>
            </a:r>
            <a:r>
              <a:rPr lang="en-US" sz="1600" dirty="0" err="1"/>
              <a:t>WiFi</a:t>
            </a:r>
            <a:r>
              <a:rPr lang="en-US" sz="1600" dirty="0"/>
              <a:t>, magnetic, and BLE signals. </a:t>
            </a:r>
            <a:r>
              <a:rPr lang="en-US" sz="1600" dirty="0" err="1"/>
              <a:t>Here,Wifi</a:t>
            </a:r>
            <a:r>
              <a:rPr lang="en-US" sz="1600" dirty="0"/>
              <a:t> and magnetic signals are selected to illustrate the experimental result since they are generally available in the indoor area.</a:t>
            </a:r>
          </a:p>
        </p:txBody>
      </p:sp>
      <p:sp>
        <p:nvSpPr>
          <p:cNvPr id="8" name="TextBox 7">
            <a:extLst>
              <a:ext uri="{FF2B5EF4-FFF2-40B4-BE49-F238E27FC236}">
                <a16:creationId xmlns:a16="http://schemas.microsoft.com/office/drawing/2014/main" id="{8750D8DD-302A-4ADE-9853-7F969E0DE056}"/>
              </a:ext>
            </a:extLst>
          </p:cNvPr>
          <p:cNvSpPr txBox="1"/>
          <p:nvPr/>
        </p:nvSpPr>
        <p:spPr>
          <a:xfrm>
            <a:off x="3521931" y="3356914"/>
            <a:ext cx="3244629" cy="307777"/>
          </a:xfrm>
          <a:prstGeom prst="rect">
            <a:avLst/>
          </a:prstGeom>
          <a:noFill/>
          <a:ln w="19050">
            <a:solidFill>
              <a:schemeClr val="tx1"/>
            </a:solidFill>
            <a:prstDash val="lgDash"/>
          </a:ln>
        </p:spPr>
        <p:txBody>
          <a:bodyPr wrap="square" rtlCol="0">
            <a:spAutoFit/>
          </a:bodyPr>
          <a:lstStyle/>
          <a:p>
            <a:pPr algn="ctr"/>
            <a:r>
              <a:rPr lang="en-US" sz="1400" dirty="0"/>
              <a:t>Fig. A: Wi-fi Fingerprinting at 2F corridors</a:t>
            </a:r>
            <a:endParaRPr lang="en-US" sz="1050" dirty="0"/>
          </a:p>
        </p:txBody>
      </p:sp>
      <p:pic>
        <p:nvPicPr>
          <p:cNvPr id="2050" name="Picture 2" descr="https://lh3.googleusercontent.com/E3Szd2vR05zZRaNZ3e9i2oEQFlG6D7_ul0htiq51t7WqBlwot0sLnHlRAB_6KBoYUZagJYgxw1pGOxEaI_TZ0-bPWFg7W4L7YAZTdmRG72dYtFxBVw1vqgSPF2p-qufAMFKDEW_s">
            <a:extLst>
              <a:ext uri="{FF2B5EF4-FFF2-40B4-BE49-F238E27FC236}">
                <a16:creationId xmlns:a16="http://schemas.microsoft.com/office/drawing/2014/main" id="{C826CE19-0EB5-4DD4-985D-1659DA0FC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6931" y="3777680"/>
            <a:ext cx="3792353" cy="28409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mhqYz6COJKBd9VgJZVdK8TU1wrmz-EPSms0Gw253dIHOCuqg7s4f8dfu0C7Wz-9rQmrsCJguDGfkzq4BGNNwOPgTvylRyiX7hzj4B-a3MEAGWLfKiOcGaX9rzQKvVRavUUhESNEr">
            <a:extLst>
              <a:ext uri="{FF2B5EF4-FFF2-40B4-BE49-F238E27FC236}">
                <a16:creationId xmlns:a16="http://schemas.microsoft.com/office/drawing/2014/main" id="{F79B73DD-C8AB-4C52-991E-EB87A1B34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6853" y="3720530"/>
            <a:ext cx="3856510" cy="28409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BD55A5-2A97-439E-BD2B-DDE3F8260352}"/>
              </a:ext>
            </a:extLst>
          </p:cNvPr>
          <p:cNvSpPr txBox="1"/>
          <p:nvPr/>
        </p:nvSpPr>
        <p:spPr>
          <a:xfrm>
            <a:off x="7600787" y="3356914"/>
            <a:ext cx="3108641" cy="307777"/>
          </a:xfrm>
          <a:prstGeom prst="rect">
            <a:avLst/>
          </a:prstGeom>
          <a:noFill/>
          <a:ln w="19050">
            <a:solidFill>
              <a:schemeClr val="tx1"/>
            </a:solidFill>
            <a:prstDash val="lgDash"/>
          </a:ln>
        </p:spPr>
        <p:txBody>
          <a:bodyPr wrap="square" rtlCol="0">
            <a:spAutoFit/>
          </a:bodyPr>
          <a:lstStyle/>
          <a:p>
            <a:pPr algn="ctr"/>
            <a:r>
              <a:rPr lang="en-HK" sz="1400" dirty="0"/>
              <a:t> Fig. B: Wi-fi Fingerprinting at LTA area</a:t>
            </a:r>
            <a:endParaRPr lang="en-US" sz="900" dirty="0"/>
          </a:p>
        </p:txBody>
      </p:sp>
    </p:spTree>
    <p:extLst>
      <p:ext uri="{BB962C8B-B14F-4D97-AF65-F5344CB8AC3E}">
        <p14:creationId xmlns:p14="http://schemas.microsoft.com/office/powerpoint/2010/main" val="300350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pic>
        <p:nvPicPr>
          <p:cNvPr id="1408" name="Google Shape;1408;p66"/>
          <p:cNvPicPr preferRelativeResize="0"/>
          <p:nvPr/>
        </p:nvPicPr>
        <p:blipFill>
          <a:blip r:embed="rId3">
            <a:alphaModFix/>
          </a:blip>
          <a:stretch>
            <a:fillRect/>
          </a:stretch>
        </p:blipFill>
        <p:spPr>
          <a:xfrm>
            <a:off x="10383" y="0"/>
            <a:ext cx="1581217" cy="6858000"/>
          </a:xfrm>
          <a:prstGeom prst="rect">
            <a:avLst/>
          </a:prstGeom>
          <a:noFill/>
          <a:ln>
            <a:noFill/>
          </a:ln>
        </p:spPr>
      </p:pic>
      <p:sp>
        <p:nvSpPr>
          <p:cNvPr id="1410" name="Google Shape;1410;p66"/>
          <p:cNvSpPr txBox="1">
            <a:spLocks noGrp="1"/>
          </p:cNvSpPr>
          <p:nvPr>
            <p:ph type="title" idx="4294967295"/>
          </p:nvPr>
        </p:nvSpPr>
        <p:spPr>
          <a:xfrm>
            <a:off x="1765299" y="507995"/>
            <a:ext cx="10121901" cy="687759"/>
          </a:xfrm>
          <a:prstGeom prst="rect">
            <a:avLst/>
          </a:prstGeom>
          <a:noFill/>
          <a:ln>
            <a:noFill/>
          </a:ln>
        </p:spPr>
        <p:txBody>
          <a:bodyPr spcFirstLastPara="1" vert="horz" wrap="square" lIns="121900" tIns="121900" rIns="121900" bIns="121900" rtlCol="0" anchor="t" anchorCtr="0">
            <a:noAutofit/>
          </a:bodyPr>
          <a:lstStyle/>
          <a:p>
            <a:pPr>
              <a:spcBef>
                <a:spcPts val="0"/>
              </a:spcBef>
              <a:buClr>
                <a:srgbClr val="0C3342"/>
              </a:buClr>
              <a:buSzPts val="3200"/>
            </a:pPr>
            <a:r>
              <a:rPr lang="en-HK" sz="3000" b="1" dirty="0">
                <a:ea typeface="Proxima Nova"/>
                <a:cs typeface="Proxima Nova"/>
                <a:sym typeface="Proxima Nova"/>
              </a:rPr>
              <a:t>Experimental result – experiment 1(</a:t>
            </a:r>
            <a:r>
              <a:rPr lang="en-HK" sz="3000" b="1" dirty="0" err="1">
                <a:ea typeface="Proxima Nova"/>
                <a:cs typeface="Proxima Nova"/>
                <a:sym typeface="Proxima Nova"/>
              </a:rPr>
              <a:t>Con’d</a:t>
            </a:r>
            <a:r>
              <a:rPr lang="en-HK" sz="3000" b="1" dirty="0">
                <a:ea typeface="Proxima Nova"/>
                <a:cs typeface="Proxima Nova"/>
                <a:sym typeface="Proxima Nova"/>
              </a:rPr>
              <a:t>)</a:t>
            </a:r>
            <a:endParaRPr sz="3000" b="1" dirty="0">
              <a:ea typeface="Proxima Nova"/>
              <a:cs typeface="Proxima Nova"/>
              <a:sym typeface="Proxima Nova"/>
            </a:endParaRPr>
          </a:p>
        </p:txBody>
      </p:sp>
      <p:sp>
        <p:nvSpPr>
          <p:cNvPr id="4" name="Rectangle 3">
            <a:extLst>
              <a:ext uri="{FF2B5EF4-FFF2-40B4-BE49-F238E27FC236}">
                <a16:creationId xmlns:a16="http://schemas.microsoft.com/office/drawing/2014/main" id="{C5016BF3-5BC2-4024-A3B8-8C11D6CECEF5}"/>
              </a:ext>
            </a:extLst>
          </p:cNvPr>
          <p:cNvSpPr/>
          <p:nvPr/>
        </p:nvSpPr>
        <p:spPr>
          <a:xfrm>
            <a:off x="2086015" y="5077470"/>
            <a:ext cx="9221569" cy="1569660"/>
          </a:xfrm>
          <a:prstGeom prst="rect">
            <a:avLst/>
          </a:prstGeom>
        </p:spPr>
        <p:txBody>
          <a:bodyPr wrap="square">
            <a:spAutoFit/>
          </a:bodyPr>
          <a:lstStyle/>
          <a:p>
            <a:pPr marL="285750" indent="-285750">
              <a:buFont typeface="Arial" panose="020B0604020202020204" pitchFamily="34" charset="0"/>
              <a:buChar char="•"/>
            </a:pPr>
            <a:r>
              <a:rPr lang="en-US" sz="1600" dirty="0"/>
              <a:t>In the above graphs, the localization errors of using the traditional cosine similarity method and using the Conv1D network are plotted against the portion of altered signal. The portion of altered signal is a variable to control the noise level used in each data augmentation method. It can be observed that using the Conv1D network has a lower localization error of around 26% at 40% signal altered level compared to using the traditional cosine similarity method. </a:t>
            </a:r>
          </a:p>
          <a:p>
            <a:pPr marL="285750" indent="-285750">
              <a:buFont typeface="Arial" panose="020B0604020202020204" pitchFamily="34" charset="0"/>
              <a:buChar char="•"/>
            </a:pPr>
            <a:r>
              <a:rPr lang="en-US" sz="1600" dirty="0"/>
              <a:t>In the first experiment of using a </a:t>
            </a:r>
            <a:r>
              <a:rPr lang="en-US" sz="1600" dirty="0" err="1"/>
              <a:t>WiFi</a:t>
            </a:r>
            <a:r>
              <a:rPr lang="en-US" sz="1600" dirty="0"/>
              <a:t> signal to test the Conv1D network, the result was satisfactory.</a:t>
            </a:r>
            <a:endParaRPr lang="en-US" sz="1100" dirty="0"/>
          </a:p>
        </p:txBody>
      </p:sp>
      <p:sp>
        <p:nvSpPr>
          <p:cNvPr id="8" name="TextBox 7">
            <a:extLst>
              <a:ext uri="{FF2B5EF4-FFF2-40B4-BE49-F238E27FC236}">
                <a16:creationId xmlns:a16="http://schemas.microsoft.com/office/drawing/2014/main" id="{8750D8DD-302A-4ADE-9853-7F969E0DE056}"/>
              </a:ext>
            </a:extLst>
          </p:cNvPr>
          <p:cNvSpPr txBox="1"/>
          <p:nvPr/>
        </p:nvSpPr>
        <p:spPr>
          <a:xfrm>
            <a:off x="2865269" y="1503531"/>
            <a:ext cx="3244629" cy="307777"/>
          </a:xfrm>
          <a:prstGeom prst="rect">
            <a:avLst/>
          </a:prstGeom>
          <a:noFill/>
          <a:ln w="19050">
            <a:solidFill>
              <a:schemeClr val="tx1"/>
            </a:solidFill>
            <a:prstDash val="lgDash"/>
          </a:ln>
        </p:spPr>
        <p:txBody>
          <a:bodyPr wrap="square" rtlCol="0">
            <a:spAutoFit/>
          </a:bodyPr>
          <a:lstStyle/>
          <a:p>
            <a:pPr algn="ctr"/>
            <a:r>
              <a:rPr lang="en-US" sz="1400" dirty="0"/>
              <a:t>Fig. A: Wi-fi Fingerprinting at 2F corridors</a:t>
            </a:r>
            <a:endParaRPr lang="en-US" sz="1050" dirty="0"/>
          </a:p>
        </p:txBody>
      </p:sp>
      <p:pic>
        <p:nvPicPr>
          <p:cNvPr id="2050" name="Picture 2" descr="https://lh3.googleusercontent.com/E3Szd2vR05zZRaNZ3e9i2oEQFlG6D7_ul0htiq51t7WqBlwot0sLnHlRAB_6KBoYUZagJYgxw1pGOxEaI_TZ0-bPWFg7W4L7YAZTdmRG72dYtFxBVw1vqgSPF2p-qufAMFKDEW_s">
            <a:extLst>
              <a:ext uri="{FF2B5EF4-FFF2-40B4-BE49-F238E27FC236}">
                <a16:creationId xmlns:a16="http://schemas.microsoft.com/office/drawing/2014/main" id="{C826CE19-0EB5-4DD4-985D-1659DA0FC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0269" y="1924297"/>
            <a:ext cx="3792353" cy="28409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mhqYz6COJKBd9VgJZVdK8TU1wrmz-EPSms0Gw253dIHOCuqg7s4f8dfu0C7Wz-9rQmrsCJguDGfkzq4BGNNwOPgTvylRyiX7hzj4B-a3MEAGWLfKiOcGaX9rzQKvVRavUUhESNEr">
            <a:extLst>
              <a:ext uri="{FF2B5EF4-FFF2-40B4-BE49-F238E27FC236}">
                <a16:creationId xmlns:a16="http://schemas.microsoft.com/office/drawing/2014/main" id="{F79B73DD-C8AB-4C52-991E-EB87A1B34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0191" y="1867147"/>
            <a:ext cx="3856510" cy="28409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BD55A5-2A97-439E-BD2B-DDE3F8260352}"/>
              </a:ext>
            </a:extLst>
          </p:cNvPr>
          <p:cNvSpPr txBox="1"/>
          <p:nvPr/>
        </p:nvSpPr>
        <p:spPr>
          <a:xfrm>
            <a:off x="6944125" y="1503531"/>
            <a:ext cx="3108641" cy="307777"/>
          </a:xfrm>
          <a:prstGeom prst="rect">
            <a:avLst/>
          </a:prstGeom>
          <a:noFill/>
          <a:ln w="19050">
            <a:solidFill>
              <a:schemeClr val="tx1"/>
            </a:solidFill>
            <a:prstDash val="lgDash"/>
          </a:ln>
        </p:spPr>
        <p:txBody>
          <a:bodyPr wrap="square" rtlCol="0">
            <a:spAutoFit/>
          </a:bodyPr>
          <a:lstStyle/>
          <a:p>
            <a:pPr algn="ctr"/>
            <a:r>
              <a:rPr lang="en-HK" sz="1400" dirty="0"/>
              <a:t> Fig. B: Wi-fi Fingerprinting at LTA area</a:t>
            </a:r>
            <a:endParaRPr lang="en-US" sz="900" dirty="0"/>
          </a:p>
        </p:txBody>
      </p:sp>
    </p:spTree>
    <p:extLst>
      <p:ext uri="{BB962C8B-B14F-4D97-AF65-F5344CB8AC3E}">
        <p14:creationId xmlns:p14="http://schemas.microsoft.com/office/powerpoint/2010/main" val="14547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pic>
        <p:nvPicPr>
          <p:cNvPr id="1408" name="Google Shape;1408;p66"/>
          <p:cNvPicPr preferRelativeResize="0"/>
          <p:nvPr/>
        </p:nvPicPr>
        <p:blipFill>
          <a:blip r:embed="rId3">
            <a:alphaModFix/>
          </a:blip>
          <a:stretch>
            <a:fillRect/>
          </a:stretch>
        </p:blipFill>
        <p:spPr>
          <a:xfrm>
            <a:off x="10383" y="0"/>
            <a:ext cx="1581217" cy="6858000"/>
          </a:xfrm>
          <a:prstGeom prst="rect">
            <a:avLst/>
          </a:prstGeom>
          <a:noFill/>
          <a:ln>
            <a:noFill/>
          </a:ln>
        </p:spPr>
      </p:pic>
      <p:sp>
        <p:nvSpPr>
          <p:cNvPr id="1410" name="Google Shape;1410;p66"/>
          <p:cNvSpPr txBox="1">
            <a:spLocks noGrp="1"/>
          </p:cNvSpPr>
          <p:nvPr>
            <p:ph type="title" idx="4294967295"/>
          </p:nvPr>
        </p:nvSpPr>
        <p:spPr>
          <a:xfrm>
            <a:off x="1765299" y="507995"/>
            <a:ext cx="10121901" cy="687759"/>
          </a:xfrm>
          <a:prstGeom prst="rect">
            <a:avLst/>
          </a:prstGeom>
          <a:noFill/>
          <a:ln>
            <a:noFill/>
          </a:ln>
        </p:spPr>
        <p:txBody>
          <a:bodyPr spcFirstLastPara="1" vert="horz" wrap="square" lIns="121900" tIns="121900" rIns="121900" bIns="121900" rtlCol="0" anchor="t" anchorCtr="0">
            <a:noAutofit/>
          </a:bodyPr>
          <a:lstStyle/>
          <a:p>
            <a:pPr>
              <a:spcBef>
                <a:spcPts val="0"/>
              </a:spcBef>
              <a:buClr>
                <a:srgbClr val="0C3342"/>
              </a:buClr>
              <a:buSzPts val="3200"/>
            </a:pPr>
            <a:r>
              <a:rPr lang="en-HK" sz="3000" b="1" dirty="0">
                <a:ea typeface="Proxima Nova"/>
                <a:cs typeface="Proxima Nova"/>
                <a:sym typeface="Proxima Nova"/>
              </a:rPr>
              <a:t>Experimental result – experiment 2</a:t>
            </a:r>
            <a:endParaRPr sz="3000" b="1" dirty="0">
              <a:ea typeface="Proxima Nova"/>
              <a:cs typeface="Proxima Nova"/>
              <a:sym typeface="Proxima Nova"/>
            </a:endParaRPr>
          </a:p>
        </p:txBody>
      </p:sp>
      <p:sp>
        <p:nvSpPr>
          <p:cNvPr id="4" name="Rectangle 3">
            <a:extLst>
              <a:ext uri="{FF2B5EF4-FFF2-40B4-BE49-F238E27FC236}">
                <a16:creationId xmlns:a16="http://schemas.microsoft.com/office/drawing/2014/main" id="{C5016BF3-5BC2-4024-A3B8-8C11D6CECEF5}"/>
              </a:ext>
            </a:extLst>
          </p:cNvPr>
          <p:cNvSpPr/>
          <p:nvPr/>
        </p:nvSpPr>
        <p:spPr>
          <a:xfrm>
            <a:off x="2215464" y="4537143"/>
            <a:ext cx="9221569" cy="2308324"/>
          </a:xfrm>
          <a:prstGeom prst="rect">
            <a:avLst/>
          </a:prstGeom>
        </p:spPr>
        <p:txBody>
          <a:bodyPr wrap="square">
            <a:spAutoFit/>
          </a:bodyPr>
          <a:lstStyle/>
          <a:p>
            <a:pPr marL="285750" indent="-285750">
              <a:buFont typeface="Arial" panose="020B0604020202020204" pitchFamily="34" charset="0"/>
              <a:buChar char="•"/>
            </a:pPr>
            <a:r>
              <a:rPr lang="en-US" sz="1600" dirty="0"/>
              <a:t>It is compared with the DTW algorithm which is responsible to estimate the similarity between two time series. It can be observed that using the Conv1D network has a lower localization error of around 20% at 40% signal altered level compared to using the traditional DTW method. Moreover, the average difference between DTW algorithm and the Conv1D in magnetic field signals is larger than the difference in the </a:t>
            </a:r>
            <a:r>
              <a:rPr lang="en-US" sz="1600" dirty="0" err="1"/>
              <a:t>WiFi</a:t>
            </a:r>
            <a:r>
              <a:rPr lang="en-US" sz="1600" dirty="0"/>
              <a:t> signal by around 14%. This implies that using Conv1D in the magnetic field has a more significant improvement compared to </a:t>
            </a:r>
            <a:r>
              <a:rPr lang="en-US" sz="1600" dirty="0" err="1"/>
              <a:t>WiFi</a:t>
            </a:r>
            <a:r>
              <a:rPr lang="en-US" sz="1600" dirty="0"/>
              <a:t> signal testing.</a:t>
            </a:r>
          </a:p>
          <a:p>
            <a:pPr marL="285750" indent="-2857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In the second experiment of using the magnetic signal to test the Conv1D network, the result was also satisfactory. </a:t>
            </a:r>
          </a:p>
        </p:txBody>
      </p:sp>
      <p:sp>
        <p:nvSpPr>
          <p:cNvPr id="8" name="TextBox 7">
            <a:extLst>
              <a:ext uri="{FF2B5EF4-FFF2-40B4-BE49-F238E27FC236}">
                <a16:creationId xmlns:a16="http://schemas.microsoft.com/office/drawing/2014/main" id="{8750D8DD-302A-4ADE-9853-7F969E0DE056}"/>
              </a:ext>
            </a:extLst>
          </p:cNvPr>
          <p:cNvSpPr txBox="1"/>
          <p:nvPr/>
        </p:nvSpPr>
        <p:spPr>
          <a:xfrm>
            <a:off x="3157936" y="1195754"/>
            <a:ext cx="3096676" cy="307777"/>
          </a:xfrm>
          <a:prstGeom prst="rect">
            <a:avLst/>
          </a:prstGeom>
          <a:noFill/>
          <a:ln w="19050">
            <a:solidFill>
              <a:schemeClr val="tx1"/>
            </a:solidFill>
            <a:prstDash val="lgDash"/>
          </a:ln>
        </p:spPr>
        <p:txBody>
          <a:bodyPr wrap="square" rtlCol="0">
            <a:spAutoFit/>
          </a:bodyPr>
          <a:lstStyle/>
          <a:p>
            <a:pPr algn="ctr"/>
            <a:r>
              <a:rPr lang="en-US" sz="1400" dirty="0"/>
              <a:t>Fig. C: Magnetic Signal at 2F corridor</a:t>
            </a:r>
            <a:endParaRPr lang="en-US" sz="900" dirty="0"/>
          </a:p>
        </p:txBody>
      </p:sp>
      <p:sp>
        <p:nvSpPr>
          <p:cNvPr id="9" name="TextBox 8">
            <a:extLst>
              <a:ext uri="{FF2B5EF4-FFF2-40B4-BE49-F238E27FC236}">
                <a16:creationId xmlns:a16="http://schemas.microsoft.com/office/drawing/2014/main" id="{65BD55A5-2A97-439E-BD2B-DDE3F8260352}"/>
              </a:ext>
            </a:extLst>
          </p:cNvPr>
          <p:cNvSpPr txBox="1"/>
          <p:nvPr/>
        </p:nvSpPr>
        <p:spPr>
          <a:xfrm>
            <a:off x="7115565" y="1195754"/>
            <a:ext cx="2748515" cy="307777"/>
          </a:xfrm>
          <a:prstGeom prst="rect">
            <a:avLst/>
          </a:prstGeom>
          <a:noFill/>
          <a:ln w="19050">
            <a:solidFill>
              <a:schemeClr val="tx1"/>
            </a:solidFill>
            <a:prstDash val="lgDash"/>
          </a:ln>
        </p:spPr>
        <p:txBody>
          <a:bodyPr wrap="square" rtlCol="0">
            <a:spAutoFit/>
          </a:bodyPr>
          <a:lstStyle/>
          <a:p>
            <a:r>
              <a:rPr lang="en-US" sz="1400" dirty="0"/>
              <a:t>Fig. D: Magnetic Signal at LTA area</a:t>
            </a:r>
          </a:p>
        </p:txBody>
      </p:sp>
      <p:pic>
        <p:nvPicPr>
          <p:cNvPr id="3074" name="Picture 2" descr="https://lh5.googleusercontent.com/h9YGfLhtbR1iZWHU7d4Sdr-UHBAMi_92sGJ1zekiecVulhgnT2JuzLropVzWBHhbz93Zy1UQ16S6WKdZELFeN0mWdwWKIUZGbd_7di94cWvIFHZn9o7l3hJgaDLu46W-6A-3YYlv">
            <a:extLst>
              <a:ext uri="{FF2B5EF4-FFF2-40B4-BE49-F238E27FC236}">
                <a16:creationId xmlns:a16="http://schemas.microsoft.com/office/drawing/2014/main" id="{BBFAD20C-8D64-4F8F-86EA-DB5C8DCC19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936" y="1611825"/>
            <a:ext cx="3096676" cy="29253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cGuoPY_-dy1Sxl2irFRIS7kIu11dlCEbWvcpAslXaVExGQWzcQmppMLcbuKCbiKOAANusjUNyG2fXgm8ZejO8O5t8i_vx1uvWA5IRXKVPKdiXmG93Tmrj0TnpDC_Jp8o5pQzhF8w">
            <a:extLst>
              <a:ext uri="{FF2B5EF4-FFF2-40B4-BE49-F238E27FC236}">
                <a16:creationId xmlns:a16="http://schemas.microsoft.com/office/drawing/2014/main" id="{13F5B7A4-6217-4CC3-95DB-3F804A88E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1235" y="1611825"/>
            <a:ext cx="3037831" cy="292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10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03D02-C797-E246-9FD7-C510A03F5246}"/>
              </a:ext>
            </a:extLst>
          </p:cNvPr>
          <p:cNvSpPr>
            <a:spLocks noGrp="1"/>
          </p:cNvSpPr>
          <p:nvPr>
            <p:ph type="title"/>
          </p:nvPr>
        </p:nvSpPr>
        <p:spPr>
          <a:xfrm>
            <a:off x="746228" y="1073231"/>
            <a:ext cx="3054091" cy="4711539"/>
          </a:xfrm>
        </p:spPr>
        <p:txBody>
          <a:bodyPr anchor="ctr">
            <a:normAutofit/>
          </a:bodyPr>
          <a:lstStyle/>
          <a:p>
            <a:r>
              <a:rPr lang="en-US" sz="3600" b="1" dirty="0">
                <a:solidFill>
                  <a:schemeClr val="bg1">
                    <a:lumMod val="85000"/>
                    <a:lumOff val="15000"/>
                  </a:schemeClr>
                </a:solidFill>
              </a:rPr>
              <a:t>contents</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67FF0CF-AD34-074B-9AAD-7128DE890968}"/>
              </a:ext>
            </a:extLst>
          </p:cNvPr>
          <p:cNvSpPr>
            <a:spLocks noGrp="1"/>
          </p:cNvSpPr>
          <p:nvPr>
            <p:ph idx="1"/>
          </p:nvPr>
        </p:nvSpPr>
        <p:spPr>
          <a:xfrm>
            <a:off x="4702629" y="1073231"/>
            <a:ext cx="6599582" cy="4711539"/>
          </a:xfrm>
        </p:spPr>
        <p:txBody>
          <a:bodyPr>
            <a:normAutofit/>
          </a:bodyPr>
          <a:lstStyle/>
          <a:p>
            <a:r>
              <a:rPr lang="en-US" sz="3000" dirty="0">
                <a:solidFill>
                  <a:srgbClr val="FFFFFF"/>
                </a:solidFill>
              </a:rPr>
              <a:t>Framework </a:t>
            </a:r>
          </a:p>
          <a:p>
            <a:r>
              <a:rPr lang="en-US" sz="3000" dirty="0">
                <a:solidFill>
                  <a:srgbClr val="FFFFFF"/>
                </a:solidFill>
              </a:rPr>
              <a:t>Literature Review</a:t>
            </a:r>
          </a:p>
          <a:p>
            <a:r>
              <a:rPr lang="en-US" sz="3000" dirty="0">
                <a:solidFill>
                  <a:srgbClr val="FFFFFF"/>
                </a:solidFill>
              </a:rPr>
              <a:t>Implementations</a:t>
            </a:r>
          </a:p>
          <a:p>
            <a:r>
              <a:rPr lang="en-US" sz="3000" dirty="0">
                <a:solidFill>
                  <a:srgbClr val="FFFFFF"/>
                </a:solidFill>
              </a:rPr>
              <a:t>Experimental Results</a:t>
            </a:r>
          </a:p>
        </p:txBody>
      </p:sp>
    </p:spTree>
    <p:extLst>
      <p:ext uri="{BB962C8B-B14F-4D97-AF65-F5344CB8AC3E}">
        <p14:creationId xmlns:p14="http://schemas.microsoft.com/office/powerpoint/2010/main" val="15778080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6A0D-E9DF-460F-B2B6-E793124F61ED}"/>
              </a:ext>
            </a:extLst>
          </p:cNvPr>
          <p:cNvSpPr>
            <a:spLocks noGrp="1"/>
          </p:cNvSpPr>
          <p:nvPr>
            <p:ph type="title"/>
          </p:nvPr>
        </p:nvSpPr>
        <p:spPr>
          <a:xfrm>
            <a:off x="4959227" y="2482466"/>
            <a:ext cx="3124900" cy="1188720"/>
          </a:xfrm>
        </p:spPr>
        <p:txBody>
          <a:bodyPr/>
          <a:lstStyle/>
          <a:p>
            <a:r>
              <a:rPr lang="en-US" dirty="0"/>
              <a:t>Thank you!</a:t>
            </a:r>
          </a:p>
        </p:txBody>
      </p:sp>
    </p:spTree>
    <p:extLst>
      <p:ext uri="{BB962C8B-B14F-4D97-AF65-F5344CB8AC3E}">
        <p14:creationId xmlns:p14="http://schemas.microsoft.com/office/powerpoint/2010/main" val="165951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FF8D-3F88-4ADB-8E37-1A82CF44344F}"/>
              </a:ext>
            </a:extLst>
          </p:cNvPr>
          <p:cNvSpPr>
            <a:spLocks noGrp="1"/>
          </p:cNvSpPr>
          <p:nvPr>
            <p:ph type="title"/>
          </p:nvPr>
        </p:nvSpPr>
        <p:spPr>
          <a:xfrm>
            <a:off x="506175" y="1890876"/>
            <a:ext cx="4243387" cy="646332"/>
          </a:xfrm>
        </p:spPr>
        <p:txBody>
          <a:bodyPr/>
          <a:lstStyle/>
          <a:p>
            <a:r>
              <a:rPr lang="en-US" b="1" dirty="0" err="1"/>
              <a:t>Sifu</a:t>
            </a:r>
            <a:r>
              <a:rPr lang="en-US" b="1" dirty="0"/>
              <a:t> framework</a:t>
            </a:r>
          </a:p>
        </p:txBody>
      </p:sp>
      <p:pic>
        <p:nvPicPr>
          <p:cNvPr id="1026" name="Picture 2" descr="https://lh6.googleusercontent.com/R_UgYL9RY0oG5MzZRVhAV543DtJeGOMZ8RNG9F4_BIap7n9UCXQW-iXDjcYJVOSa8VZ8FOKi9CC6o03T--Cm_qDCdgOQDQHWs9E8uVRQe8hGZTaKQk9IPTzYgpzelTHBUfR2O3iL">
            <a:extLst>
              <a:ext uri="{FF2B5EF4-FFF2-40B4-BE49-F238E27FC236}">
                <a16:creationId xmlns:a16="http://schemas.microsoft.com/office/drawing/2014/main" id="{1292350E-9300-43B0-9B12-71560ACCD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579" y="1154904"/>
            <a:ext cx="6861246" cy="16070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0C6D3C-EF0F-4FD4-8EB3-21B5B806931D}"/>
              </a:ext>
            </a:extLst>
          </p:cNvPr>
          <p:cNvSpPr txBox="1"/>
          <p:nvPr/>
        </p:nvSpPr>
        <p:spPr>
          <a:xfrm>
            <a:off x="506175" y="3129956"/>
            <a:ext cx="11179650" cy="1631216"/>
          </a:xfrm>
          <a:prstGeom prst="rect">
            <a:avLst/>
          </a:prstGeom>
          <a:noFill/>
        </p:spPr>
        <p:txBody>
          <a:bodyPr wrap="square" rtlCol="0">
            <a:spAutoFit/>
          </a:bodyPr>
          <a:lstStyle/>
          <a:p>
            <a:r>
              <a:rPr lang="en-US" sz="1600" b="1" dirty="0"/>
              <a:t>Implement and improve multi-modal signal fusion localization framework(</a:t>
            </a:r>
            <a:r>
              <a:rPr lang="en-US" sz="1600" b="1" dirty="0" err="1"/>
              <a:t>siFu</a:t>
            </a:r>
            <a:r>
              <a:rPr lang="en-US" sz="1600" b="1" dirty="0"/>
              <a:t>)</a:t>
            </a:r>
          </a:p>
          <a:p>
            <a:endParaRPr lang="en-HK" sz="1600" dirty="0"/>
          </a:p>
          <a:p>
            <a:pPr marL="285750" indent="-285750">
              <a:buFont typeface="Arial" panose="020B0604020202020204" pitchFamily="34" charset="0"/>
              <a:buChar char="•"/>
            </a:pPr>
            <a:r>
              <a:rPr lang="en-HK" sz="1600" b="1" dirty="0"/>
              <a:t>Common problem localization</a:t>
            </a:r>
            <a:r>
              <a:rPr lang="en-HK" sz="1600" dirty="0"/>
              <a:t>:  Difficult to combine the strength of multi-modal while mitigating their weakness</a:t>
            </a:r>
          </a:p>
          <a:p>
            <a:pPr marL="285750" indent="-285750">
              <a:buFont typeface="Arial" panose="020B0604020202020204" pitchFamily="34" charset="0"/>
              <a:buChar char="•"/>
            </a:pPr>
            <a:endParaRPr lang="en-HK" sz="1600" dirty="0"/>
          </a:p>
          <a:p>
            <a:pPr marL="285750" indent="-285750">
              <a:buFont typeface="Arial" panose="020B0604020202020204" pitchFamily="34" charset="0"/>
              <a:buChar char="•"/>
            </a:pPr>
            <a:r>
              <a:rPr lang="en-HK" sz="1600" b="1" dirty="0" err="1"/>
              <a:t>siFU</a:t>
            </a:r>
            <a:r>
              <a:rPr lang="en-HK" sz="1600" b="1" dirty="0"/>
              <a:t> features</a:t>
            </a:r>
            <a:r>
              <a:rPr lang="en-HK" sz="1600" dirty="0"/>
              <a:t>: O</a:t>
            </a:r>
            <a:r>
              <a:rPr lang="en-US" sz="1600" dirty="0"/>
              <a:t>overcoming the challenge by enabling signal addition and removal continuously, resulting in incrementally extensibility to new signals without retraining the whole system</a:t>
            </a:r>
            <a:endParaRPr lang="en-HK" sz="1600" dirty="0"/>
          </a:p>
        </p:txBody>
      </p:sp>
      <p:sp>
        <p:nvSpPr>
          <p:cNvPr id="9" name="TextBox 8">
            <a:extLst>
              <a:ext uri="{FF2B5EF4-FFF2-40B4-BE49-F238E27FC236}">
                <a16:creationId xmlns:a16="http://schemas.microsoft.com/office/drawing/2014/main" id="{2C8BE619-D6CA-4154-A617-F62588BCC14E}"/>
              </a:ext>
            </a:extLst>
          </p:cNvPr>
          <p:cNvSpPr txBox="1"/>
          <p:nvPr/>
        </p:nvSpPr>
        <p:spPr>
          <a:xfrm>
            <a:off x="506175" y="4960243"/>
            <a:ext cx="11179650" cy="1323439"/>
          </a:xfrm>
          <a:prstGeom prst="rect">
            <a:avLst/>
          </a:prstGeom>
          <a:noFill/>
        </p:spPr>
        <p:txBody>
          <a:bodyPr wrap="square" rtlCol="0">
            <a:spAutoFit/>
          </a:bodyPr>
          <a:lstStyle/>
          <a:p>
            <a:r>
              <a:rPr lang="en-US" sz="1600" b="1" dirty="0"/>
              <a:t>Kevin’s duties</a:t>
            </a:r>
            <a:endParaRPr lang="en-US" sz="1600" dirty="0"/>
          </a:p>
          <a:p>
            <a:endParaRPr lang="en-US" sz="1600" dirty="0"/>
          </a:p>
          <a:p>
            <a:pPr marL="285750" indent="-285750">
              <a:buFont typeface="Arial" panose="020B0604020202020204" pitchFamily="34" charset="0"/>
              <a:buChar char="•"/>
            </a:pPr>
            <a:r>
              <a:rPr lang="en-US" sz="1600" dirty="0"/>
              <a:t>Improved the accuracy of the </a:t>
            </a:r>
            <a:r>
              <a:rPr lang="en-US" sz="1600" dirty="0" err="1"/>
              <a:t>siFu</a:t>
            </a:r>
            <a:r>
              <a:rPr lang="en-US" sz="1600" dirty="0"/>
              <a:t> framework by integrating a data augmentation module and modifying the model architecture</a:t>
            </a:r>
          </a:p>
          <a:p>
            <a:pPr marL="285750" indent="-285750">
              <a:buFont typeface="Arial" panose="020B0604020202020204" pitchFamily="34" charset="0"/>
              <a:buChar char="•"/>
            </a:pPr>
            <a:endParaRPr lang="en-HK" sz="1600" dirty="0"/>
          </a:p>
          <a:p>
            <a:pPr marL="285750" indent="-285750">
              <a:buFont typeface="Arial" panose="020B0604020202020204" pitchFamily="34" charset="0"/>
              <a:buChar char="•"/>
            </a:pPr>
            <a:r>
              <a:rPr lang="en-HK" sz="1600" dirty="0"/>
              <a:t>Consolidated literature review, implementation of the data augmentation module and obstacles </a:t>
            </a:r>
            <a:endParaRPr lang="en-US" sz="1600" dirty="0"/>
          </a:p>
        </p:txBody>
      </p:sp>
    </p:spTree>
    <p:extLst>
      <p:ext uri="{BB962C8B-B14F-4D97-AF65-F5344CB8AC3E}">
        <p14:creationId xmlns:p14="http://schemas.microsoft.com/office/powerpoint/2010/main" val="75581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8" name="Rectangle 17">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590953-E77B-4D94-84C5-2D9ACE6A6E0A}"/>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altLang="zh-CN" sz="3600">
                <a:solidFill>
                  <a:schemeClr val="tx1"/>
                </a:solidFill>
              </a:rPr>
              <a:t>Literature review</a:t>
            </a:r>
            <a:endParaRPr lang="en-US" sz="3600">
              <a:solidFill>
                <a:schemeClr val="tx1"/>
              </a:solidFill>
            </a:endParaRPr>
          </a:p>
        </p:txBody>
      </p:sp>
      <p:sp>
        <p:nvSpPr>
          <p:cNvPr id="20" name="Rectangle 19">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1C701346-7B21-45D0-A4EB-ECAED5924A0C}"/>
              </a:ext>
            </a:extLst>
          </p:cNvPr>
          <p:cNvPicPr>
            <a:picLocks noChangeAspect="1"/>
          </p:cNvPicPr>
          <p:nvPr/>
        </p:nvPicPr>
        <p:blipFill rotWithShape="1">
          <a:blip r:embed="rId2"/>
          <a:srcRect l="17567"/>
          <a:stretch/>
        </p:blipFill>
        <p:spPr>
          <a:xfrm>
            <a:off x="4654295" y="10"/>
            <a:ext cx="7537705" cy="6857990"/>
          </a:xfrm>
          <a:prstGeom prst="rect">
            <a:avLst/>
          </a:prstGeom>
        </p:spPr>
      </p:pic>
    </p:spTree>
    <p:extLst>
      <p:ext uri="{BB962C8B-B14F-4D97-AF65-F5344CB8AC3E}">
        <p14:creationId xmlns:p14="http://schemas.microsoft.com/office/powerpoint/2010/main" val="362982990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3D02-C797-E246-9FD7-C510A03F5246}"/>
              </a:ext>
            </a:extLst>
          </p:cNvPr>
          <p:cNvSpPr>
            <a:spLocks noGrp="1"/>
          </p:cNvSpPr>
          <p:nvPr>
            <p:ph type="title"/>
          </p:nvPr>
        </p:nvSpPr>
        <p:spPr>
          <a:xfrm>
            <a:off x="596900" y="645836"/>
            <a:ext cx="11506200" cy="1056861"/>
          </a:xfrm>
        </p:spPr>
        <p:txBody>
          <a:bodyPr>
            <a:normAutofit fontScale="90000"/>
          </a:bodyPr>
          <a:lstStyle/>
          <a:p>
            <a:r>
              <a:rPr lang="en-US" b="1" dirty="0"/>
              <a:t>Literature Review – Fingerprint - Amplitude-Feature Deep Convolutional Generative Adversarial Network (AF-DCGAN) model</a:t>
            </a:r>
          </a:p>
        </p:txBody>
      </p:sp>
      <p:sp>
        <p:nvSpPr>
          <p:cNvPr id="9" name="Rectangle 8">
            <a:extLst>
              <a:ext uri="{FF2B5EF4-FFF2-40B4-BE49-F238E27FC236}">
                <a16:creationId xmlns:a16="http://schemas.microsoft.com/office/drawing/2014/main" id="{6C65FC51-B9CF-EF4C-87AD-2FD991182140}"/>
              </a:ext>
            </a:extLst>
          </p:cNvPr>
          <p:cNvSpPr/>
          <p:nvPr/>
        </p:nvSpPr>
        <p:spPr>
          <a:xfrm>
            <a:off x="8117801" y="4705066"/>
            <a:ext cx="2901756" cy="307777"/>
          </a:xfrm>
          <a:prstGeom prst="rect">
            <a:avLst/>
          </a:prstGeom>
        </p:spPr>
        <p:txBody>
          <a:bodyPr wrap="none">
            <a:spAutoFit/>
          </a:bodyPr>
          <a:lstStyle/>
          <a:p>
            <a:r>
              <a:rPr lang="en-HK" sz="1400" b="0" i="0" u="none" strike="noStrike" dirty="0">
                <a:solidFill>
                  <a:srgbClr val="666666"/>
                </a:solidFill>
                <a:effectLst/>
                <a:latin typeface="Verdana" panose="020B0604030504040204" pitchFamily="34" charset="0"/>
              </a:rPr>
              <a:t>Wi-Fi fingerprinting </a:t>
            </a:r>
            <a:r>
              <a:rPr lang="en-HK" sz="1400" dirty="0">
                <a:solidFill>
                  <a:srgbClr val="666666"/>
                </a:solidFill>
                <a:latin typeface="Verdana" panose="020B0604030504040204" pitchFamily="34" charset="0"/>
              </a:rPr>
              <a:t>procedure</a:t>
            </a:r>
            <a:endParaRPr lang="en-US" sz="1400" dirty="0"/>
          </a:p>
        </p:txBody>
      </p:sp>
      <p:sp>
        <p:nvSpPr>
          <p:cNvPr id="6" name="TextBox 5">
            <a:extLst>
              <a:ext uri="{FF2B5EF4-FFF2-40B4-BE49-F238E27FC236}">
                <a16:creationId xmlns:a16="http://schemas.microsoft.com/office/drawing/2014/main" id="{488A28C9-C75D-4EAD-ACF0-2CFAA3DA20B4}"/>
              </a:ext>
            </a:extLst>
          </p:cNvPr>
          <p:cNvSpPr txBox="1"/>
          <p:nvPr/>
        </p:nvSpPr>
        <p:spPr>
          <a:xfrm>
            <a:off x="596900" y="1702697"/>
            <a:ext cx="6152322" cy="3293209"/>
          </a:xfrm>
          <a:prstGeom prst="rect">
            <a:avLst/>
          </a:prstGeom>
          <a:noFill/>
        </p:spPr>
        <p:txBody>
          <a:bodyPr wrap="square" rtlCol="0">
            <a:spAutoFit/>
          </a:bodyPr>
          <a:lstStyle/>
          <a:p>
            <a:r>
              <a:rPr lang="en-US" sz="1600" b="1" dirty="0"/>
              <a:t>Fingerprint-based localization consists of two fundamental phases</a:t>
            </a:r>
            <a:r>
              <a:rPr lang="en-US" sz="1600" dirty="0"/>
              <a:t>: </a:t>
            </a:r>
          </a:p>
          <a:p>
            <a:pPr marL="342900" indent="-342900">
              <a:buAutoNum type="arabicParenR"/>
            </a:pPr>
            <a:r>
              <a:rPr lang="en-US" sz="1600" dirty="0"/>
              <a:t>an offline phase (collect data at each reference point to construct the fingerprint data and train the classification model for the online phase) </a:t>
            </a:r>
          </a:p>
          <a:p>
            <a:pPr marL="342900" indent="-342900">
              <a:buAutoNum type="arabicParenR"/>
            </a:pPr>
            <a:r>
              <a:rPr lang="en-US" sz="1600" dirty="0"/>
              <a:t>an online phase (receive data online, compare the received data with the fingerprint database to achieve localization)</a:t>
            </a:r>
          </a:p>
          <a:p>
            <a:endParaRPr lang="en-HK" sz="1600" dirty="0"/>
          </a:p>
          <a:p>
            <a:r>
              <a:rPr lang="en-HK" sz="1600" b="1" dirty="0"/>
              <a:t>Major Challenge</a:t>
            </a:r>
          </a:p>
          <a:p>
            <a:r>
              <a:rPr lang="en-US" sz="1600" dirty="0"/>
              <a:t>Collecting adequate data at multiple reference points to ensure accuracy, which involves significant time, effort and resource.</a:t>
            </a:r>
          </a:p>
          <a:p>
            <a:r>
              <a:rPr lang="en-US" sz="1600" dirty="0"/>
              <a:t>Hence, it is hard to determine the volume of data needed to obtain during the offline phase</a:t>
            </a:r>
          </a:p>
        </p:txBody>
      </p:sp>
      <p:pic>
        <p:nvPicPr>
          <p:cNvPr id="10" name="Picture 9">
            <a:extLst>
              <a:ext uri="{FF2B5EF4-FFF2-40B4-BE49-F238E27FC236}">
                <a16:creationId xmlns:a16="http://schemas.microsoft.com/office/drawing/2014/main" id="{FABA3139-7508-4614-8A74-83EA5C526122}"/>
              </a:ext>
            </a:extLst>
          </p:cNvPr>
          <p:cNvPicPr>
            <a:picLocks noChangeAspect="1"/>
          </p:cNvPicPr>
          <p:nvPr/>
        </p:nvPicPr>
        <p:blipFill>
          <a:blip r:embed="rId3"/>
          <a:stretch>
            <a:fillRect/>
          </a:stretch>
        </p:blipFill>
        <p:spPr>
          <a:xfrm>
            <a:off x="7152710" y="1702697"/>
            <a:ext cx="4754994" cy="2735529"/>
          </a:xfrm>
          <a:prstGeom prst="rect">
            <a:avLst/>
          </a:prstGeom>
        </p:spPr>
      </p:pic>
      <p:sp>
        <p:nvSpPr>
          <p:cNvPr id="4" name="TextBox 3">
            <a:extLst>
              <a:ext uri="{FF2B5EF4-FFF2-40B4-BE49-F238E27FC236}">
                <a16:creationId xmlns:a16="http://schemas.microsoft.com/office/drawing/2014/main" id="{113272A2-F60C-45CC-BB9E-BEAA5AFA4191}"/>
              </a:ext>
            </a:extLst>
          </p:cNvPr>
          <p:cNvSpPr txBox="1"/>
          <p:nvPr/>
        </p:nvSpPr>
        <p:spPr>
          <a:xfrm>
            <a:off x="596900" y="5134946"/>
            <a:ext cx="9575800" cy="1077218"/>
          </a:xfrm>
          <a:prstGeom prst="rect">
            <a:avLst/>
          </a:prstGeom>
          <a:noFill/>
        </p:spPr>
        <p:txBody>
          <a:bodyPr wrap="square" rtlCol="0">
            <a:spAutoFit/>
          </a:bodyPr>
          <a:lstStyle/>
          <a:p>
            <a:r>
              <a:rPr lang="en-US" sz="1600" b="1" dirty="0"/>
              <a:t>AF-DCGAN Solution</a:t>
            </a:r>
          </a:p>
          <a:p>
            <a:pPr marL="285750" indent="-285750">
              <a:buFont typeface="Arial" panose="020B0604020202020204" pitchFamily="34" charset="0"/>
              <a:buChar char="•"/>
            </a:pPr>
            <a:r>
              <a:rPr lang="en-US" sz="1600" dirty="0"/>
              <a:t>Use generative adversarial nets to increase the training CSI data</a:t>
            </a:r>
          </a:p>
          <a:p>
            <a:pPr marL="285750" indent="-285750">
              <a:buFont typeface="Arial" panose="020B0604020202020204" pitchFamily="34" charset="0"/>
              <a:buChar char="•"/>
            </a:pPr>
            <a:r>
              <a:rPr lang="en-US" sz="1600" dirty="0"/>
              <a:t>AF-DCGAN and training algorithms are used to generate additional amplitude feature maps of the sampling points’ positions</a:t>
            </a:r>
            <a:endParaRPr lang="en-HK" sz="1600" dirty="0"/>
          </a:p>
        </p:txBody>
      </p:sp>
    </p:spTree>
    <p:extLst>
      <p:ext uri="{BB962C8B-B14F-4D97-AF65-F5344CB8AC3E}">
        <p14:creationId xmlns:p14="http://schemas.microsoft.com/office/powerpoint/2010/main" val="2928533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3D02-C797-E246-9FD7-C510A03F5246}"/>
              </a:ext>
            </a:extLst>
          </p:cNvPr>
          <p:cNvSpPr>
            <a:spLocks noGrp="1"/>
          </p:cNvSpPr>
          <p:nvPr>
            <p:ph type="title"/>
          </p:nvPr>
        </p:nvSpPr>
        <p:spPr>
          <a:xfrm>
            <a:off x="596900" y="601799"/>
            <a:ext cx="11506200" cy="834058"/>
          </a:xfrm>
        </p:spPr>
        <p:txBody>
          <a:bodyPr>
            <a:normAutofit fontScale="90000"/>
          </a:bodyPr>
          <a:lstStyle/>
          <a:p>
            <a:r>
              <a:rPr lang="en-US" b="1" dirty="0"/>
              <a:t>Literature Review – Wi-fi fingerprinting based on deep neural networks </a:t>
            </a:r>
          </a:p>
        </p:txBody>
      </p:sp>
      <p:sp>
        <p:nvSpPr>
          <p:cNvPr id="9" name="Rectangle 8">
            <a:extLst>
              <a:ext uri="{FF2B5EF4-FFF2-40B4-BE49-F238E27FC236}">
                <a16:creationId xmlns:a16="http://schemas.microsoft.com/office/drawing/2014/main" id="{6C65FC51-B9CF-EF4C-87AD-2FD991182140}"/>
              </a:ext>
            </a:extLst>
          </p:cNvPr>
          <p:cNvSpPr/>
          <p:nvPr/>
        </p:nvSpPr>
        <p:spPr>
          <a:xfrm>
            <a:off x="7393893" y="4263517"/>
            <a:ext cx="3719288" cy="307777"/>
          </a:xfrm>
          <a:prstGeom prst="rect">
            <a:avLst/>
          </a:prstGeom>
          <a:ln w="19050">
            <a:solidFill>
              <a:schemeClr val="tx1"/>
            </a:solidFill>
            <a:prstDash val="lgDash"/>
          </a:ln>
        </p:spPr>
        <p:txBody>
          <a:bodyPr wrap="none">
            <a:spAutoFit/>
          </a:bodyPr>
          <a:lstStyle/>
          <a:p>
            <a:r>
              <a:rPr lang="en-US" sz="1400" dirty="0"/>
              <a:t>Fingerprinting based indoor localization scenario</a:t>
            </a:r>
            <a:endParaRPr lang="en-US" sz="1100" dirty="0"/>
          </a:p>
        </p:txBody>
      </p:sp>
      <p:sp>
        <p:nvSpPr>
          <p:cNvPr id="6" name="TextBox 5">
            <a:extLst>
              <a:ext uri="{FF2B5EF4-FFF2-40B4-BE49-F238E27FC236}">
                <a16:creationId xmlns:a16="http://schemas.microsoft.com/office/drawing/2014/main" id="{488A28C9-C75D-4EAD-ACF0-2CFAA3DA20B4}"/>
              </a:ext>
            </a:extLst>
          </p:cNvPr>
          <p:cNvSpPr txBox="1"/>
          <p:nvPr/>
        </p:nvSpPr>
        <p:spPr>
          <a:xfrm>
            <a:off x="596900" y="1490007"/>
            <a:ext cx="6152322" cy="3662541"/>
          </a:xfrm>
          <a:prstGeom prst="rect">
            <a:avLst/>
          </a:prstGeom>
          <a:noFill/>
        </p:spPr>
        <p:txBody>
          <a:bodyPr wrap="square" rtlCol="0">
            <a:spAutoFit/>
          </a:bodyPr>
          <a:lstStyle/>
          <a:p>
            <a:r>
              <a:rPr lang="en-HK" b="1" dirty="0"/>
              <a:t>Deep neural networks(DNN)</a:t>
            </a:r>
          </a:p>
          <a:p>
            <a:r>
              <a:rPr lang="en-US" sz="1600" dirty="0"/>
              <a:t>Performs floor classification and floor-level position estimation based on Wi-Fi fingerprinting</a:t>
            </a:r>
            <a:endParaRPr lang="en-HK" sz="1600" dirty="0"/>
          </a:p>
          <a:p>
            <a:endParaRPr lang="en-HK" sz="1600" b="1" dirty="0"/>
          </a:p>
          <a:p>
            <a:r>
              <a:rPr lang="en-HK" sz="1600" b="1" dirty="0"/>
              <a:t>Major Challenge</a:t>
            </a:r>
          </a:p>
          <a:p>
            <a:r>
              <a:rPr lang="en-US" sz="1600" dirty="0"/>
              <a:t>Random fluctuation of a signal, the noise from multipath effects, and the device &amp; position dependency in received signal strengths measurements</a:t>
            </a:r>
          </a:p>
          <a:p>
            <a:endParaRPr lang="en-US" sz="1600" dirty="0"/>
          </a:p>
          <a:p>
            <a:r>
              <a:rPr lang="en-HK" b="1" dirty="0"/>
              <a:t>Scalability of fingerprint techniques</a:t>
            </a:r>
          </a:p>
          <a:p>
            <a:r>
              <a:rPr lang="en-US" sz="1600" dirty="0"/>
              <a:t>The scalability of fingerprint techniques becomes an important matter if the indoor location covers a large building complex, like a large shopping center or a university campus where many buildings are operated under the same management</a:t>
            </a:r>
          </a:p>
        </p:txBody>
      </p:sp>
      <p:sp>
        <p:nvSpPr>
          <p:cNvPr id="4" name="TextBox 3">
            <a:extLst>
              <a:ext uri="{FF2B5EF4-FFF2-40B4-BE49-F238E27FC236}">
                <a16:creationId xmlns:a16="http://schemas.microsoft.com/office/drawing/2014/main" id="{113272A2-F60C-45CC-BB9E-BEAA5AFA4191}"/>
              </a:ext>
            </a:extLst>
          </p:cNvPr>
          <p:cNvSpPr txBox="1"/>
          <p:nvPr/>
        </p:nvSpPr>
        <p:spPr>
          <a:xfrm>
            <a:off x="596899" y="5419557"/>
            <a:ext cx="11104563" cy="861774"/>
          </a:xfrm>
          <a:prstGeom prst="rect">
            <a:avLst/>
          </a:prstGeom>
          <a:noFill/>
        </p:spPr>
        <p:txBody>
          <a:bodyPr wrap="square" rtlCol="0">
            <a:spAutoFit/>
          </a:bodyPr>
          <a:lstStyle/>
          <a:p>
            <a:r>
              <a:rPr lang="en-HK" b="1" dirty="0"/>
              <a:t> Stacked self-encoder </a:t>
            </a:r>
            <a:endParaRPr lang="en-US" b="1" dirty="0"/>
          </a:p>
          <a:p>
            <a:r>
              <a:rPr lang="en-US" sz="1600" dirty="0"/>
              <a:t>DNN's architecture consists of the stacked self-encoder (SAE) to reduce the space dimension of the features and a multi-label feed classification classifier to determine and evaluate the efficiency of the building-floor and floor levels</a:t>
            </a:r>
            <a:endParaRPr lang="en-HK" sz="1600" dirty="0"/>
          </a:p>
        </p:txBody>
      </p:sp>
      <p:pic>
        <p:nvPicPr>
          <p:cNvPr id="3" name="Picture 2">
            <a:extLst>
              <a:ext uri="{FF2B5EF4-FFF2-40B4-BE49-F238E27FC236}">
                <a16:creationId xmlns:a16="http://schemas.microsoft.com/office/drawing/2014/main" id="{FE81C198-8E71-4E9B-84EF-834D45DE8DA0}"/>
              </a:ext>
            </a:extLst>
          </p:cNvPr>
          <p:cNvPicPr>
            <a:picLocks noChangeAspect="1"/>
          </p:cNvPicPr>
          <p:nvPr/>
        </p:nvPicPr>
        <p:blipFill>
          <a:blip r:embed="rId3"/>
          <a:stretch>
            <a:fillRect/>
          </a:stretch>
        </p:blipFill>
        <p:spPr>
          <a:xfrm>
            <a:off x="7176797" y="1487422"/>
            <a:ext cx="4153480" cy="2724530"/>
          </a:xfrm>
          <a:prstGeom prst="rect">
            <a:avLst/>
          </a:prstGeom>
        </p:spPr>
      </p:pic>
    </p:spTree>
    <p:extLst>
      <p:ext uri="{BB962C8B-B14F-4D97-AF65-F5344CB8AC3E}">
        <p14:creationId xmlns:p14="http://schemas.microsoft.com/office/powerpoint/2010/main" val="31522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3D02-C797-E246-9FD7-C510A03F5246}"/>
              </a:ext>
            </a:extLst>
          </p:cNvPr>
          <p:cNvSpPr>
            <a:spLocks noGrp="1"/>
          </p:cNvSpPr>
          <p:nvPr>
            <p:ph type="title"/>
          </p:nvPr>
        </p:nvSpPr>
        <p:spPr>
          <a:xfrm>
            <a:off x="581192" y="467360"/>
            <a:ext cx="11029616" cy="940403"/>
          </a:xfrm>
        </p:spPr>
        <p:txBody>
          <a:bodyPr>
            <a:normAutofit fontScale="90000"/>
          </a:bodyPr>
          <a:lstStyle/>
          <a:p>
            <a:r>
              <a:rPr lang="en-US" b="1" dirty="0"/>
              <a:t>Literature Review – Radio frequency(RF) fingerprint-based localization - Tensor generative adversarial net</a:t>
            </a:r>
          </a:p>
        </p:txBody>
      </p:sp>
      <p:pic>
        <p:nvPicPr>
          <p:cNvPr id="3" name="Picture 2">
            <a:extLst>
              <a:ext uri="{FF2B5EF4-FFF2-40B4-BE49-F238E27FC236}">
                <a16:creationId xmlns:a16="http://schemas.microsoft.com/office/drawing/2014/main" id="{1D0A8291-51BF-4A8A-9C22-25D252D6E51E}"/>
              </a:ext>
            </a:extLst>
          </p:cNvPr>
          <p:cNvPicPr>
            <a:picLocks noChangeAspect="1"/>
          </p:cNvPicPr>
          <p:nvPr/>
        </p:nvPicPr>
        <p:blipFill>
          <a:blip r:embed="rId2"/>
          <a:stretch>
            <a:fillRect/>
          </a:stretch>
        </p:blipFill>
        <p:spPr>
          <a:xfrm>
            <a:off x="7303206" y="2285385"/>
            <a:ext cx="4307602" cy="2911721"/>
          </a:xfrm>
          <a:prstGeom prst="rect">
            <a:avLst/>
          </a:prstGeom>
        </p:spPr>
      </p:pic>
      <p:sp>
        <p:nvSpPr>
          <p:cNvPr id="8" name="TextBox 7">
            <a:extLst>
              <a:ext uri="{FF2B5EF4-FFF2-40B4-BE49-F238E27FC236}">
                <a16:creationId xmlns:a16="http://schemas.microsoft.com/office/drawing/2014/main" id="{F7091807-EF62-4C7B-90BB-80A9EFC31448}"/>
              </a:ext>
            </a:extLst>
          </p:cNvPr>
          <p:cNvSpPr txBox="1"/>
          <p:nvPr/>
        </p:nvSpPr>
        <p:spPr>
          <a:xfrm>
            <a:off x="581192" y="2285385"/>
            <a:ext cx="6876826" cy="3170099"/>
          </a:xfrm>
          <a:prstGeom prst="rect">
            <a:avLst/>
          </a:prstGeom>
          <a:noFill/>
        </p:spPr>
        <p:txBody>
          <a:bodyPr wrap="square" rtlCol="0">
            <a:spAutoFit/>
          </a:bodyPr>
          <a:lstStyle/>
          <a:p>
            <a:r>
              <a:rPr lang="en-US" b="1" dirty="0"/>
              <a:t>Radio Frequency Fingerprint-based localization pain points</a:t>
            </a:r>
          </a:p>
          <a:p>
            <a:pPr marL="285750" indent="-285750">
              <a:buFont typeface="Arial" panose="020B0604020202020204" pitchFamily="34" charset="0"/>
              <a:buChar char="•"/>
            </a:pPr>
            <a:r>
              <a:rPr lang="en-US" sz="1600" dirty="0"/>
              <a:t>Inadequate radio frequency sample</a:t>
            </a:r>
          </a:p>
          <a:p>
            <a:pPr marL="285750" indent="-285750">
              <a:buFont typeface="Arial" panose="020B0604020202020204" pitchFamily="34" charset="0"/>
              <a:buChar char="•"/>
            </a:pPr>
            <a:r>
              <a:rPr lang="en-US" sz="1600" dirty="0"/>
              <a:t>Large device storage</a:t>
            </a:r>
          </a:p>
          <a:p>
            <a:endParaRPr lang="en-US" b="1" dirty="0"/>
          </a:p>
          <a:p>
            <a:r>
              <a:rPr lang="en-US" b="1" dirty="0"/>
              <a:t>Tensor generative adversarial net (Tensor-GAN) Solution</a:t>
            </a:r>
          </a:p>
          <a:p>
            <a:pPr marL="285750" indent="-285750">
              <a:buFont typeface="Arial" panose="020B0604020202020204" pitchFamily="34" charset="0"/>
              <a:buChar char="•"/>
            </a:pPr>
            <a:r>
              <a:rPr lang="en-US" sz="1600" dirty="0"/>
              <a:t>Improve accuracy by verification on real-world radio frequency fingerprint data sets and designing a tensor completion algorithm </a:t>
            </a:r>
            <a:br>
              <a:rPr lang="en-US" sz="1600" dirty="0"/>
            </a:br>
            <a:r>
              <a:rPr lang="en-US" sz="1600" dirty="0"/>
              <a:t>to produce training sets with new RF fingerprints for running a regression to estimate the location</a:t>
            </a:r>
          </a:p>
          <a:p>
            <a:pPr marL="285750" indent="-285750">
              <a:buFont typeface="Arial" panose="020B0604020202020204" pitchFamily="34" charset="0"/>
              <a:buChar char="•"/>
            </a:pPr>
            <a:r>
              <a:rPr lang="en-US" sz="1600" dirty="0"/>
              <a:t>Yield a better localization accuracy from other conventional methods</a:t>
            </a:r>
          </a:p>
          <a:p>
            <a:pPr marL="285750" indent="-285750">
              <a:buFont typeface="Arial" panose="020B0604020202020204" pitchFamily="34" charset="0"/>
              <a:buChar char="•"/>
            </a:pPr>
            <a:r>
              <a:rPr lang="en-US" sz="1600" dirty="0"/>
              <a:t>Relatively small memory footprint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9850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3D02-C797-E246-9FD7-C510A03F5246}"/>
              </a:ext>
            </a:extLst>
          </p:cNvPr>
          <p:cNvSpPr>
            <a:spLocks noGrp="1"/>
          </p:cNvSpPr>
          <p:nvPr>
            <p:ph type="title"/>
          </p:nvPr>
        </p:nvSpPr>
        <p:spPr>
          <a:xfrm>
            <a:off x="581192" y="364735"/>
            <a:ext cx="11029616" cy="1087001"/>
          </a:xfrm>
        </p:spPr>
        <p:txBody>
          <a:bodyPr>
            <a:normAutofit/>
          </a:bodyPr>
          <a:lstStyle/>
          <a:p>
            <a:r>
              <a:rPr lang="en-US" b="1" dirty="0"/>
              <a:t>Literature Review – Magnetic field magnitude based positioning - DAME</a:t>
            </a:r>
          </a:p>
        </p:txBody>
      </p:sp>
      <p:pic>
        <p:nvPicPr>
          <p:cNvPr id="3" name="Picture 2">
            <a:extLst>
              <a:ext uri="{FF2B5EF4-FFF2-40B4-BE49-F238E27FC236}">
                <a16:creationId xmlns:a16="http://schemas.microsoft.com/office/drawing/2014/main" id="{DD33D707-0E20-4163-B45C-3F1DCF6C9BE6}"/>
              </a:ext>
            </a:extLst>
          </p:cNvPr>
          <p:cNvPicPr>
            <a:picLocks noChangeAspect="1"/>
          </p:cNvPicPr>
          <p:nvPr/>
        </p:nvPicPr>
        <p:blipFill>
          <a:blip r:embed="rId3"/>
          <a:stretch>
            <a:fillRect/>
          </a:stretch>
        </p:blipFill>
        <p:spPr>
          <a:xfrm>
            <a:off x="7295321" y="1451736"/>
            <a:ext cx="4486241" cy="3362378"/>
          </a:xfrm>
          <a:prstGeom prst="rect">
            <a:avLst/>
          </a:prstGeom>
        </p:spPr>
      </p:pic>
      <p:sp>
        <p:nvSpPr>
          <p:cNvPr id="6" name="TextBox 5">
            <a:extLst>
              <a:ext uri="{FF2B5EF4-FFF2-40B4-BE49-F238E27FC236}">
                <a16:creationId xmlns:a16="http://schemas.microsoft.com/office/drawing/2014/main" id="{B689DDB1-F1CF-4F9B-A0F4-32850C3E2B4C}"/>
              </a:ext>
            </a:extLst>
          </p:cNvPr>
          <p:cNvSpPr txBox="1"/>
          <p:nvPr/>
        </p:nvSpPr>
        <p:spPr>
          <a:xfrm>
            <a:off x="8109014" y="5007337"/>
            <a:ext cx="2454965" cy="276999"/>
          </a:xfrm>
          <a:prstGeom prst="rect">
            <a:avLst/>
          </a:prstGeom>
          <a:noFill/>
          <a:ln w="19050">
            <a:solidFill>
              <a:schemeClr val="tx1"/>
            </a:solidFill>
            <a:prstDash val="lgDash"/>
          </a:ln>
        </p:spPr>
        <p:txBody>
          <a:bodyPr wrap="square" rtlCol="0">
            <a:spAutoFit/>
          </a:bodyPr>
          <a:lstStyle/>
          <a:p>
            <a:r>
              <a:rPr lang="en-HK" sz="1200" dirty="0"/>
              <a:t>Soft and hard-iron effect illustration</a:t>
            </a:r>
          </a:p>
        </p:txBody>
      </p:sp>
      <p:sp>
        <p:nvSpPr>
          <p:cNvPr id="7" name="TextBox 6">
            <a:extLst>
              <a:ext uri="{FF2B5EF4-FFF2-40B4-BE49-F238E27FC236}">
                <a16:creationId xmlns:a16="http://schemas.microsoft.com/office/drawing/2014/main" id="{1E6CA715-0198-4F2B-9809-25BB2B6E5058}"/>
              </a:ext>
            </a:extLst>
          </p:cNvPr>
          <p:cNvSpPr txBox="1"/>
          <p:nvPr/>
        </p:nvSpPr>
        <p:spPr>
          <a:xfrm>
            <a:off x="581192" y="1484713"/>
            <a:ext cx="5754757" cy="3046988"/>
          </a:xfrm>
          <a:prstGeom prst="rect">
            <a:avLst/>
          </a:prstGeom>
          <a:noFill/>
        </p:spPr>
        <p:txBody>
          <a:bodyPr wrap="square" rtlCol="0">
            <a:spAutoFit/>
          </a:bodyPr>
          <a:lstStyle/>
          <a:p>
            <a:r>
              <a:rPr lang="en-US" sz="1600" dirty="0"/>
              <a:t>Indoor </a:t>
            </a:r>
            <a:r>
              <a:rPr lang="en-US" sz="1600" b="1" dirty="0"/>
              <a:t>magnetic field </a:t>
            </a:r>
            <a:r>
              <a:rPr lang="en-US" sz="1600" dirty="0"/>
              <a:t>is a pervasive anomaly induced by a geomagnetic field due to its stable and infrastructure-free feature</a:t>
            </a:r>
          </a:p>
          <a:p>
            <a:endParaRPr lang="en-US" sz="1600" dirty="0"/>
          </a:p>
          <a:p>
            <a:r>
              <a:rPr lang="en-US" sz="1600" b="1" dirty="0"/>
              <a:t>Smartphones</a:t>
            </a:r>
            <a:r>
              <a:rPr lang="en-US" sz="1600" dirty="0"/>
              <a:t> are one of the commonly used applications for magnetic field positioning: collecting the indoor magnetic field signal by the magnetometer</a:t>
            </a:r>
          </a:p>
          <a:p>
            <a:endParaRPr lang="en-US" sz="1600" dirty="0"/>
          </a:p>
          <a:p>
            <a:r>
              <a:rPr lang="en-US" sz="1600" b="1" dirty="0"/>
              <a:t>Major Challenge</a:t>
            </a:r>
          </a:p>
          <a:p>
            <a:r>
              <a:rPr lang="en-US" sz="1600" dirty="0"/>
              <a:t>Magnetic field would interfere with hard/soft-iron effect, hand squeakers, and electronic noise, which are not location-related. These interferences deteriorate the distinguishability of location fingerprints in magnetic field-based localization systems</a:t>
            </a:r>
            <a:endParaRPr lang="en-HK" sz="1600" dirty="0"/>
          </a:p>
        </p:txBody>
      </p:sp>
      <p:sp>
        <p:nvSpPr>
          <p:cNvPr id="4" name="TextBox 3">
            <a:extLst>
              <a:ext uri="{FF2B5EF4-FFF2-40B4-BE49-F238E27FC236}">
                <a16:creationId xmlns:a16="http://schemas.microsoft.com/office/drawing/2014/main" id="{25DB559D-32F0-48BF-8B63-0222D82CEDE8}"/>
              </a:ext>
            </a:extLst>
          </p:cNvPr>
          <p:cNvSpPr txBox="1"/>
          <p:nvPr/>
        </p:nvSpPr>
        <p:spPr>
          <a:xfrm>
            <a:off x="581192" y="4814114"/>
            <a:ext cx="5561249" cy="1107996"/>
          </a:xfrm>
          <a:prstGeom prst="rect">
            <a:avLst/>
          </a:prstGeom>
          <a:noFill/>
        </p:spPr>
        <p:txBody>
          <a:bodyPr wrap="square" rtlCol="0">
            <a:spAutoFit/>
          </a:bodyPr>
          <a:lstStyle/>
          <a:p>
            <a:r>
              <a:rPr lang="en-HK" b="1" dirty="0"/>
              <a:t>DAME Solution</a:t>
            </a:r>
          </a:p>
          <a:p>
            <a:r>
              <a:rPr lang="en-HK" sz="1600" dirty="0"/>
              <a:t>DAME, </a:t>
            </a:r>
            <a:r>
              <a:rPr lang="en-US" sz="1600" dirty="0"/>
              <a:t>a novel fingerprint distinguishability measurement method, especially suitable for low discernibility MFM fingerprint, is proposed to extract location features</a:t>
            </a:r>
            <a:endParaRPr lang="en-HK" sz="1600" dirty="0"/>
          </a:p>
        </p:txBody>
      </p:sp>
    </p:spTree>
    <p:extLst>
      <p:ext uri="{BB962C8B-B14F-4D97-AF65-F5344CB8AC3E}">
        <p14:creationId xmlns:p14="http://schemas.microsoft.com/office/powerpoint/2010/main" val="247584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3D02-C797-E246-9FD7-C510A03F5246}"/>
              </a:ext>
            </a:extLst>
          </p:cNvPr>
          <p:cNvSpPr>
            <a:spLocks noGrp="1"/>
          </p:cNvSpPr>
          <p:nvPr>
            <p:ph type="title"/>
          </p:nvPr>
        </p:nvSpPr>
        <p:spPr>
          <a:xfrm>
            <a:off x="581192" y="364735"/>
            <a:ext cx="11200370" cy="1087001"/>
          </a:xfrm>
        </p:spPr>
        <p:txBody>
          <a:bodyPr>
            <a:normAutofit/>
          </a:bodyPr>
          <a:lstStyle/>
          <a:p>
            <a:r>
              <a:rPr lang="en-US" b="1" dirty="0"/>
              <a:t>Literature Review – Dropout as a Bayesian Approximation</a:t>
            </a:r>
          </a:p>
        </p:txBody>
      </p:sp>
      <p:sp>
        <p:nvSpPr>
          <p:cNvPr id="7" name="TextBox 6">
            <a:extLst>
              <a:ext uri="{FF2B5EF4-FFF2-40B4-BE49-F238E27FC236}">
                <a16:creationId xmlns:a16="http://schemas.microsoft.com/office/drawing/2014/main" id="{1E6CA715-0198-4F2B-9809-25BB2B6E5058}"/>
              </a:ext>
            </a:extLst>
          </p:cNvPr>
          <p:cNvSpPr txBox="1"/>
          <p:nvPr/>
        </p:nvSpPr>
        <p:spPr>
          <a:xfrm>
            <a:off x="581192" y="2005363"/>
            <a:ext cx="10798008" cy="30035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HK" sz="1600" dirty="0"/>
              <a:t>Deep learning tools </a:t>
            </a:r>
            <a:r>
              <a:rPr lang="en-US" sz="1600" dirty="0"/>
              <a:t>regression and classification instruments do not capture model uncertainty.</a:t>
            </a:r>
          </a:p>
          <a:p>
            <a:pPr>
              <a:lnSpc>
                <a:spcPct val="150000"/>
              </a:lnSpc>
            </a:pPr>
            <a:endParaRPr lang="en-US" sz="1600" dirty="0"/>
          </a:p>
          <a:p>
            <a:pPr marL="285750" indent="-285750">
              <a:lnSpc>
                <a:spcPct val="150000"/>
              </a:lnSpc>
              <a:buFont typeface="Arial" panose="020B0604020202020204" pitchFamily="34" charset="0"/>
              <a:buChar char="•"/>
            </a:pPr>
            <a:r>
              <a:rPr lang="en-US" sz="1600" dirty="0"/>
              <a:t>Bayesian models have a mathematically based framework to illustrate the model uncertainty, but it comes with huge cost</a:t>
            </a:r>
          </a:p>
          <a:p>
            <a:pPr>
              <a:lnSpc>
                <a:spcPct val="150000"/>
              </a:lnSpc>
            </a:pPr>
            <a:endParaRPr lang="en-US" sz="1600" dirty="0"/>
          </a:p>
          <a:p>
            <a:pPr marL="285750" indent="-285750">
              <a:lnSpc>
                <a:spcPct val="150000"/>
              </a:lnSpc>
              <a:buFont typeface="Arial" panose="020B0604020202020204" pitchFamily="34" charset="0"/>
              <a:buChar char="•"/>
            </a:pPr>
            <a:r>
              <a:rPr lang="en-US" sz="1600" dirty="0"/>
              <a:t>Deep neural network(NNs) as approximate Bayesian inference in deep Gaussian processes which eliminates the uncertainty of deep learning without compromising the complexity and test accuracy</a:t>
            </a:r>
          </a:p>
          <a:p>
            <a:pPr>
              <a:lnSpc>
                <a:spcPct val="150000"/>
              </a:lnSpc>
            </a:pPr>
            <a:endParaRPr lang="en-US" sz="1600" dirty="0"/>
          </a:p>
          <a:p>
            <a:pPr marL="285750" indent="-285750">
              <a:lnSpc>
                <a:spcPct val="150000"/>
              </a:lnSpc>
              <a:buFont typeface="Arial" panose="020B0604020202020204" pitchFamily="34" charset="0"/>
              <a:buChar char="•"/>
            </a:pPr>
            <a:r>
              <a:rPr lang="en-US" sz="1600" dirty="0"/>
              <a:t>Multiple network architectures and nonlinearities are evaluated for regression and classification, using MNIST as an example</a:t>
            </a:r>
            <a:endParaRPr lang="en-HK" sz="1600" dirty="0"/>
          </a:p>
        </p:txBody>
      </p:sp>
    </p:spTree>
    <p:extLst>
      <p:ext uri="{BB962C8B-B14F-4D97-AF65-F5344CB8AC3E}">
        <p14:creationId xmlns:p14="http://schemas.microsoft.com/office/powerpoint/2010/main" val="731227083"/>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3941"/>
      </a:dk2>
      <a:lt2>
        <a:srgbClr val="E8E6E2"/>
      </a:lt2>
      <a:accent1>
        <a:srgbClr val="94A4C5"/>
      </a:accent1>
      <a:accent2>
        <a:srgbClr val="7FAABA"/>
      </a:accent2>
      <a:accent3>
        <a:srgbClr val="82ACA6"/>
      </a:accent3>
      <a:accent4>
        <a:srgbClr val="77AE8F"/>
      </a:accent4>
      <a:accent5>
        <a:srgbClr val="81AD82"/>
      </a:accent5>
      <a:accent6>
        <a:srgbClr val="8AAB75"/>
      </a:accent6>
      <a:hlink>
        <a:srgbClr val="93815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1882</Words>
  <Application>Microsoft Macintosh PowerPoint</Application>
  <PresentationFormat>Widescreen</PresentationFormat>
  <Paragraphs>132</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Verdana</vt:lpstr>
      <vt:lpstr>Wingdings 2</vt:lpstr>
      <vt:lpstr>DividendVTI</vt:lpstr>
      <vt:lpstr> multimodal InDoor localization</vt:lpstr>
      <vt:lpstr>contents</vt:lpstr>
      <vt:lpstr>Sifu framework</vt:lpstr>
      <vt:lpstr>Literature review</vt:lpstr>
      <vt:lpstr>Literature Review – Fingerprint - Amplitude-Feature Deep Convolutional Generative Adversarial Network (AF-DCGAN) model</vt:lpstr>
      <vt:lpstr>Literature Review – Wi-fi fingerprinting based on deep neural networks </vt:lpstr>
      <vt:lpstr>Literature Review – Radio frequency(RF) fingerprint-based localization - Tensor generative adversarial net</vt:lpstr>
      <vt:lpstr>Literature Review – Magnetic field magnitude based positioning - DAME</vt:lpstr>
      <vt:lpstr>Literature Review – Dropout as a Bayesian Approximation</vt:lpstr>
      <vt:lpstr>Problem of previous work</vt:lpstr>
      <vt:lpstr>Challenges of a robust fusion system</vt:lpstr>
      <vt:lpstr>implementation</vt:lpstr>
      <vt:lpstr>Implementation – sifu framework</vt:lpstr>
      <vt:lpstr>Implementation – Challenges during the architecture design phase</vt:lpstr>
      <vt:lpstr>Implementation – revamped architecture implementation</vt:lpstr>
      <vt:lpstr>experimental results</vt:lpstr>
      <vt:lpstr>Experimental result – experiment 1</vt:lpstr>
      <vt:lpstr>Experimental result – experiment 1(Con’d)</vt:lpstr>
      <vt:lpstr>Experimental result – experiment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multimodal InDoor localization</dc:title>
  <dc:creator>Ko Tsun LEUNG</dc:creator>
  <cp:lastModifiedBy>Siu On LAU</cp:lastModifiedBy>
  <cp:revision>45</cp:revision>
  <dcterms:created xsi:type="dcterms:W3CDTF">2020-12-03T07:53:36Z</dcterms:created>
  <dcterms:modified xsi:type="dcterms:W3CDTF">2021-03-19T04:00:16Z</dcterms:modified>
</cp:coreProperties>
</file>