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>
          <p15:clr>
            <a:srgbClr val="A4A3A4"/>
          </p15:clr>
        </p15:guide>
        <p15:guide id="2" pos="102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>
        <p:scale>
          <a:sx n="33" d="100"/>
          <a:sy n="33" d="100"/>
        </p:scale>
        <p:origin x="198" y="72"/>
      </p:cViewPr>
      <p:guideLst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18D1-A62B-497D-9DB6-86A6302F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C0D9C-3681-4576-B316-4270F184B502}" type="datetimeFigureOut">
              <a:rPr lang="pt-BR"/>
              <a:pPr>
                <a:defRPr/>
              </a:pPr>
              <a:t>23/11/2018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3CB8-2C1C-4E6E-9D77-122F6F1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0A89-01B8-4A6F-93CF-9D3BFD5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A7208-8EDC-407E-A18F-858926129C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77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18D1-A62B-497D-9DB6-86A6302F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42DEC-3B0A-4266-8785-B590CCE36EAB}" type="datetimeFigureOut">
              <a:rPr lang="pt-BR"/>
              <a:pPr>
                <a:defRPr/>
              </a:pPr>
              <a:t>23/11/2018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3CB8-2C1C-4E6E-9D77-122F6F1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0A89-01B8-4A6F-93CF-9D3BFD5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B9F5C-4D37-4B11-9AB2-33A5080801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10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18D1-A62B-497D-9DB6-86A6302F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4553A-B83A-4B46-B6F2-133F191F9BEE}" type="datetimeFigureOut">
              <a:rPr lang="pt-BR"/>
              <a:pPr>
                <a:defRPr/>
              </a:pPr>
              <a:t>23/11/2018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3CB8-2C1C-4E6E-9D77-122F6F1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0A89-01B8-4A6F-93CF-9D3BFD5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3AF16-9C26-4475-93E5-15E400973A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3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18D1-A62B-497D-9DB6-86A6302F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91164-32C6-4CFA-9CCA-05EF1FC54449}" type="datetimeFigureOut">
              <a:rPr lang="pt-BR"/>
              <a:pPr>
                <a:defRPr/>
              </a:pPr>
              <a:t>23/11/2018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3CB8-2C1C-4E6E-9D77-122F6F1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0A89-01B8-4A6F-93CF-9D3BFD5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B68D2-D428-4582-B24A-E52A20C0D4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68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18D1-A62B-497D-9DB6-86A6302F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9B8CD-4682-482B-9A39-30F2F1410CA6}" type="datetimeFigureOut">
              <a:rPr lang="pt-BR"/>
              <a:pPr>
                <a:defRPr/>
              </a:pPr>
              <a:t>23/11/2018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3CB8-2C1C-4E6E-9D77-122F6F1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0A89-01B8-4A6F-93CF-9D3BFD5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2EC2C-68F9-439A-900F-E2FB6940F0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60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9B618D1-A62B-497D-9DB6-86A6302F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3A7E0-30DF-42CE-A167-F3F00423CABF}" type="datetimeFigureOut">
              <a:rPr lang="pt-BR"/>
              <a:pPr>
                <a:defRPr/>
              </a:pPr>
              <a:t>23/11/2018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B13CB8-2C1C-4E6E-9D77-122F6F1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850A89-01B8-4A6F-93CF-9D3BFD5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A9EBB-66F8-4A5F-842B-A3D627D021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09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9B618D1-A62B-497D-9DB6-86A6302F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98946-E6E9-4C08-9B05-47E76F30EDF2}" type="datetimeFigureOut">
              <a:rPr lang="pt-BR"/>
              <a:pPr>
                <a:defRPr/>
              </a:pPr>
              <a:t>23/11/2018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B13CB8-2C1C-4E6E-9D77-122F6F1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B850A89-01B8-4A6F-93CF-9D3BFD5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9D21F-B394-479C-B244-E9F15248E3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94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B618D1-A62B-497D-9DB6-86A6302F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B0043-44D1-4BAF-991C-AC4956066E63}" type="datetimeFigureOut">
              <a:rPr lang="pt-BR"/>
              <a:pPr>
                <a:defRPr/>
              </a:pPr>
              <a:t>23/11/2018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B13CB8-2C1C-4E6E-9D77-122F6F1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850A89-01B8-4A6F-93CF-9D3BFD5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B6F1-DD40-46F6-8FA7-D157B1056F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3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9B618D1-A62B-497D-9DB6-86A6302F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637D3-1336-4EC9-B3B7-70F349E49663}" type="datetimeFigureOut">
              <a:rPr lang="pt-BR"/>
              <a:pPr>
                <a:defRPr/>
              </a:pPr>
              <a:t>23/11/2018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BB13CB8-2C1C-4E6E-9D77-122F6F1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850A89-01B8-4A6F-93CF-9D3BFD5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C5728-2570-459F-A972-830D8F5016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07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9B618D1-A62B-497D-9DB6-86A6302F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BB68D-AFF1-4614-BCA4-1BCF7360B3E8}" type="datetimeFigureOut">
              <a:rPr lang="pt-BR"/>
              <a:pPr>
                <a:defRPr/>
              </a:pPr>
              <a:t>23/11/2018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B13CB8-2C1C-4E6E-9D77-122F6F1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850A89-01B8-4A6F-93CF-9D3BFD5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DF380-EBDE-43E9-A5DE-B7C363E5F7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1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rtlCol="0">
            <a:normAutofit/>
          </a:bodyPr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9B618D1-A62B-497D-9DB6-86A6302F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C9FC-28F0-41F6-AFB4-4C1647B2315A}" type="datetimeFigureOut">
              <a:rPr lang="pt-BR"/>
              <a:pPr>
                <a:defRPr/>
              </a:pPr>
              <a:t>23/11/2018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B13CB8-2C1C-4E6E-9D77-122F6F1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850A89-01B8-4A6F-93CF-9D3BFD5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955BF-182E-48E0-B3F3-F0C0953472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97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27263" y="2300288"/>
            <a:ext cx="27944762" cy="835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7263" y="11499850"/>
            <a:ext cx="27944762" cy="274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18D1-A62B-497D-9DB6-86A6302FE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7263" y="40039925"/>
            <a:ext cx="7289800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425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1F5A95-361B-4B2D-BA07-A876E6AED767}" type="datetimeFigureOut">
              <a:rPr lang="pt-BR"/>
              <a:pPr>
                <a:defRPr/>
              </a:pPr>
              <a:t>23/11/2018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3CB8-2C1C-4E6E-9D77-122F6F138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31500" y="40039925"/>
            <a:ext cx="10936288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425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0A89-01B8-4A6F-93CF-9D3BFD512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82225" y="40039925"/>
            <a:ext cx="7289800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425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F04CCF3-B3A8-4446-A1CF-0E2FB97379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323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2pPr>
      <a:lvl3pPr algn="l" defTabSz="323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3pPr>
      <a:lvl4pPr algn="l" defTabSz="323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4pPr>
      <a:lvl5pPr algn="l" defTabSz="323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3238500" rtl="0" fontAlgn="base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3238500" rtl="0" fontAlgn="base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3238500" rtl="0" fontAlgn="base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3238500" rtl="0" fontAlgn="base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809625" indent="-809625" algn="l" defTabSz="3238500" rtl="0" eaLnBrk="0" fontAlgn="base" hangingPunct="0">
        <a:lnSpc>
          <a:spcPct val="90000"/>
        </a:lnSpc>
        <a:spcBef>
          <a:spcPts val="3538"/>
        </a:spcBef>
        <a:spcAft>
          <a:spcPct val="0"/>
        </a:spcAft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428875" indent="-809625" algn="l" defTabSz="323850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049713" indent="-809625" algn="l" defTabSz="323850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68963" indent="-809625" algn="l" defTabSz="323850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88213" indent="-809625" algn="l" defTabSz="323850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1775"/>
            <a:ext cx="32399288" cy="432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08CB864-CB6A-4BB6-9F29-26E61DEE448B}"/>
              </a:ext>
            </a:extLst>
          </p:cNvPr>
          <p:cNvSpPr/>
          <p:nvPr/>
        </p:nvSpPr>
        <p:spPr>
          <a:xfrm>
            <a:off x="13746163" y="2163763"/>
            <a:ext cx="11430000" cy="2073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52" name="CaixaDeTexto 3"/>
          <p:cNvSpPr txBox="1">
            <a:spLocks noChangeArrowheads="1"/>
          </p:cNvSpPr>
          <p:nvPr/>
        </p:nvSpPr>
        <p:spPr bwMode="auto">
          <a:xfrm>
            <a:off x="15757525" y="2498725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2053" name="CaixaDeTexto 4"/>
          <p:cNvSpPr txBox="1">
            <a:spLocks noChangeArrowheads="1"/>
          </p:cNvSpPr>
          <p:nvPr/>
        </p:nvSpPr>
        <p:spPr bwMode="auto">
          <a:xfrm>
            <a:off x="16200438" y="3946525"/>
            <a:ext cx="62785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3400">
                <a:solidFill>
                  <a:schemeClr val="bg1"/>
                </a:solidFill>
              </a:rPr>
              <a:t>ORIENTADOR:</a:t>
            </a:r>
          </a:p>
          <a:p>
            <a:pPr algn="ctr"/>
            <a:r>
              <a:rPr lang="pt-BR" altLang="pt-BR" sz="3200">
                <a:solidFill>
                  <a:schemeClr val="bg1"/>
                </a:solidFill>
              </a:rPr>
              <a:t>MARLON FERRARI </a:t>
            </a:r>
          </a:p>
        </p:txBody>
      </p:sp>
      <p:sp>
        <p:nvSpPr>
          <p:cNvPr id="2054" name="CaixaDeTexto 5"/>
          <p:cNvSpPr txBox="1">
            <a:spLocks noChangeArrowheads="1"/>
          </p:cNvSpPr>
          <p:nvPr/>
        </p:nvSpPr>
        <p:spPr bwMode="auto">
          <a:xfrm>
            <a:off x="14986000" y="3186113"/>
            <a:ext cx="8950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KLEYTON MATOS RAMOS</a:t>
            </a:r>
          </a:p>
        </p:txBody>
      </p:sp>
      <p:sp>
        <p:nvSpPr>
          <p:cNvPr id="2055" name="CaixaDeTexto 6"/>
          <p:cNvSpPr txBox="1">
            <a:spLocks noChangeArrowheads="1"/>
          </p:cNvSpPr>
          <p:nvPr/>
        </p:nvSpPr>
        <p:spPr bwMode="auto">
          <a:xfrm>
            <a:off x="1123950" y="5851525"/>
            <a:ext cx="14258925" cy="1338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4800" dirty="0"/>
              <a:t>SOBRE A APLICAÇÃO</a:t>
            </a:r>
          </a:p>
          <a:p>
            <a:pPr algn="ctr"/>
            <a:endParaRPr lang="pt-BR" altLang="pt-BR" sz="4800" dirty="0"/>
          </a:p>
          <a:p>
            <a:pPr algn="just"/>
            <a:r>
              <a:rPr lang="pt-BR" sz="4800" dirty="0"/>
              <a:t>As mídias sociais são uma poderosa ferramenta para divulgar e promover o seu negócio. Mas além de seguir o seu cronograma de postagens, você deve ter alguém responsável por fazer o </a:t>
            </a:r>
            <a:r>
              <a:rPr lang="pt-BR" sz="4800" b="1" dirty="0"/>
              <a:t>monitoramento das redes</a:t>
            </a:r>
            <a:r>
              <a:rPr lang="pt-BR" sz="4800" dirty="0"/>
              <a:t> da sua empresa. Deve-se estar atendo às citações, comentários e marcações. Dessa maneira, você consegue saber o que os seus clientes pensam sobre a sua marca e o que é possível melhorar. </a:t>
            </a:r>
          </a:p>
          <a:p>
            <a:pPr algn="just"/>
            <a:endParaRPr lang="pt-BR" altLang="pt-BR" sz="4800" dirty="0"/>
          </a:p>
          <a:p>
            <a:pPr algn="just"/>
            <a:r>
              <a:rPr lang="pt-BR" sz="4800" dirty="0"/>
              <a:t>Seja pela praticidade e/ou rapidez, </a:t>
            </a:r>
            <a:r>
              <a:rPr lang="pt-BR" sz="4800" b="1" dirty="0"/>
              <a:t>muitos clientes utilizam as redes como um tipo de SAC</a:t>
            </a:r>
            <a:r>
              <a:rPr lang="pt-BR" sz="4800" dirty="0"/>
              <a:t>, onde fazem as suas reclamações, perguntas, sugestões e elogios .  </a:t>
            </a:r>
          </a:p>
          <a:p>
            <a:pPr algn="just"/>
            <a:endParaRPr lang="pt-BR" sz="4800" dirty="0"/>
          </a:p>
          <a:p>
            <a:pPr algn="just"/>
            <a:r>
              <a:rPr lang="pt-BR" sz="4800" dirty="0"/>
              <a:t>O </a:t>
            </a:r>
            <a:r>
              <a:rPr lang="pt-BR" sz="4800" b="1" dirty="0"/>
              <a:t>Twitter Monitor </a:t>
            </a:r>
            <a:r>
              <a:rPr lang="pt-BR" sz="4800" dirty="0"/>
              <a:t>é uma aplicação web  que permitirá de forma simples saber o quão satisfeito seus clientes estão com os seus produtos/serviços.</a:t>
            </a:r>
            <a:endParaRPr lang="pt-BR" altLang="pt-BR" sz="4800" dirty="0"/>
          </a:p>
        </p:txBody>
      </p:sp>
      <p:sp>
        <p:nvSpPr>
          <p:cNvPr id="2056" name="CaixaDeTexto 9"/>
          <p:cNvSpPr txBox="1">
            <a:spLocks noChangeArrowheads="1"/>
          </p:cNvSpPr>
          <p:nvPr/>
        </p:nvSpPr>
        <p:spPr bwMode="auto">
          <a:xfrm>
            <a:off x="1123949" y="26610011"/>
            <a:ext cx="14258925" cy="821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4800" dirty="0"/>
              <a:t>COMO FUNCIONA ? </a:t>
            </a:r>
          </a:p>
          <a:p>
            <a:pPr algn="ctr"/>
            <a:endParaRPr lang="pt-BR" altLang="pt-BR" sz="4800" dirty="0"/>
          </a:p>
          <a:p>
            <a:pPr algn="just"/>
            <a:r>
              <a:rPr lang="pt-BR" altLang="pt-BR" sz="4800" dirty="0"/>
              <a:t>Pensando no simples e funcional,  para utilizar o </a:t>
            </a:r>
            <a:r>
              <a:rPr lang="pt-BR" altLang="pt-BR" sz="4800" b="1" dirty="0"/>
              <a:t>Twitter Monitor </a:t>
            </a:r>
            <a:r>
              <a:rPr lang="pt-BR" altLang="pt-BR" sz="4800" dirty="0"/>
              <a:t>é necessário apenas ter uma “</a:t>
            </a:r>
            <a:r>
              <a:rPr lang="pt-BR" altLang="pt-BR" sz="4800" dirty="0" err="1"/>
              <a:t>keyword</a:t>
            </a:r>
            <a:r>
              <a:rPr lang="pt-BR" altLang="pt-BR" sz="4800" dirty="0"/>
              <a:t>” e inseri-la no campo de busca. O </a:t>
            </a:r>
            <a:r>
              <a:rPr lang="pt-BR" altLang="pt-BR" sz="4800" b="1" dirty="0"/>
              <a:t>Twitter Monitor</a:t>
            </a:r>
            <a:r>
              <a:rPr lang="pt-BR" altLang="pt-BR" sz="4800" dirty="0"/>
              <a:t> consome uma </a:t>
            </a:r>
            <a:r>
              <a:rPr lang="pt-BR" altLang="pt-BR" sz="4800" b="1" dirty="0"/>
              <a:t>API </a:t>
            </a:r>
            <a:r>
              <a:rPr lang="pt-BR" altLang="pt-BR" sz="4800" dirty="0"/>
              <a:t>do Twitter e é executado a análise de sentimento sob os tweets. O resultado é exibido no dashboard. Em configurações, o usuário poderá definir o período que durará a busca/análise. Ao fim, o mesmo poderá exportar o resultado, tanto da análise quanto dos textos coletados em formato CSV.    </a:t>
            </a:r>
            <a:endParaRPr lang="pt-BR" altLang="pt-BR" sz="5400" dirty="0"/>
          </a:p>
        </p:txBody>
      </p:sp>
      <p:sp>
        <p:nvSpPr>
          <p:cNvPr id="2059" name="CaixaDeTexto 19"/>
          <p:cNvSpPr txBox="1">
            <a:spLocks noChangeArrowheads="1"/>
          </p:cNvSpPr>
          <p:nvPr/>
        </p:nvSpPr>
        <p:spPr bwMode="auto">
          <a:xfrm>
            <a:off x="17231566" y="5848837"/>
            <a:ext cx="142589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4800" dirty="0"/>
              <a:t>COMUNICAÇÃO REAL-TIME</a:t>
            </a:r>
          </a:p>
          <a:p>
            <a:pPr algn="ctr"/>
            <a:endParaRPr lang="pt-BR" altLang="pt-BR" sz="4800" dirty="0"/>
          </a:p>
          <a:p>
            <a:pPr algn="just"/>
            <a:r>
              <a:rPr lang="pt-BR" altLang="pt-BR" sz="4800" dirty="0"/>
              <a:t>Para facilitar a visualização das informações geradas, o usuário poderá abrir os gráficos do dashboard  em outras abas do </a:t>
            </a:r>
            <a:r>
              <a:rPr lang="pt-BR" sz="4800" dirty="0"/>
              <a:t>browser e acompanhar, em tempo real, o resultado da análise de sentimento realizada sobre as postagens.</a:t>
            </a:r>
            <a:endParaRPr lang="pt-BR" altLang="pt-BR" sz="4800" dirty="0"/>
          </a:p>
        </p:txBody>
      </p:sp>
      <p:sp>
        <p:nvSpPr>
          <p:cNvPr id="2060" name="CaixaDeTexto 5"/>
          <p:cNvSpPr txBox="1">
            <a:spLocks noChangeArrowheads="1"/>
          </p:cNvSpPr>
          <p:nvPr/>
        </p:nvSpPr>
        <p:spPr bwMode="auto">
          <a:xfrm>
            <a:off x="14822488" y="1697038"/>
            <a:ext cx="8950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7200" dirty="0">
                <a:solidFill>
                  <a:schemeClr val="bg1"/>
                </a:solidFill>
              </a:rPr>
              <a:t>TWITTER MONITOR</a:t>
            </a:r>
          </a:p>
        </p:txBody>
      </p:sp>
      <p:sp>
        <p:nvSpPr>
          <p:cNvPr id="2063" name="AutoShape 26" descr="Resultado de imagem para jogos de tabuleiro png"/>
          <p:cNvSpPr>
            <a:spLocks noChangeAspect="1" noChangeArrowheads="1"/>
          </p:cNvSpPr>
          <p:nvPr/>
        </p:nvSpPr>
        <p:spPr bwMode="auto">
          <a:xfrm>
            <a:off x="16046450" y="214471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pt-BR"/>
          </a:p>
        </p:txBody>
      </p:sp>
      <p:sp>
        <p:nvSpPr>
          <p:cNvPr id="24" name="CaixaDeTexto 19"/>
          <p:cNvSpPr txBox="1">
            <a:spLocks noChangeArrowheads="1"/>
          </p:cNvSpPr>
          <p:nvPr/>
        </p:nvSpPr>
        <p:spPr bwMode="auto">
          <a:xfrm>
            <a:off x="17231565" y="19350709"/>
            <a:ext cx="14258925" cy="1264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4800" dirty="0"/>
              <a:t>NOSSO PROJETO</a:t>
            </a:r>
          </a:p>
          <a:p>
            <a:pPr algn="ctr"/>
            <a:endParaRPr lang="pt-BR" altLang="pt-BR" sz="4800" dirty="0"/>
          </a:p>
          <a:p>
            <a:pPr algn="just"/>
            <a:r>
              <a:rPr lang="pt-BR" altLang="pt-BR" sz="4800" dirty="0"/>
              <a:t>O </a:t>
            </a:r>
            <a:r>
              <a:rPr lang="pt-BR" altLang="pt-BR" sz="4800" b="1" dirty="0"/>
              <a:t>Twitter Monitor </a:t>
            </a:r>
            <a:r>
              <a:rPr lang="pt-BR" altLang="pt-BR" sz="4800" dirty="0"/>
              <a:t>foi construído pensando em como, através de mídias sociais, promover o seu negócio, acompanhando de perto todos os feedbacks dos seus clientes e assim modelando e ou melhorando um produto ou serviço prestado.</a:t>
            </a:r>
          </a:p>
          <a:p>
            <a:pPr algn="just"/>
            <a:endParaRPr lang="pt-BR" altLang="pt-BR" sz="4800" dirty="0"/>
          </a:p>
          <a:p>
            <a:pPr algn="just"/>
            <a:r>
              <a:rPr lang="pt-BR" altLang="pt-BR" sz="4800" dirty="0"/>
              <a:t> A aplicação foi construída em Angular 6 para o Front – </a:t>
            </a:r>
            <a:r>
              <a:rPr lang="pt-BR" altLang="pt-BR" sz="4800" dirty="0" err="1"/>
              <a:t>End</a:t>
            </a:r>
            <a:r>
              <a:rPr lang="pt-BR" altLang="pt-BR" sz="4800" dirty="0"/>
              <a:t> e </a:t>
            </a:r>
            <a:r>
              <a:rPr lang="pt-BR" altLang="pt-BR" sz="4800" dirty="0" err="1"/>
              <a:t>Asp</a:t>
            </a:r>
            <a:r>
              <a:rPr lang="pt-BR" altLang="pt-BR" sz="4800" dirty="0"/>
              <a:t> Net Core (2.1.1)  para o Back – end. As comunicações em tempo real foram executadas com a  framework </a:t>
            </a:r>
            <a:r>
              <a:rPr lang="pt-BR" altLang="pt-BR" sz="4800" dirty="0" err="1"/>
              <a:t>SignalR</a:t>
            </a:r>
            <a:r>
              <a:rPr lang="pt-BR" altLang="pt-BR" sz="4800" dirty="0"/>
              <a:t> (2.4.0). </a:t>
            </a:r>
          </a:p>
          <a:p>
            <a:pPr algn="just"/>
            <a:endParaRPr lang="pt-BR" altLang="pt-BR" sz="4800" dirty="0"/>
          </a:p>
          <a:p>
            <a:pPr algn="just"/>
            <a:r>
              <a:rPr lang="pt-BR" altLang="pt-BR" sz="4800" dirty="0"/>
              <a:t>Para a análise de sentimento, é utilizado uma WebService em Python que  ler os tweets, faz a análise baseado no teorema de </a:t>
            </a:r>
            <a:r>
              <a:rPr lang="pt-BR" altLang="pt-BR" sz="4800" dirty="0" err="1"/>
              <a:t>Bayes</a:t>
            </a:r>
            <a:r>
              <a:rPr lang="pt-BR" altLang="pt-BR" sz="4800" dirty="0"/>
              <a:t> e retorna o “Score” que alimenta o dashboard.</a:t>
            </a:r>
          </a:p>
        </p:txBody>
      </p:sp>
      <p:pic>
        <p:nvPicPr>
          <p:cNvPr id="2070" name="Picture 2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565" y="332909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9669965" y="33672168"/>
            <a:ext cx="119358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/>
              <a:t>/</a:t>
            </a:r>
            <a:r>
              <a:rPr lang="pt-BR" sz="8000" dirty="0" err="1"/>
              <a:t>kleytonmr</a:t>
            </a:r>
            <a:r>
              <a:rPr lang="pt-BR" sz="8000" dirty="0"/>
              <a:t>/Twitter-Monitor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B6BA3D-C299-4D79-8776-F3EAA9886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97" y="19465009"/>
            <a:ext cx="14258925" cy="670137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D7FEE60-DD2C-4F2C-AC33-EC07F71E0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074" y="35479599"/>
            <a:ext cx="5915025" cy="59150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89868D-2079-4B93-90F6-F58A2F946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415" y="11493077"/>
            <a:ext cx="14258923" cy="73736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1C156D8-4D52-4C7F-8DB6-02B48C774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21" y="35187316"/>
            <a:ext cx="14130101" cy="6207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300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Lobato</dc:creator>
  <cp:lastModifiedBy>kleytonmramos@outlook.com</cp:lastModifiedBy>
  <cp:revision>44</cp:revision>
  <dcterms:created xsi:type="dcterms:W3CDTF">2017-11-09T17:24:45Z</dcterms:created>
  <dcterms:modified xsi:type="dcterms:W3CDTF">2018-11-23T10:28:00Z</dcterms:modified>
</cp:coreProperties>
</file>