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9" r:id="rId4"/>
    <p:sldId id="258" r:id="rId5"/>
    <p:sldId id="260" r:id="rId6"/>
    <p:sldId id="266"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0" d="100"/>
          <a:sy n="60" d="100"/>
        </p:scale>
        <p:origin x="-1260"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F77245-9069-46FE-8869-C23227388ED6}"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C25D95F-0D95-44C2-B7B6-93B7B313DA48}" type="slidenum">
              <a:rPr lang="en-US" smtClean="0"/>
              <a:t>‹#›</a:t>
            </a:fld>
            <a:endParaRPr lang="en-US"/>
          </a:p>
        </p:txBody>
      </p:sp>
    </p:spTree>
    <p:extLst>
      <p:ext uri="{BB962C8B-B14F-4D97-AF65-F5344CB8AC3E}">
        <p14:creationId xmlns:p14="http://schemas.microsoft.com/office/powerpoint/2010/main" val="21858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F77245-9069-46FE-8869-C23227388ED6}"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C25D95F-0D95-44C2-B7B6-93B7B313DA48}" type="slidenum">
              <a:rPr lang="en-US" smtClean="0"/>
              <a:t>‹#›</a:t>
            </a:fld>
            <a:endParaRPr lang="en-US"/>
          </a:p>
        </p:txBody>
      </p:sp>
    </p:spTree>
    <p:extLst>
      <p:ext uri="{BB962C8B-B14F-4D97-AF65-F5344CB8AC3E}">
        <p14:creationId xmlns:p14="http://schemas.microsoft.com/office/powerpoint/2010/main" val="3592208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F77245-9069-46FE-8869-C23227388ED6}"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C25D95F-0D95-44C2-B7B6-93B7B313DA4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16607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AF77245-9069-46FE-8869-C23227388ED6}"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C25D95F-0D95-44C2-B7B6-93B7B313DA48}" type="slidenum">
              <a:rPr lang="en-US" smtClean="0"/>
              <a:t>‹#›</a:t>
            </a:fld>
            <a:endParaRPr lang="en-US"/>
          </a:p>
        </p:txBody>
      </p:sp>
    </p:spTree>
    <p:extLst>
      <p:ext uri="{BB962C8B-B14F-4D97-AF65-F5344CB8AC3E}">
        <p14:creationId xmlns:p14="http://schemas.microsoft.com/office/powerpoint/2010/main" val="3008052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AF77245-9069-46FE-8869-C23227388ED6}"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C25D95F-0D95-44C2-B7B6-93B7B313DA4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88059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AF77245-9069-46FE-8869-C23227388ED6}"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C25D95F-0D95-44C2-B7B6-93B7B313DA48}" type="slidenum">
              <a:rPr lang="en-US" smtClean="0"/>
              <a:t>‹#›</a:t>
            </a:fld>
            <a:endParaRPr lang="en-US"/>
          </a:p>
        </p:txBody>
      </p:sp>
    </p:spTree>
    <p:extLst>
      <p:ext uri="{BB962C8B-B14F-4D97-AF65-F5344CB8AC3E}">
        <p14:creationId xmlns:p14="http://schemas.microsoft.com/office/powerpoint/2010/main" val="2390386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F77245-9069-46FE-8869-C23227388ED6}"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C25D95F-0D95-44C2-B7B6-93B7B313DA48}" type="slidenum">
              <a:rPr lang="en-US" smtClean="0"/>
              <a:t>‹#›</a:t>
            </a:fld>
            <a:endParaRPr lang="en-US"/>
          </a:p>
        </p:txBody>
      </p:sp>
    </p:spTree>
    <p:extLst>
      <p:ext uri="{BB962C8B-B14F-4D97-AF65-F5344CB8AC3E}">
        <p14:creationId xmlns:p14="http://schemas.microsoft.com/office/powerpoint/2010/main" val="24108276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F77245-9069-46FE-8869-C23227388ED6}"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C25D95F-0D95-44C2-B7B6-93B7B313DA48}" type="slidenum">
              <a:rPr lang="en-US" smtClean="0"/>
              <a:t>‹#›</a:t>
            </a:fld>
            <a:endParaRPr lang="en-US"/>
          </a:p>
        </p:txBody>
      </p:sp>
    </p:spTree>
    <p:extLst>
      <p:ext uri="{BB962C8B-B14F-4D97-AF65-F5344CB8AC3E}">
        <p14:creationId xmlns:p14="http://schemas.microsoft.com/office/powerpoint/2010/main" val="452972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F77245-9069-46FE-8869-C23227388ED6}"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C25D95F-0D95-44C2-B7B6-93B7B313DA48}" type="slidenum">
              <a:rPr lang="en-US" smtClean="0"/>
              <a:t>‹#›</a:t>
            </a:fld>
            <a:endParaRPr lang="en-US"/>
          </a:p>
        </p:txBody>
      </p:sp>
    </p:spTree>
    <p:extLst>
      <p:ext uri="{BB962C8B-B14F-4D97-AF65-F5344CB8AC3E}">
        <p14:creationId xmlns:p14="http://schemas.microsoft.com/office/powerpoint/2010/main" val="2511226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F77245-9069-46FE-8869-C23227388ED6}"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C25D95F-0D95-44C2-B7B6-93B7B313DA48}" type="slidenum">
              <a:rPr lang="en-US" smtClean="0"/>
              <a:t>‹#›</a:t>
            </a:fld>
            <a:endParaRPr lang="en-US"/>
          </a:p>
        </p:txBody>
      </p:sp>
    </p:spTree>
    <p:extLst>
      <p:ext uri="{BB962C8B-B14F-4D97-AF65-F5344CB8AC3E}">
        <p14:creationId xmlns:p14="http://schemas.microsoft.com/office/powerpoint/2010/main" val="3666986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F77245-9069-46FE-8869-C23227388ED6}"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C25D95F-0D95-44C2-B7B6-93B7B313DA48}" type="slidenum">
              <a:rPr lang="en-US" smtClean="0"/>
              <a:t>‹#›</a:t>
            </a:fld>
            <a:endParaRPr lang="en-US"/>
          </a:p>
        </p:txBody>
      </p:sp>
    </p:spTree>
    <p:extLst>
      <p:ext uri="{BB962C8B-B14F-4D97-AF65-F5344CB8AC3E}">
        <p14:creationId xmlns:p14="http://schemas.microsoft.com/office/powerpoint/2010/main" val="4265237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F77245-9069-46FE-8869-C23227388ED6}"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C25D95F-0D95-44C2-B7B6-93B7B313DA48}" type="slidenum">
              <a:rPr lang="en-US" smtClean="0"/>
              <a:t>‹#›</a:t>
            </a:fld>
            <a:endParaRPr lang="en-US"/>
          </a:p>
        </p:txBody>
      </p:sp>
    </p:spTree>
    <p:extLst>
      <p:ext uri="{BB962C8B-B14F-4D97-AF65-F5344CB8AC3E}">
        <p14:creationId xmlns:p14="http://schemas.microsoft.com/office/powerpoint/2010/main" val="3011779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F77245-9069-46FE-8869-C23227388ED6}" type="datetimeFigureOut">
              <a:rPr lang="en-US" smtClean="0"/>
              <a:t>7/26/2021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C25D95F-0D95-44C2-B7B6-93B7B313DA48}" type="slidenum">
              <a:rPr lang="en-US" smtClean="0"/>
              <a:t>‹#›</a:t>
            </a:fld>
            <a:endParaRPr lang="en-US"/>
          </a:p>
        </p:txBody>
      </p:sp>
    </p:spTree>
    <p:extLst>
      <p:ext uri="{BB962C8B-B14F-4D97-AF65-F5344CB8AC3E}">
        <p14:creationId xmlns:p14="http://schemas.microsoft.com/office/powerpoint/2010/main" val="353463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F77245-9069-46FE-8869-C23227388ED6}" type="datetimeFigureOut">
              <a:rPr lang="en-US" smtClean="0"/>
              <a:t>7/26/2021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C25D95F-0D95-44C2-B7B6-93B7B313DA48}" type="slidenum">
              <a:rPr lang="en-US" smtClean="0"/>
              <a:t>‹#›</a:t>
            </a:fld>
            <a:endParaRPr lang="en-US"/>
          </a:p>
        </p:txBody>
      </p:sp>
    </p:spTree>
    <p:extLst>
      <p:ext uri="{BB962C8B-B14F-4D97-AF65-F5344CB8AC3E}">
        <p14:creationId xmlns:p14="http://schemas.microsoft.com/office/powerpoint/2010/main" val="2646746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F77245-9069-46FE-8869-C23227388ED6}"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C25D95F-0D95-44C2-B7B6-93B7B313DA48}" type="slidenum">
              <a:rPr lang="en-US" smtClean="0"/>
              <a:t>‹#›</a:t>
            </a:fld>
            <a:endParaRPr lang="en-US"/>
          </a:p>
        </p:txBody>
      </p:sp>
    </p:spTree>
    <p:extLst>
      <p:ext uri="{BB962C8B-B14F-4D97-AF65-F5344CB8AC3E}">
        <p14:creationId xmlns:p14="http://schemas.microsoft.com/office/powerpoint/2010/main" val="3950357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F77245-9069-46FE-8869-C23227388ED6}"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C25D95F-0D95-44C2-B7B6-93B7B313DA48}" type="slidenum">
              <a:rPr lang="en-US" smtClean="0"/>
              <a:t>‹#›</a:t>
            </a:fld>
            <a:endParaRPr lang="en-US"/>
          </a:p>
        </p:txBody>
      </p:sp>
    </p:spTree>
    <p:extLst>
      <p:ext uri="{BB962C8B-B14F-4D97-AF65-F5344CB8AC3E}">
        <p14:creationId xmlns:p14="http://schemas.microsoft.com/office/powerpoint/2010/main" val="3325938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AF77245-9069-46FE-8869-C23227388ED6}" type="datetimeFigureOut">
              <a:rPr lang="en-US" smtClean="0"/>
              <a:t>7/26/2021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C25D95F-0D95-44C2-B7B6-93B7B313DA48}" type="slidenum">
              <a:rPr lang="en-US" smtClean="0"/>
              <a:t>‹#›</a:t>
            </a:fld>
            <a:endParaRPr lang="en-US"/>
          </a:p>
        </p:txBody>
      </p:sp>
    </p:spTree>
    <p:extLst>
      <p:ext uri="{BB962C8B-B14F-4D97-AF65-F5344CB8AC3E}">
        <p14:creationId xmlns:p14="http://schemas.microsoft.com/office/powerpoint/2010/main" val="293583482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580CC-A27A-49C2-9E25-9C8DC90A1E95}"/>
              </a:ext>
            </a:extLst>
          </p:cNvPr>
          <p:cNvSpPr>
            <a:spLocks noGrp="1"/>
          </p:cNvSpPr>
          <p:nvPr>
            <p:ph type="ctrTitle"/>
          </p:nvPr>
        </p:nvSpPr>
        <p:spPr/>
        <p:txBody>
          <a:bodyPr/>
          <a:lstStyle/>
          <a:p>
            <a:r>
              <a:rPr lang="en-US" dirty="0"/>
              <a:t>Two Capital Cities: Sacramento vs. Austin</a:t>
            </a:r>
          </a:p>
        </p:txBody>
      </p:sp>
      <p:sp>
        <p:nvSpPr>
          <p:cNvPr id="5" name="Subtitle 4">
            <a:extLst>
              <a:ext uri="{FF2B5EF4-FFF2-40B4-BE49-F238E27FC236}">
                <a16:creationId xmlns:a16="http://schemas.microsoft.com/office/drawing/2014/main" id="{171BCDAF-B845-4820-82A6-390D69055B5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34671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DF6CB-AF53-4608-9A59-94DA5A310641}"/>
              </a:ext>
            </a:extLst>
          </p:cNvPr>
          <p:cNvSpPr>
            <a:spLocks noGrp="1"/>
          </p:cNvSpPr>
          <p:nvPr>
            <p:ph type="title"/>
          </p:nvPr>
        </p:nvSpPr>
        <p:spPr/>
        <p:txBody>
          <a:bodyPr/>
          <a:lstStyle/>
          <a:p>
            <a:r>
              <a:rPr lang="en-US" dirty="0"/>
              <a:t>Difference between Sacramento and Austin</a:t>
            </a:r>
          </a:p>
        </p:txBody>
      </p:sp>
      <p:sp>
        <p:nvSpPr>
          <p:cNvPr id="3" name="Content Placeholder 2">
            <a:extLst>
              <a:ext uri="{FF2B5EF4-FFF2-40B4-BE49-F238E27FC236}">
                <a16:creationId xmlns:a16="http://schemas.microsoft.com/office/drawing/2014/main" id="{FF8BA91A-BEE7-48AC-B474-A80D4CE768D3}"/>
              </a:ext>
            </a:extLst>
          </p:cNvPr>
          <p:cNvSpPr>
            <a:spLocks noGrp="1"/>
          </p:cNvSpPr>
          <p:nvPr>
            <p:ph idx="1"/>
          </p:nvPr>
        </p:nvSpPr>
        <p:spPr/>
        <p:txBody>
          <a:bodyPr/>
          <a:lstStyle/>
          <a:p>
            <a:r>
              <a:rPr lang="en-US" dirty="0"/>
              <a:t>Austin lacks a cluster that is both suburban and non-busy, meaning that it has the characteristics of a suburb (park, grocery store, etc.) but not a large amount of restaurants and stores</a:t>
            </a:r>
          </a:p>
          <a:p>
            <a:pPr lvl="1"/>
            <a:r>
              <a:rPr lang="en-US" dirty="0"/>
              <a:t>The Outdoors/Suburban cluster is the closest to that, but the Outdoors label differentiates it as more being for outdoor activities and natural preservation</a:t>
            </a:r>
          </a:p>
          <a:p>
            <a:r>
              <a:rPr lang="en-US" dirty="0"/>
              <a:t>One Sacramento cluster had Mexican restaurants in almost every neighborhood, which indicated to me that there are a significant amount of neighborhoods with  large Mexican communities. I could not identify a similar trend in the Austin clusters</a:t>
            </a:r>
          </a:p>
        </p:txBody>
      </p:sp>
    </p:spTree>
    <p:extLst>
      <p:ext uri="{BB962C8B-B14F-4D97-AF65-F5344CB8AC3E}">
        <p14:creationId xmlns:p14="http://schemas.microsoft.com/office/powerpoint/2010/main" val="2424850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16B4E-ED3E-4DCA-9BE1-8598AC2720D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8D6C55D-C0F5-474A-9C04-D372D03A771F}"/>
              </a:ext>
            </a:extLst>
          </p:cNvPr>
          <p:cNvSpPr>
            <a:spLocks noGrp="1"/>
          </p:cNvSpPr>
          <p:nvPr>
            <p:ph idx="1"/>
          </p:nvPr>
        </p:nvSpPr>
        <p:spPr/>
        <p:txBody>
          <a:bodyPr/>
          <a:lstStyle/>
          <a:p>
            <a:r>
              <a:rPr lang="en-US" dirty="0"/>
              <a:t>There seem to be enough similarities that could help incentivize someone to move from Sacramento to Austin</a:t>
            </a:r>
          </a:p>
          <a:p>
            <a:r>
              <a:rPr lang="en-US" dirty="0"/>
              <a:t>Both have similar enough clusters that one could live similar lifestyles in both cities. Specifically, both have bustling city centers and slower suburban areas that allows people of all walks of life to feel comfortable living there</a:t>
            </a:r>
          </a:p>
          <a:p>
            <a:r>
              <a:rPr lang="en-US" dirty="0"/>
              <a:t>Sacramento has a more dedicated area for nature, but Austin has enough neighborhoods with parks and nature access to make up for it</a:t>
            </a:r>
          </a:p>
          <a:p>
            <a:r>
              <a:rPr lang="en-US" dirty="0"/>
              <a:t>Austin seems to be a busier city overall, but it has a lot of different suburbs that appeal to people of different lifestyles, whether they want a fast paced or more calm environment</a:t>
            </a:r>
          </a:p>
          <a:p>
            <a:endParaRPr lang="en-US" dirty="0"/>
          </a:p>
        </p:txBody>
      </p:sp>
    </p:spTree>
    <p:extLst>
      <p:ext uri="{BB962C8B-B14F-4D97-AF65-F5344CB8AC3E}">
        <p14:creationId xmlns:p14="http://schemas.microsoft.com/office/powerpoint/2010/main" val="3926599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6D6F0-6F5B-4094-82C6-01859AED3F77}"/>
              </a:ext>
            </a:extLst>
          </p:cNvPr>
          <p:cNvSpPr>
            <a:spLocks noGrp="1"/>
          </p:cNvSpPr>
          <p:nvPr>
            <p:ph type="title"/>
          </p:nvPr>
        </p:nvSpPr>
        <p:spPr/>
        <p:txBody>
          <a:bodyPr/>
          <a:lstStyle/>
          <a:p>
            <a:r>
              <a:rPr lang="en-US" dirty="0"/>
              <a:t>The Problem</a:t>
            </a:r>
            <a:br>
              <a:rPr lang="en-US" dirty="0"/>
            </a:br>
            <a:endParaRPr lang="en-US" dirty="0"/>
          </a:p>
        </p:txBody>
      </p:sp>
      <p:sp>
        <p:nvSpPr>
          <p:cNvPr id="3" name="Content Placeholder 2">
            <a:extLst>
              <a:ext uri="{FF2B5EF4-FFF2-40B4-BE49-F238E27FC236}">
                <a16:creationId xmlns:a16="http://schemas.microsoft.com/office/drawing/2014/main" id="{DAF6F06E-882E-4406-8C2A-BA9569BCA0B0}"/>
              </a:ext>
            </a:extLst>
          </p:cNvPr>
          <p:cNvSpPr>
            <a:spLocks noGrp="1"/>
          </p:cNvSpPr>
          <p:nvPr>
            <p:ph idx="1"/>
          </p:nvPr>
        </p:nvSpPr>
        <p:spPr/>
        <p:txBody>
          <a:bodyPr/>
          <a:lstStyle/>
          <a:p>
            <a:r>
              <a:rPr lang="en-US" dirty="0"/>
              <a:t>Socially and politically, there have been talks of a “mass exodus” from California to Texas</a:t>
            </a:r>
          </a:p>
          <a:p>
            <a:r>
              <a:rPr lang="en-US" dirty="0"/>
              <a:t>People move for financial reasons mostly, not necessarily for the sake of moving away from California</a:t>
            </a:r>
          </a:p>
          <a:p>
            <a:r>
              <a:rPr lang="en-US" dirty="0"/>
              <a:t>I want to see if people moving from California will be able to find places in Texas that are comparable to where they live</a:t>
            </a:r>
          </a:p>
          <a:p>
            <a:r>
              <a:rPr lang="en-US" dirty="0"/>
              <a:t>It is impossible to compare every single city to each other in both states wo we only choose two, Sacramento and Austin</a:t>
            </a:r>
          </a:p>
          <a:p>
            <a:r>
              <a:rPr lang="en-US" dirty="0"/>
              <a:t>There were chosen because they are both the capital cities of their respective states. Neither are the biggest city in their state so there is less bias in regards to size and population count</a:t>
            </a:r>
          </a:p>
        </p:txBody>
      </p:sp>
    </p:spTree>
    <p:extLst>
      <p:ext uri="{BB962C8B-B14F-4D97-AF65-F5344CB8AC3E}">
        <p14:creationId xmlns:p14="http://schemas.microsoft.com/office/powerpoint/2010/main" val="2970062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E0C64-435E-4925-995E-47389B437AB9}"/>
              </a:ext>
            </a:extLst>
          </p:cNvPr>
          <p:cNvSpPr>
            <a:spLocks noGrp="1"/>
          </p:cNvSpPr>
          <p:nvPr>
            <p:ph type="title"/>
          </p:nvPr>
        </p:nvSpPr>
        <p:spPr/>
        <p:txBody>
          <a:bodyPr/>
          <a:lstStyle/>
          <a:p>
            <a:r>
              <a:rPr lang="en-US" dirty="0"/>
              <a:t>How we will approach the problem</a:t>
            </a:r>
          </a:p>
        </p:txBody>
      </p:sp>
      <p:sp>
        <p:nvSpPr>
          <p:cNvPr id="3" name="Content Placeholder 2">
            <a:extLst>
              <a:ext uri="{FF2B5EF4-FFF2-40B4-BE49-F238E27FC236}">
                <a16:creationId xmlns:a16="http://schemas.microsoft.com/office/drawing/2014/main" id="{4A48E6F8-1755-4723-8876-8E5164908A9D}"/>
              </a:ext>
            </a:extLst>
          </p:cNvPr>
          <p:cNvSpPr>
            <a:spLocks noGrp="1"/>
          </p:cNvSpPr>
          <p:nvPr>
            <p:ph idx="1"/>
          </p:nvPr>
        </p:nvSpPr>
        <p:spPr/>
        <p:txBody>
          <a:bodyPr/>
          <a:lstStyle/>
          <a:p>
            <a:r>
              <a:rPr lang="en-US" dirty="0"/>
              <a:t>First we will do a comparison of the populations of the cities and their states over the past ten years, to see if we can identify any trends</a:t>
            </a:r>
          </a:p>
          <a:p>
            <a:r>
              <a:rPr lang="en-US" dirty="0"/>
              <a:t>Then we will look at the types of venues in each neighborhood in each city, and create clusters of neighborhoods based on that</a:t>
            </a:r>
          </a:p>
          <a:p>
            <a:r>
              <a:rPr lang="en-US" dirty="0"/>
              <a:t>Next we will label each cluster and compare the clusters to get a sense of how the cities are similar and how they differ</a:t>
            </a:r>
          </a:p>
          <a:p>
            <a:r>
              <a:rPr lang="en-US" dirty="0"/>
              <a:t>Finally, we will make a judgement if someone moving from the capital of California would be able to find a home if they decided to move to the capital of Texas</a:t>
            </a:r>
          </a:p>
        </p:txBody>
      </p:sp>
    </p:spTree>
    <p:extLst>
      <p:ext uri="{BB962C8B-B14F-4D97-AF65-F5344CB8AC3E}">
        <p14:creationId xmlns:p14="http://schemas.microsoft.com/office/powerpoint/2010/main" val="4165741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8A6AD-59FA-49EC-A4C9-5D3A4EE64BD0}"/>
              </a:ext>
            </a:extLst>
          </p:cNvPr>
          <p:cNvSpPr>
            <a:spLocks noGrp="1"/>
          </p:cNvSpPr>
          <p:nvPr>
            <p:ph type="title"/>
          </p:nvPr>
        </p:nvSpPr>
        <p:spPr/>
        <p:txBody>
          <a:bodyPr/>
          <a:lstStyle/>
          <a:p>
            <a:r>
              <a:rPr lang="en-US" dirty="0"/>
              <a:t>California and Texas population </a:t>
            </a:r>
            <a:br>
              <a:rPr lang="en-US" dirty="0"/>
            </a:br>
            <a:r>
              <a:rPr lang="en-US" sz="2400" dirty="0"/>
              <a:t>(data from US Census)</a:t>
            </a:r>
            <a:endParaRPr lang="en-US" dirty="0"/>
          </a:p>
        </p:txBody>
      </p:sp>
      <p:sp>
        <p:nvSpPr>
          <p:cNvPr id="3" name="Text Placeholder 2">
            <a:extLst>
              <a:ext uri="{FF2B5EF4-FFF2-40B4-BE49-F238E27FC236}">
                <a16:creationId xmlns:a16="http://schemas.microsoft.com/office/drawing/2014/main" id="{37956E77-E0B2-4B34-9312-9184A88A8465}"/>
              </a:ext>
            </a:extLst>
          </p:cNvPr>
          <p:cNvSpPr>
            <a:spLocks noGrp="1"/>
          </p:cNvSpPr>
          <p:nvPr>
            <p:ph type="body" idx="1"/>
          </p:nvPr>
        </p:nvSpPr>
        <p:spPr/>
        <p:txBody>
          <a:bodyPr/>
          <a:lstStyle/>
          <a:p>
            <a:pPr algn="ctr"/>
            <a:r>
              <a:rPr lang="en-US" dirty="0"/>
              <a:t>Population </a:t>
            </a:r>
          </a:p>
        </p:txBody>
      </p:sp>
      <p:pic>
        <p:nvPicPr>
          <p:cNvPr id="8" name="Content Placeholder 7">
            <a:extLst>
              <a:ext uri="{FF2B5EF4-FFF2-40B4-BE49-F238E27FC236}">
                <a16:creationId xmlns:a16="http://schemas.microsoft.com/office/drawing/2014/main" id="{C005094B-0A94-47A4-9B60-CCCB5935DCA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589213" y="2661851"/>
            <a:ext cx="4343400" cy="3128148"/>
          </a:xfrm>
        </p:spPr>
      </p:pic>
      <p:sp>
        <p:nvSpPr>
          <p:cNvPr id="5" name="Text Placeholder 4">
            <a:extLst>
              <a:ext uri="{FF2B5EF4-FFF2-40B4-BE49-F238E27FC236}">
                <a16:creationId xmlns:a16="http://schemas.microsoft.com/office/drawing/2014/main" id="{B1BB2FFF-2E55-4F26-B632-48A073A10462}"/>
              </a:ext>
            </a:extLst>
          </p:cNvPr>
          <p:cNvSpPr>
            <a:spLocks noGrp="1"/>
          </p:cNvSpPr>
          <p:nvPr>
            <p:ph type="body" sz="quarter" idx="3"/>
          </p:nvPr>
        </p:nvSpPr>
        <p:spPr/>
        <p:txBody>
          <a:bodyPr/>
          <a:lstStyle/>
          <a:p>
            <a:pPr algn="ctr"/>
            <a:r>
              <a:rPr lang="en-US" dirty="0"/>
              <a:t>Growth Rate</a:t>
            </a:r>
          </a:p>
        </p:txBody>
      </p:sp>
      <p:pic>
        <p:nvPicPr>
          <p:cNvPr id="10" name="Content Placeholder 9">
            <a:extLst>
              <a:ext uri="{FF2B5EF4-FFF2-40B4-BE49-F238E27FC236}">
                <a16:creationId xmlns:a16="http://schemas.microsoft.com/office/drawing/2014/main" id="{877DB56B-DCA9-4222-AB82-7C66D65EFEC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167563" y="2660391"/>
            <a:ext cx="4338637" cy="3124718"/>
          </a:xfrm>
        </p:spPr>
      </p:pic>
      <p:sp>
        <p:nvSpPr>
          <p:cNvPr id="11" name="TextBox 10">
            <a:extLst>
              <a:ext uri="{FF2B5EF4-FFF2-40B4-BE49-F238E27FC236}">
                <a16:creationId xmlns:a16="http://schemas.microsoft.com/office/drawing/2014/main" id="{5C1FFF8E-A1DA-4AB2-96A1-DC632C3D389E}"/>
              </a:ext>
            </a:extLst>
          </p:cNvPr>
          <p:cNvSpPr txBox="1"/>
          <p:nvPr/>
        </p:nvSpPr>
        <p:spPr>
          <a:xfrm>
            <a:off x="1870209" y="5785109"/>
            <a:ext cx="10123792" cy="923330"/>
          </a:xfrm>
          <a:prstGeom prst="rect">
            <a:avLst/>
          </a:prstGeom>
          <a:noFill/>
        </p:spPr>
        <p:txBody>
          <a:bodyPr wrap="square" rtlCol="0">
            <a:spAutoFit/>
          </a:bodyPr>
          <a:lstStyle/>
          <a:p>
            <a:r>
              <a:rPr lang="en-US" dirty="0"/>
              <a:t>The population for both states has been increasing, with CA plateauing around 2017. The growth rate has been decreasing for CA over time, but TX’s has been on the upswing since 2018.</a:t>
            </a:r>
          </a:p>
        </p:txBody>
      </p:sp>
    </p:spTree>
    <p:extLst>
      <p:ext uri="{BB962C8B-B14F-4D97-AF65-F5344CB8AC3E}">
        <p14:creationId xmlns:p14="http://schemas.microsoft.com/office/powerpoint/2010/main" val="3175283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18430-59AC-4A88-B6FE-D827B9A20815}"/>
              </a:ext>
            </a:extLst>
          </p:cNvPr>
          <p:cNvSpPr>
            <a:spLocks noGrp="1"/>
          </p:cNvSpPr>
          <p:nvPr>
            <p:ph type="title"/>
          </p:nvPr>
        </p:nvSpPr>
        <p:spPr/>
        <p:txBody>
          <a:bodyPr/>
          <a:lstStyle/>
          <a:p>
            <a:r>
              <a:rPr lang="en-US" dirty="0"/>
              <a:t>Sacramento and Austin population</a:t>
            </a:r>
            <a:br>
              <a:rPr lang="en-US" dirty="0"/>
            </a:br>
            <a:r>
              <a:rPr lang="en-US" sz="2400" dirty="0"/>
              <a:t>(data from US Census)</a:t>
            </a:r>
            <a:endParaRPr lang="en-US" dirty="0"/>
          </a:p>
        </p:txBody>
      </p:sp>
      <p:sp>
        <p:nvSpPr>
          <p:cNvPr id="3" name="Text Placeholder 2">
            <a:extLst>
              <a:ext uri="{FF2B5EF4-FFF2-40B4-BE49-F238E27FC236}">
                <a16:creationId xmlns:a16="http://schemas.microsoft.com/office/drawing/2014/main" id="{6090DF84-602E-4B01-9986-BC2C470763E4}"/>
              </a:ext>
            </a:extLst>
          </p:cNvPr>
          <p:cNvSpPr>
            <a:spLocks noGrp="1"/>
          </p:cNvSpPr>
          <p:nvPr>
            <p:ph type="body" idx="1"/>
          </p:nvPr>
        </p:nvSpPr>
        <p:spPr/>
        <p:txBody>
          <a:bodyPr/>
          <a:lstStyle/>
          <a:p>
            <a:pPr algn="ctr"/>
            <a:r>
              <a:rPr lang="en-US" dirty="0"/>
              <a:t>Population</a:t>
            </a:r>
          </a:p>
        </p:txBody>
      </p:sp>
      <p:pic>
        <p:nvPicPr>
          <p:cNvPr id="8" name="Content Placeholder 7">
            <a:extLst>
              <a:ext uri="{FF2B5EF4-FFF2-40B4-BE49-F238E27FC236}">
                <a16:creationId xmlns:a16="http://schemas.microsoft.com/office/drawing/2014/main" id="{BADF5F26-486A-4B47-A0DE-DF37507F406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589213" y="2661851"/>
            <a:ext cx="4343400" cy="3128148"/>
          </a:xfrm>
        </p:spPr>
      </p:pic>
      <p:sp>
        <p:nvSpPr>
          <p:cNvPr id="5" name="Text Placeholder 4">
            <a:extLst>
              <a:ext uri="{FF2B5EF4-FFF2-40B4-BE49-F238E27FC236}">
                <a16:creationId xmlns:a16="http://schemas.microsoft.com/office/drawing/2014/main" id="{BFE39DCF-35ED-445F-86D6-98E65C901371}"/>
              </a:ext>
            </a:extLst>
          </p:cNvPr>
          <p:cNvSpPr>
            <a:spLocks noGrp="1"/>
          </p:cNvSpPr>
          <p:nvPr>
            <p:ph type="body" sz="quarter" idx="3"/>
          </p:nvPr>
        </p:nvSpPr>
        <p:spPr/>
        <p:txBody>
          <a:bodyPr/>
          <a:lstStyle/>
          <a:p>
            <a:pPr algn="ctr"/>
            <a:r>
              <a:rPr lang="en-US" dirty="0"/>
              <a:t>Growth Rate</a:t>
            </a:r>
          </a:p>
        </p:txBody>
      </p:sp>
      <p:pic>
        <p:nvPicPr>
          <p:cNvPr id="10" name="Content Placeholder 9">
            <a:extLst>
              <a:ext uri="{FF2B5EF4-FFF2-40B4-BE49-F238E27FC236}">
                <a16:creationId xmlns:a16="http://schemas.microsoft.com/office/drawing/2014/main" id="{15375CF1-5066-4C75-82A4-114277352DF3}"/>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167563" y="2660391"/>
            <a:ext cx="4338637" cy="3124718"/>
          </a:xfrm>
        </p:spPr>
      </p:pic>
      <p:sp>
        <p:nvSpPr>
          <p:cNvPr id="11" name="TextBox 10">
            <a:extLst>
              <a:ext uri="{FF2B5EF4-FFF2-40B4-BE49-F238E27FC236}">
                <a16:creationId xmlns:a16="http://schemas.microsoft.com/office/drawing/2014/main" id="{EA34C742-EE03-4D89-91BA-377DC66DCF2B}"/>
              </a:ext>
            </a:extLst>
          </p:cNvPr>
          <p:cNvSpPr txBox="1"/>
          <p:nvPr/>
        </p:nvSpPr>
        <p:spPr>
          <a:xfrm>
            <a:off x="2711719" y="5785109"/>
            <a:ext cx="8911687" cy="877163"/>
          </a:xfrm>
          <a:prstGeom prst="rect">
            <a:avLst/>
          </a:prstGeom>
          <a:noFill/>
        </p:spPr>
        <p:txBody>
          <a:bodyPr wrap="square" rtlCol="0">
            <a:spAutoFit/>
          </a:bodyPr>
          <a:lstStyle/>
          <a:p>
            <a:r>
              <a:rPr lang="en-US" sz="1700" dirty="0"/>
              <a:t>Both cities have been seeing a rapid increase in population, with Austin’s growing much faster. Interestingly, both cities had a relatively steady growth rate until 2018 where both dropped by almost a full point. Austin is bouncing back faster.</a:t>
            </a:r>
          </a:p>
        </p:txBody>
      </p:sp>
    </p:spTree>
    <p:extLst>
      <p:ext uri="{BB962C8B-B14F-4D97-AF65-F5344CB8AC3E}">
        <p14:creationId xmlns:p14="http://schemas.microsoft.com/office/powerpoint/2010/main" val="1131535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5EC8B-F3D6-44F1-876B-1154AFDDAE73}"/>
              </a:ext>
            </a:extLst>
          </p:cNvPr>
          <p:cNvSpPr>
            <a:spLocks noGrp="1"/>
          </p:cNvSpPr>
          <p:nvPr>
            <p:ph type="title"/>
          </p:nvPr>
        </p:nvSpPr>
        <p:spPr/>
        <p:txBody>
          <a:bodyPr/>
          <a:lstStyle/>
          <a:p>
            <a:r>
              <a:rPr lang="en-US" dirty="0"/>
              <a:t>Visualization of Neighborhood Clusters</a:t>
            </a:r>
          </a:p>
        </p:txBody>
      </p:sp>
      <p:sp>
        <p:nvSpPr>
          <p:cNvPr id="3" name="Text Placeholder 2">
            <a:extLst>
              <a:ext uri="{FF2B5EF4-FFF2-40B4-BE49-F238E27FC236}">
                <a16:creationId xmlns:a16="http://schemas.microsoft.com/office/drawing/2014/main" id="{F64A10C8-B6D3-4C5E-89E0-92619A1BA364}"/>
              </a:ext>
            </a:extLst>
          </p:cNvPr>
          <p:cNvSpPr>
            <a:spLocks noGrp="1"/>
          </p:cNvSpPr>
          <p:nvPr>
            <p:ph type="body" idx="1"/>
          </p:nvPr>
        </p:nvSpPr>
        <p:spPr/>
        <p:txBody>
          <a:bodyPr/>
          <a:lstStyle/>
          <a:p>
            <a:pPr algn="ctr"/>
            <a:r>
              <a:rPr lang="en-US" dirty="0"/>
              <a:t>Sacramento</a:t>
            </a:r>
          </a:p>
        </p:txBody>
      </p:sp>
      <p:pic>
        <p:nvPicPr>
          <p:cNvPr id="8" name="Content Placeholder 7">
            <a:extLst>
              <a:ext uri="{FF2B5EF4-FFF2-40B4-BE49-F238E27FC236}">
                <a16:creationId xmlns:a16="http://schemas.microsoft.com/office/drawing/2014/main" id="{E213D1C5-5231-4498-8C26-AABD69C8BBD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589213" y="2633141"/>
            <a:ext cx="4343400" cy="3185568"/>
          </a:xfrm>
        </p:spPr>
      </p:pic>
      <p:sp>
        <p:nvSpPr>
          <p:cNvPr id="5" name="Text Placeholder 4">
            <a:extLst>
              <a:ext uri="{FF2B5EF4-FFF2-40B4-BE49-F238E27FC236}">
                <a16:creationId xmlns:a16="http://schemas.microsoft.com/office/drawing/2014/main" id="{3D0D99FD-08A9-4805-903A-503C6B8AB356}"/>
              </a:ext>
            </a:extLst>
          </p:cNvPr>
          <p:cNvSpPr>
            <a:spLocks noGrp="1"/>
          </p:cNvSpPr>
          <p:nvPr>
            <p:ph type="body" sz="quarter" idx="3"/>
          </p:nvPr>
        </p:nvSpPr>
        <p:spPr/>
        <p:txBody>
          <a:bodyPr/>
          <a:lstStyle/>
          <a:p>
            <a:pPr algn="ctr"/>
            <a:r>
              <a:rPr lang="en-US" dirty="0"/>
              <a:t>Austin</a:t>
            </a:r>
          </a:p>
        </p:txBody>
      </p:sp>
      <p:pic>
        <p:nvPicPr>
          <p:cNvPr id="10" name="Content Placeholder 9">
            <a:extLst>
              <a:ext uri="{FF2B5EF4-FFF2-40B4-BE49-F238E27FC236}">
                <a16:creationId xmlns:a16="http://schemas.microsoft.com/office/drawing/2014/main" id="{4318EEB0-BA88-4556-B169-5E94D4E6DCA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899493" y="2546350"/>
            <a:ext cx="2874777" cy="3352800"/>
          </a:xfrm>
        </p:spPr>
      </p:pic>
    </p:spTree>
    <p:extLst>
      <p:ext uri="{BB962C8B-B14F-4D97-AF65-F5344CB8AC3E}">
        <p14:creationId xmlns:p14="http://schemas.microsoft.com/office/powerpoint/2010/main" val="3656939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9BAB0-87CF-4126-A59C-8F04AC34744F}"/>
              </a:ext>
            </a:extLst>
          </p:cNvPr>
          <p:cNvSpPr>
            <a:spLocks noGrp="1"/>
          </p:cNvSpPr>
          <p:nvPr>
            <p:ph type="title"/>
          </p:nvPr>
        </p:nvSpPr>
        <p:spPr/>
        <p:txBody>
          <a:bodyPr/>
          <a:lstStyle/>
          <a:p>
            <a:r>
              <a:rPr lang="en-US" dirty="0"/>
              <a:t>After venue analysis of both cities, we came up with five clusters for each</a:t>
            </a:r>
          </a:p>
        </p:txBody>
      </p:sp>
      <p:graphicFrame>
        <p:nvGraphicFramePr>
          <p:cNvPr id="4" name="Table 4">
            <a:extLst>
              <a:ext uri="{FF2B5EF4-FFF2-40B4-BE49-F238E27FC236}">
                <a16:creationId xmlns:a16="http://schemas.microsoft.com/office/drawing/2014/main" id="{9367D200-CDDB-4FE6-860C-B72E4643D9F4}"/>
              </a:ext>
            </a:extLst>
          </p:cNvPr>
          <p:cNvGraphicFramePr>
            <a:graphicFrameLocks noGrp="1"/>
          </p:cNvGraphicFramePr>
          <p:nvPr>
            <p:ph idx="1"/>
            <p:extLst>
              <p:ext uri="{D42A27DB-BD31-4B8C-83A1-F6EECF244321}">
                <p14:modId xmlns:p14="http://schemas.microsoft.com/office/powerpoint/2010/main" val="4010476673"/>
              </p:ext>
            </p:extLst>
          </p:nvPr>
        </p:nvGraphicFramePr>
        <p:xfrm>
          <a:off x="2589213" y="2133600"/>
          <a:ext cx="8915400" cy="222504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1980420986"/>
                    </a:ext>
                  </a:extLst>
                </a:gridCol>
                <a:gridCol w="4457700">
                  <a:extLst>
                    <a:ext uri="{9D8B030D-6E8A-4147-A177-3AD203B41FA5}">
                      <a16:colId xmlns:a16="http://schemas.microsoft.com/office/drawing/2014/main" val="1198727024"/>
                    </a:ext>
                  </a:extLst>
                </a:gridCol>
              </a:tblGrid>
              <a:tr h="370840">
                <a:tc>
                  <a:txBody>
                    <a:bodyPr/>
                    <a:lstStyle/>
                    <a:p>
                      <a:r>
                        <a:rPr lang="en-US" dirty="0"/>
                        <a:t>Sacramento</a:t>
                      </a:r>
                    </a:p>
                  </a:txBody>
                  <a:tcPr/>
                </a:tc>
                <a:tc>
                  <a:txBody>
                    <a:bodyPr/>
                    <a:lstStyle/>
                    <a:p>
                      <a:r>
                        <a:rPr lang="en-US" dirty="0"/>
                        <a:t>Austin</a:t>
                      </a:r>
                    </a:p>
                  </a:txBody>
                  <a:tcPr/>
                </a:tc>
                <a:extLst>
                  <a:ext uri="{0D108BD9-81ED-4DB2-BD59-A6C34878D82A}">
                    <a16:rowId xmlns:a16="http://schemas.microsoft.com/office/drawing/2014/main" val="2466204415"/>
                  </a:ext>
                </a:extLst>
              </a:tr>
              <a:tr h="370840">
                <a:tc>
                  <a:txBody>
                    <a:bodyPr/>
                    <a:lstStyle/>
                    <a:p>
                      <a:r>
                        <a:rPr lang="en-US" dirty="0"/>
                        <a:t>Busy Suburban</a:t>
                      </a:r>
                    </a:p>
                  </a:txBody>
                  <a:tcPr/>
                </a:tc>
                <a:tc>
                  <a:txBody>
                    <a:bodyPr/>
                    <a:lstStyle/>
                    <a:p>
                      <a:r>
                        <a:rPr lang="en-US" dirty="0"/>
                        <a:t>High Traffic/Tourist/Downtown</a:t>
                      </a:r>
                    </a:p>
                  </a:txBody>
                  <a:tcPr/>
                </a:tc>
                <a:extLst>
                  <a:ext uri="{0D108BD9-81ED-4DB2-BD59-A6C34878D82A}">
                    <a16:rowId xmlns:a16="http://schemas.microsoft.com/office/drawing/2014/main" val="2998916945"/>
                  </a:ext>
                </a:extLst>
              </a:tr>
              <a:tr h="370840">
                <a:tc>
                  <a:txBody>
                    <a:bodyPr/>
                    <a:lstStyle/>
                    <a:p>
                      <a:r>
                        <a:rPr lang="en-US" dirty="0"/>
                        <a:t>Non-Busy Suburban/Nature</a:t>
                      </a:r>
                    </a:p>
                  </a:txBody>
                  <a:tcPr/>
                </a:tc>
                <a:tc>
                  <a:txBody>
                    <a:bodyPr/>
                    <a:lstStyle/>
                    <a:p>
                      <a:r>
                        <a:rPr lang="en-US" dirty="0"/>
                        <a:t>No Idea</a:t>
                      </a:r>
                      <a:endParaRPr lang="en-US" b="1" dirty="0"/>
                    </a:p>
                  </a:txBody>
                  <a:tcPr/>
                </a:tc>
                <a:extLst>
                  <a:ext uri="{0D108BD9-81ED-4DB2-BD59-A6C34878D82A}">
                    <a16:rowId xmlns:a16="http://schemas.microsoft.com/office/drawing/2014/main" val="83184501"/>
                  </a:ext>
                </a:extLst>
              </a:tr>
              <a:tr h="370840">
                <a:tc>
                  <a:txBody>
                    <a:bodyPr/>
                    <a:lstStyle/>
                    <a:p>
                      <a:r>
                        <a:rPr lang="en-US" dirty="0"/>
                        <a:t>Downtown/Shopping/High Traffic</a:t>
                      </a:r>
                    </a:p>
                  </a:txBody>
                  <a:tcPr/>
                </a:tc>
                <a:tc>
                  <a:txBody>
                    <a:bodyPr/>
                    <a:lstStyle/>
                    <a:p>
                      <a:r>
                        <a:rPr lang="en-US" dirty="0"/>
                        <a:t>Busy Suburbs/Eating/Tourist</a:t>
                      </a:r>
                    </a:p>
                  </a:txBody>
                  <a:tcPr/>
                </a:tc>
                <a:extLst>
                  <a:ext uri="{0D108BD9-81ED-4DB2-BD59-A6C34878D82A}">
                    <a16:rowId xmlns:a16="http://schemas.microsoft.com/office/drawing/2014/main" val="2202254069"/>
                  </a:ext>
                </a:extLst>
              </a:tr>
              <a:tr h="370840">
                <a:tc>
                  <a:txBody>
                    <a:bodyPr/>
                    <a:lstStyle/>
                    <a:p>
                      <a:r>
                        <a:rPr lang="en-US" dirty="0"/>
                        <a:t>Busy Suburban (Mexican community?)</a:t>
                      </a:r>
                    </a:p>
                  </a:txBody>
                  <a:tcPr/>
                </a:tc>
                <a:tc>
                  <a:txBody>
                    <a:bodyPr/>
                    <a:lstStyle/>
                    <a:p>
                      <a:r>
                        <a:rPr lang="en-US" dirty="0"/>
                        <a:t>Airport</a:t>
                      </a:r>
                    </a:p>
                  </a:txBody>
                  <a:tcPr/>
                </a:tc>
                <a:extLst>
                  <a:ext uri="{0D108BD9-81ED-4DB2-BD59-A6C34878D82A}">
                    <a16:rowId xmlns:a16="http://schemas.microsoft.com/office/drawing/2014/main" val="2155736713"/>
                  </a:ext>
                </a:extLst>
              </a:tr>
              <a:tr h="370840">
                <a:tc>
                  <a:txBody>
                    <a:bodyPr/>
                    <a:lstStyle/>
                    <a:p>
                      <a:r>
                        <a:rPr lang="en-US" dirty="0"/>
                        <a:t>Outdoors</a:t>
                      </a:r>
                    </a:p>
                  </a:txBody>
                  <a:tcPr/>
                </a:tc>
                <a:tc>
                  <a:txBody>
                    <a:bodyPr/>
                    <a:lstStyle/>
                    <a:p>
                      <a:r>
                        <a:rPr lang="en-US" dirty="0"/>
                        <a:t>Outdoors/Suburban</a:t>
                      </a:r>
                    </a:p>
                  </a:txBody>
                  <a:tcPr/>
                </a:tc>
                <a:extLst>
                  <a:ext uri="{0D108BD9-81ED-4DB2-BD59-A6C34878D82A}">
                    <a16:rowId xmlns:a16="http://schemas.microsoft.com/office/drawing/2014/main" val="3732123962"/>
                  </a:ext>
                </a:extLst>
              </a:tr>
            </a:tbl>
          </a:graphicData>
        </a:graphic>
      </p:graphicFrame>
    </p:spTree>
    <p:extLst>
      <p:ext uri="{BB962C8B-B14F-4D97-AF65-F5344CB8AC3E}">
        <p14:creationId xmlns:p14="http://schemas.microsoft.com/office/powerpoint/2010/main" val="5983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9BAB0-87CF-4126-A59C-8F04AC34744F}"/>
              </a:ext>
            </a:extLst>
          </p:cNvPr>
          <p:cNvSpPr>
            <a:spLocks noGrp="1"/>
          </p:cNvSpPr>
          <p:nvPr>
            <p:ph type="title"/>
          </p:nvPr>
        </p:nvSpPr>
        <p:spPr/>
        <p:txBody>
          <a:bodyPr/>
          <a:lstStyle/>
          <a:p>
            <a:r>
              <a:rPr lang="en-US" dirty="0"/>
              <a:t>After eliminating the outlier data, we are left with three clusters for Austin</a:t>
            </a:r>
          </a:p>
        </p:txBody>
      </p:sp>
      <p:graphicFrame>
        <p:nvGraphicFramePr>
          <p:cNvPr id="4" name="Table 4">
            <a:extLst>
              <a:ext uri="{FF2B5EF4-FFF2-40B4-BE49-F238E27FC236}">
                <a16:creationId xmlns:a16="http://schemas.microsoft.com/office/drawing/2014/main" id="{9367D200-CDDB-4FE6-860C-B72E4643D9F4}"/>
              </a:ext>
            </a:extLst>
          </p:cNvPr>
          <p:cNvGraphicFramePr>
            <a:graphicFrameLocks noGrp="1"/>
          </p:cNvGraphicFramePr>
          <p:nvPr>
            <p:ph idx="1"/>
            <p:extLst>
              <p:ext uri="{D42A27DB-BD31-4B8C-83A1-F6EECF244321}">
                <p14:modId xmlns:p14="http://schemas.microsoft.com/office/powerpoint/2010/main" val="199184440"/>
              </p:ext>
            </p:extLst>
          </p:nvPr>
        </p:nvGraphicFramePr>
        <p:xfrm>
          <a:off x="2589213" y="2133600"/>
          <a:ext cx="8915400" cy="222504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1980420986"/>
                    </a:ext>
                  </a:extLst>
                </a:gridCol>
                <a:gridCol w="4457700">
                  <a:extLst>
                    <a:ext uri="{9D8B030D-6E8A-4147-A177-3AD203B41FA5}">
                      <a16:colId xmlns:a16="http://schemas.microsoft.com/office/drawing/2014/main" val="1198727024"/>
                    </a:ext>
                  </a:extLst>
                </a:gridCol>
              </a:tblGrid>
              <a:tr h="370840">
                <a:tc>
                  <a:txBody>
                    <a:bodyPr/>
                    <a:lstStyle/>
                    <a:p>
                      <a:r>
                        <a:rPr lang="en-US" dirty="0"/>
                        <a:t>Sacramento</a:t>
                      </a:r>
                    </a:p>
                  </a:txBody>
                  <a:tcPr/>
                </a:tc>
                <a:tc>
                  <a:txBody>
                    <a:bodyPr/>
                    <a:lstStyle/>
                    <a:p>
                      <a:r>
                        <a:rPr lang="en-US" dirty="0"/>
                        <a:t>Austin</a:t>
                      </a:r>
                    </a:p>
                  </a:txBody>
                  <a:tcPr/>
                </a:tc>
                <a:extLst>
                  <a:ext uri="{0D108BD9-81ED-4DB2-BD59-A6C34878D82A}">
                    <a16:rowId xmlns:a16="http://schemas.microsoft.com/office/drawing/2014/main" val="2466204415"/>
                  </a:ext>
                </a:extLst>
              </a:tr>
              <a:tr h="370840">
                <a:tc>
                  <a:txBody>
                    <a:bodyPr/>
                    <a:lstStyle/>
                    <a:p>
                      <a:r>
                        <a:rPr lang="en-US" dirty="0"/>
                        <a:t>Busy Suburban</a:t>
                      </a:r>
                    </a:p>
                  </a:txBody>
                  <a:tcPr/>
                </a:tc>
                <a:tc>
                  <a:txBody>
                    <a:bodyPr/>
                    <a:lstStyle/>
                    <a:p>
                      <a:r>
                        <a:rPr lang="en-US" dirty="0"/>
                        <a:t>High Traffic/Tourist/Downtown</a:t>
                      </a:r>
                    </a:p>
                  </a:txBody>
                  <a:tcPr/>
                </a:tc>
                <a:extLst>
                  <a:ext uri="{0D108BD9-81ED-4DB2-BD59-A6C34878D82A}">
                    <a16:rowId xmlns:a16="http://schemas.microsoft.com/office/drawing/2014/main" val="2998916945"/>
                  </a:ext>
                </a:extLst>
              </a:tr>
              <a:tr h="370840">
                <a:tc>
                  <a:txBody>
                    <a:bodyPr/>
                    <a:lstStyle/>
                    <a:p>
                      <a:r>
                        <a:rPr lang="en-US" dirty="0"/>
                        <a:t>Non-Busy Suburban/Nature</a:t>
                      </a:r>
                    </a:p>
                  </a:txBody>
                  <a:tcPr/>
                </a:tc>
                <a:tc>
                  <a:txBody>
                    <a:bodyPr/>
                    <a:lstStyle/>
                    <a:p>
                      <a:r>
                        <a:rPr lang="en-US" dirty="0"/>
                        <a:t>Busy Suburbs/Eating/Tourist</a:t>
                      </a:r>
                    </a:p>
                  </a:txBody>
                  <a:tcPr/>
                </a:tc>
                <a:extLst>
                  <a:ext uri="{0D108BD9-81ED-4DB2-BD59-A6C34878D82A}">
                    <a16:rowId xmlns:a16="http://schemas.microsoft.com/office/drawing/2014/main" val="83184501"/>
                  </a:ext>
                </a:extLst>
              </a:tr>
              <a:tr h="370840">
                <a:tc>
                  <a:txBody>
                    <a:bodyPr/>
                    <a:lstStyle/>
                    <a:p>
                      <a:r>
                        <a:rPr lang="en-US" dirty="0"/>
                        <a:t>Downtown/Shopping/High Traffic</a:t>
                      </a:r>
                    </a:p>
                  </a:txBody>
                  <a:tcPr/>
                </a:tc>
                <a:tc>
                  <a:txBody>
                    <a:bodyPr/>
                    <a:lstStyle/>
                    <a:p>
                      <a:r>
                        <a:rPr lang="en-US" dirty="0"/>
                        <a:t>Outdoors/Suburban</a:t>
                      </a:r>
                    </a:p>
                  </a:txBody>
                  <a:tcPr/>
                </a:tc>
                <a:extLst>
                  <a:ext uri="{0D108BD9-81ED-4DB2-BD59-A6C34878D82A}">
                    <a16:rowId xmlns:a16="http://schemas.microsoft.com/office/drawing/2014/main" val="2202254069"/>
                  </a:ext>
                </a:extLst>
              </a:tr>
              <a:tr h="370840">
                <a:tc>
                  <a:txBody>
                    <a:bodyPr/>
                    <a:lstStyle/>
                    <a:p>
                      <a:r>
                        <a:rPr lang="en-US" dirty="0"/>
                        <a:t>Busy Suburban (Mexican community?)</a:t>
                      </a:r>
                    </a:p>
                  </a:txBody>
                  <a:tcPr/>
                </a:tc>
                <a:tc>
                  <a:txBody>
                    <a:bodyPr/>
                    <a:lstStyle/>
                    <a:p>
                      <a:endParaRPr lang="en-US" dirty="0"/>
                    </a:p>
                  </a:txBody>
                  <a:tcPr/>
                </a:tc>
                <a:extLst>
                  <a:ext uri="{0D108BD9-81ED-4DB2-BD59-A6C34878D82A}">
                    <a16:rowId xmlns:a16="http://schemas.microsoft.com/office/drawing/2014/main" val="2155736713"/>
                  </a:ext>
                </a:extLst>
              </a:tr>
              <a:tr h="370840">
                <a:tc>
                  <a:txBody>
                    <a:bodyPr/>
                    <a:lstStyle/>
                    <a:p>
                      <a:r>
                        <a:rPr lang="en-US" dirty="0"/>
                        <a:t>Outdoors</a:t>
                      </a:r>
                    </a:p>
                  </a:txBody>
                  <a:tcPr/>
                </a:tc>
                <a:tc>
                  <a:txBody>
                    <a:bodyPr/>
                    <a:lstStyle/>
                    <a:p>
                      <a:endParaRPr lang="en-US" dirty="0"/>
                    </a:p>
                  </a:txBody>
                  <a:tcPr/>
                </a:tc>
                <a:extLst>
                  <a:ext uri="{0D108BD9-81ED-4DB2-BD59-A6C34878D82A}">
                    <a16:rowId xmlns:a16="http://schemas.microsoft.com/office/drawing/2014/main" val="3732123962"/>
                  </a:ext>
                </a:extLst>
              </a:tr>
            </a:tbl>
          </a:graphicData>
        </a:graphic>
      </p:graphicFrame>
    </p:spTree>
    <p:extLst>
      <p:ext uri="{BB962C8B-B14F-4D97-AF65-F5344CB8AC3E}">
        <p14:creationId xmlns:p14="http://schemas.microsoft.com/office/powerpoint/2010/main" val="2589268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B6B4C-FA77-42CF-BE01-86B2C04A843B}"/>
              </a:ext>
            </a:extLst>
          </p:cNvPr>
          <p:cNvSpPr>
            <a:spLocks noGrp="1"/>
          </p:cNvSpPr>
          <p:nvPr>
            <p:ph type="title"/>
          </p:nvPr>
        </p:nvSpPr>
        <p:spPr/>
        <p:txBody>
          <a:bodyPr/>
          <a:lstStyle/>
          <a:p>
            <a:r>
              <a:rPr lang="en-US" dirty="0"/>
              <a:t>Similarities between Sacramento and Austin</a:t>
            </a:r>
          </a:p>
        </p:txBody>
      </p:sp>
      <p:sp>
        <p:nvSpPr>
          <p:cNvPr id="3" name="Content Placeholder 2">
            <a:extLst>
              <a:ext uri="{FF2B5EF4-FFF2-40B4-BE49-F238E27FC236}">
                <a16:creationId xmlns:a16="http://schemas.microsoft.com/office/drawing/2014/main" id="{A6AB3551-9171-4A80-AB97-55781F289071}"/>
              </a:ext>
            </a:extLst>
          </p:cNvPr>
          <p:cNvSpPr>
            <a:spLocks noGrp="1"/>
          </p:cNvSpPr>
          <p:nvPr>
            <p:ph idx="1"/>
          </p:nvPr>
        </p:nvSpPr>
        <p:spPr/>
        <p:txBody>
          <a:bodyPr/>
          <a:lstStyle/>
          <a:p>
            <a:r>
              <a:rPr lang="en-US" dirty="0"/>
              <a:t>Both have downtown areas that are characterized by a large amount of retail shops, restaurants and fast food, and tourist attractions. The neighborhoods in those clusters are also geographically very close</a:t>
            </a:r>
          </a:p>
          <a:p>
            <a:r>
              <a:rPr lang="en-US" dirty="0"/>
              <a:t>Both have busy suburban areas, that also have a lot of restaurants and stores, but they also have a lot of grocery stores and parks, indicating that it is also a residential area</a:t>
            </a:r>
          </a:p>
          <a:p>
            <a:r>
              <a:rPr lang="en-US" dirty="0"/>
              <a:t>There are outdoor areas in both cities, meaning there are places for outdoor recreation and nature preservation, though Austin’s is connected to its suburban area</a:t>
            </a:r>
          </a:p>
        </p:txBody>
      </p:sp>
    </p:spTree>
    <p:extLst>
      <p:ext uri="{BB962C8B-B14F-4D97-AF65-F5344CB8AC3E}">
        <p14:creationId xmlns:p14="http://schemas.microsoft.com/office/powerpoint/2010/main" val="240432619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110</TotalTime>
  <Words>786</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Wisp</vt:lpstr>
      <vt:lpstr>Two Capital Cities: Sacramento vs. Austin</vt:lpstr>
      <vt:lpstr>The Problem </vt:lpstr>
      <vt:lpstr>How we will approach the problem</vt:lpstr>
      <vt:lpstr>California and Texas population  (data from US Census)</vt:lpstr>
      <vt:lpstr>Sacramento and Austin population (data from US Census)</vt:lpstr>
      <vt:lpstr>Visualization of Neighborhood Clusters</vt:lpstr>
      <vt:lpstr>After venue analysis of both cities, we came up with five clusters for each</vt:lpstr>
      <vt:lpstr>After eliminating the outlier data, we are left with three clusters for Austin</vt:lpstr>
      <vt:lpstr>Similarities between Sacramento and Austin</vt:lpstr>
      <vt:lpstr>Difference between Sacramento and Austin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Two Capital Cities: Sacramento vs. Austin</dc:title>
  <dc:creator>Kerstin Fontus</dc:creator>
  <cp:lastModifiedBy>Kerstin Fontus</cp:lastModifiedBy>
  <cp:revision>6</cp:revision>
  <dcterms:created xsi:type="dcterms:W3CDTF">2021-07-26T23:21:47Z</dcterms:created>
  <dcterms:modified xsi:type="dcterms:W3CDTF">2021-07-27T01:12:08Z</dcterms:modified>
</cp:coreProperties>
</file>