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51D9-7689-B44E-ABE3-3508BFE9D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D7ACA-A4EC-C540-8186-5697328BA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A3036-CB9D-7D48-BE5D-EE6E4E6F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9E3-FE1D-9744-93E6-D0638EA56D88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6BBC4-4CCD-0F47-8BC4-9EE98791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A1BA-6C46-F34C-BA72-716AC2D1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8395-9C1B-2D4D-A52D-93A7AE9C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3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72B6-0120-2C43-8739-9C362D43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ED80D-544F-9A48-9DE9-9316BF40D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D859C-DE78-C94D-82CE-21ED5008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9E3-FE1D-9744-93E6-D0638EA56D88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53FEC-9949-F64F-A753-A4482681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C8829-5FDC-5A4A-AB7E-E6A5CC47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8395-9C1B-2D4D-A52D-93A7AE9C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5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2BB21-F565-6B40-9A47-40814235C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9E844-479E-6A4F-92F7-FFD08D7D5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781FD-A084-FE44-B023-BB93CBE5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9E3-FE1D-9744-93E6-D0638EA56D88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3B6C9-BF51-8A47-896F-2115A6DF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9423D-156A-3147-A984-76D672DA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8395-9C1B-2D4D-A52D-93A7AE9C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B93A-2A1C-404E-8AB6-13B2431F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7F13-9DE9-EE42-A33D-DF4EC6BB9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F8BBB-4BBD-084C-A4FC-AE79AF11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9E3-FE1D-9744-93E6-D0638EA56D88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18A6-04AA-AB49-8F5C-49300F17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09FD0-2778-A748-958B-20C3CFE4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8395-9C1B-2D4D-A52D-93A7AE9C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3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BD94-D6F8-AD40-B5DE-E5495A23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6BEC6-4832-A143-B600-F0F6CC72B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3C0BC-2B14-7C48-8C79-D916431D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9E3-FE1D-9744-93E6-D0638EA56D88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4DD3-6840-8048-B215-C677FF50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2D32-0220-0F4A-8580-7ADBDB00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8395-9C1B-2D4D-A52D-93A7AE9C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5B19-6B66-AF42-BD59-7F5E47B4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33F61-B6EF-7F48-B1A5-3138EF6FF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1FD1D-D8B7-684D-9C04-6D91B7749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473C2-8A26-7440-B8E4-374F581C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9E3-FE1D-9744-93E6-D0638EA56D88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3EFB2-0E91-AF41-8950-C237825B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072E8-4E54-E04B-B413-97B00F94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8395-9C1B-2D4D-A52D-93A7AE9C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0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7427-07FF-D64F-9AD2-10F324BE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2BDE1-7711-7C45-9CE5-BE13E4A2F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4D3CA-7D92-944B-B7EC-6975D0A0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3BD6B-EA2D-2343-A026-C7BD9FE1C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001FA-8230-4744-8FED-07BC41713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E890B-CD9C-C641-AAD8-D68C5AD3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9E3-FE1D-9744-93E6-D0638EA56D88}" type="datetimeFigureOut">
              <a:rPr lang="en-US" smtClean="0"/>
              <a:t>1/16/20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6D591-8DB4-DE46-BE38-DA21B26A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9129F-6F5A-E140-BAFF-CEDA159B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8395-9C1B-2D4D-A52D-93A7AE9C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3891-6AB6-A046-9751-84CDD935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5B2BD-40A2-9E47-95D7-EAEF06E3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9E3-FE1D-9744-93E6-D0638EA56D88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7B3B7-CC00-EC41-BFB7-F1AFB90C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1F606-E0F2-104E-BE07-481B9BD6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8395-9C1B-2D4D-A52D-93A7AE9C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9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B0BB1-D27E-5141-B69B-49E17FD0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9E3-FE1D-9744-93E6-D0638EA56D88}" type="datetimeFigureOut">
              <a:rPr lang="en-US" smtClean="0"/>
              <a:t>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C340B-6B63-6E47-8D62-0D795E45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37A4F-5934-D546-8237-FBC776F4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8395-9C1B-2D4D-A52D-93A7AE9C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B0A0-7F12-DF42-A240-38B0C80C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5E963-9C8F-B24E-A299-1F806DA35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C4511-4E1E-0742-BB42-DBB63E4D5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94578-15D9-2B41-82FB-F649FDD1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9E3-FE1D-9744-93E6-D0638EA56D88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34CB4-E84A-574E-B085-987688E0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3A949-89B8-3046-A53A-F322205B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8395-9C1B-2D4D-A52D-93A7AE9C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3BA6-FFCA-254C-95DC-3898D59B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28621-AE6F-0345-8277-502D2F0D6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494F5-C9C6-EA49-ACA0-1D608B98C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7C823-0BF9-0A4C-9619-70C2E742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79E3-FE1D-9744-93E6-D0638EA56D88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A1CEA-8591-974E-B558-AB8751D8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8F700-307A-874D-89ED-955C31A8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8395-9C1B-2D4D-A52D-93A7AE9C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0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2967E-ABB7-F84A-8674-8F847030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EB7DE-4707-3042-8635-A53B1D354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12A9F-A369-6542-B483-C9F7CC22A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F79E3-FE1D-9744-93E6-D0638EA56D88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9784E-FA88-5440-9FEE-56FE11DAE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0E53E-A716-1140-9832-43830BED8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38395-9C1B-2D4D-A52D-93A7AE9C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2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862A7CD-2A0C-3F47-9A95-503F8730F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Konrad, Savannah, &amp; Max</a:t>
            </a:r>
          </a:p>
          <a:p>
            <a:endParaRPr lang="en-US" dirty="0"/>
          </a:p>
          <a:p>
            <a:r>
              <a:rPr lang="en-US" dirty="0" err="1"/>
              <a:t>QuanTea</a:t>
            </a:r>
            <a:r>
              <a:rPr lang="en-US" dirty="0"/>
              <a:t> &amp; UC Davis Office of the Department of Sociology Chair</a:t>
            </a:r>
          </a:p>
          <a:p>
            <a:endParaRPr lang="en-US" dirty="0"/>
          </a:p>
          <a:p>
            <a:r>
              <a:rPr lang="en-US" dirty="0"/>
              <a:t>Jan 16,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838CB-4141-B14E-B2B7-E74C84D6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446318" y="-1112837"/>
            <a:ext cx="529936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71F3E4-2A1C-B141-9C43-A409A25FDD5B}"/>
              </a:ext>
            </a:extLst>
          </p:cNvPr>
          <p:cNvSpPr txBox="1"/>
          <p:nvPr/>
        </p:nvSpPr>
        <p:spPr>
          <a:xfrm>
            <a:off x="3207036" y="6119336"/>
            <a:ext cx="5777928" cy="73866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klfranco</a:t>
            </a:r>
            <a:r>
              <a:rPr lang="en-US" sz="2400" dirty="0"/>
              <a:t>/</a:t>
            </a:r>
            <a:r>
              <a:rPr lang="en-US" sz="2400" dirty="0" err="1"/>
              <a:t>stata_workshop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6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955A-EEDD-F240-B31B-21DDA3B2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1 </a:t>
            </a:r>
            <a:r>
              <a:rPr lang="en-US" dirty="0"/>
              <a:t>(60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C5467-26A8-F04F-B05F-E1832DE6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 fontAlgn="base"/>
            <a:r>
              <a:rPr lang="en-US" dirty="0"/>
              <a:t>Project management (10 mins)</a:t>
            </a:r>
            <a:endParaRPr lang="en-US" sz="3200" dirty="0"/>
          </a:p>
          <a:p>
            <a:pPr lvl="1" fontAlgn="base"/>
            <a:r>
              <a:rPr lang="en-US" dirty="0"/>
              <a:t>Project file structures</a:t>
            </a:r>
            <a:endParaRPr lang="en-US" sz="2800" dirty="0"/>
          </a:p>
          <a:p>
            <a:pPr lvl="1" fontAlgn="base"/>
            <a:r>
              <a:rPr lang="en-US" dirty="0"/>
              <a:t>Directories and changing directories</a:t>
            </a:r>
          </a:p>
          <a:p>
            <a:pPr lvl="0" fontAlgn="base"/>
            <a:r>
              <a:rPr lang="en-US" dirty="0"/>
              <a:t>Workflows (10 mins)</a:t>
            </a:r>
            <a:endParaRPr lang="en-US" sz="3200" dirty="0"/>
          </a:p>
          <a:p>
            <a:pPr lvl="1" fontAlgn="base"/>
            <a:r>
              <a:rPr lang="en-US" dirty="0"/>
              <a:t>Why different do files</a:t>
            </a:r>
            <a:endParaRPr lang="en-US" sz="2800" dirty="0"/>
          </a:p>
          <a:p>
            <a:pPr lvl="1" fontAlgn="base"/>
            <a:r>
              <a:rPr lang="en-US" dirty="0"/>
              <a:t>Running do files within do files</a:t>
            </a:r>
            <a:endParaRPr lang="en-US" sz="2800" dirty="0"/>
          </a:p>
          <a:p>
            <a:pPr lvl="1" fontAlgn="base"/>
            <a:r>
              <a:rPr lang="en-US" dirty="0"/>
              <a:t>Making data </a:t>
            </a:r>
            <a:r>
              <a:rPr lang="en-US" dirty="0" err="1"/>
              <a:t>documention</a:t>
            </a:r>
            <a:r>
              <a:rPr lang="en-US" dirty="0"/>
              <a:t> - within do files, readmes, cv files, log files - codebook  </a:t>
            </a:r>
            <a:endParaRPr lang="en-US" sz="2800" dirty="0"/>
          </a:p>
          <a:p>
            <a:pPr lvl="1" fontAlgn="base"/>
            <a:r>
              <a:rPr lang="en-US" dirty="0"/>
              <a:t>Log files</a:t>
            </a:r>
          </a:p>
          <a:p>
            <a:pPr lvl="0" fontAlgn="base"/>
            <a:r>
              <a:rPr lang="en-US" dirty="0"/>
              <a:t>Data cleaning and automation (40 mins)</a:t>
            </a:r>
            <a:endParaRPr lang="en-US" sz="3200" dirty="0"/>
          </a:p>
          <a:p>
            <a:pPr lvl="1" fontAlgn="base"/>
            <a:r>
              <a:rPr lang="en-US" dirty="0"/>
              <a:t>Import from different formats</a:t>
            </a:r>
            <a:endParaRPr lang="en-US" sz="2800" dirty="0"/>
          </a:p>
          <a:p>
            <a:pPr lvl="2" fontAlgn="base"/>
            <a:r>
              <a:rPr lang="en-US" dirty="0"/>
              <a:t>Txt file, csv, excel</a:t>
            </a:r>
            <a:endParaRPr lang="en-US" sz="2400" dirty="0"/>
          </a:p>
          <a:p>
            <a:pPr lvl="1" fontAlgn="base"/>
            <a:r>
              <a:rPr lang="en-US" dirty="0"/>
              <a:t>Merging, joining, &amp; appending</a:t>
            </a:r>
            <a:endParaRPr lang="en-US" sz="2800" dirty="0"/>
          </a:p>
          <a:p>
            <a:pPr lvl="1" fontAlgn="base"/>
            <a:r>
              <a:rPr lang="en-US" dirty="0"/>
              <a:t>Macros &amp; locals</a:t>
            </a:r>
            <a:endParaRPr lang="en-US" sz="2800" dirty="0"/>
          </a:p>
          <a:p>
            <a:pPr lvl="1" fontAlgn="base"/>
            <a:r>
              <a:rPr lang="en-US" dirty="0"/>
              <a:t>Loops</a:t>
            </a:r>
            <a:endParaRPr lang="en-US" sz="2800" dirty="0"/>
          </a:p>
          <a:p>
            <a:pPr lvl="2" fontAlgn="base"/>
            <a:r>
              <a:rPr lang="en-US" dirty="0"/>
              <a:t>-foreach-: loop over items</a:t>
            </a:r>
            <a:endParaRPr lang="en-US" sz="2400" dirty="0"/>
          </a:p>
          <a:p>
            <a:pPr lvl="2" fontAlgn="base"/>
            <a:r>
              <a:rPr lang="en-US" dirty="0"/>
              <a:t>-</a:t>
            </a:r>
            <a:r>
              <a:rPr lang="en-US" dirty="0" err="1"/>
              <a:t>forvalues</a:t>
            </a:r>
            <a:r>
              <a:rPr lang="en-US" dirty="0"/>
              <a:t>-: loop over consecutive numbers</a:t>
            </a:r>
            <a:endParaRPr lang="en-US" sz="2400" dirty="0"/>
          </a:p>
          <a:p>
            <a:pPr lvl="1" fontAlgn="base"/>
            <a:r>
              <a:rPr lang="en-US" dirty="0"/>
              <a:t>Messiness </a:t>
            </a:r>
            <a:endParaRPr lang="en-US" sz="2800" dirty="0"/>
          </a:p>
          <a:p>
            <a:pPr lvl="2" fontAlgn="base"/>
            <a:r>
              <a:rPr lang="en-US" dirty="0" err="1"/>
              <a:t>Numerics</a:t>
            </a:r>
            <a:endParaRPr lang="en-US" sz="2400" dirty="0"/>
          </a:p>
          <a:p>
            <a:pPr lvl="2" fontAlgn="base"/>
            <a:r>
              <a:rPr lang="en-US" dirty="0"/>
              <a:t>Strings</a:t>
            </a:r>
            <a:endParaRPr lang="en-US" sz="2400" dirty="0"/>
          </a:p>
          <a:p>
            <a:pPr lvl="1" fontAlgn="base"/>
            <a:r>
              <a:rPr lang="en-US" dirty="0"/>
              <a:t>Encoding &amp; destringing</a:t>
            </a:r>
            <a:endParaRPr lang="en-US" sz="2800" dirty="0"/>
          </a:p>
          <a:p>
            <a:pPr lvl="1" fontAlgn="base"/>
            <a:r>
              <a:rPr lang="en-US" dirty="0"/>
              <a:t>Working with dates</a:t>
            </a:r>
          </a:p>
        </p:txBody>
      </p:sp>
    </p:spTree>
    <p:extLst>
      <p:ext uri="{BB962C8B-B14F-4D97-AF65-F5344CB8AC3E}">
        <p14:creationId xmlns:p14="http://schemas.microsoft.com/office/powerpoint/2010/main" val="359250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6896-378D-AF4F-B0D8-8CBEAACE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2 </a:t>
            </a:r>
            <a:r>
              <a:rPr lang="en-US" dirty="0"/>
              <a:t>(30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FEBF8-E6F4-4E42-8F0D-D9907C3AD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fontAlgn="base"/>
            <a:r>
              <a:rPr lang="en-US" dirty="0"/>
              <a:t>Tables and graphs</a:t>
            </a:r>
          </a:p>
          <a:p>
            <a:pPr lvl="1" fontAlgn="base"/>
            <a:r>
              <a:rPr lang="en-US" dirty="0"/>
              <a:t>Producing publication quality tables (outreg2 &amp; </a:t>
            </a:r>
            <a:r>
              <a:rPr lang="en-US" dirty="0" err="1"/>
              <a:t>estout</a:t>
            </a:r>
            <a:r>
              <a:rPr lang="en-US" dirty="0"/>
              <a:t>)</a:t>
            </a:r>
          </a:p>
          <a:p>
            <a:pPr lvl="2" fontAlgn="base"/>
            <a:r>
              <a:rPr lang="en-US" dirty="0"/>
              <a:t>Basic descriptive stat tables</a:t>
            </a:r>
            <a:endParaRPr lang="en-US" sz="2400" dirty="0"/>
          </a:p>
          <a:p>
            <a:pPr lvl="2" fontAlgn="base"/>
            <a:r>
              <a:rPr lang="en-US" dirty="0"/>
              <a:t>OLS tables </a:t>
            </a:r>
            <a:endParaRPr lang="en-US" sz="2400" dirty="0"/>
          </a:p>
          <a:p>
            <a:pPr lvl="2" fontAlgn="base"/>
            <a:r>
              <a:rPr lang="en-US" dirty="0"/>
              <a:t>Logit tables</a:t>
            </a:r>
            <a:endParaRPr lang="en-US" sz="2400" dirty="0"/>
          </a:p>
          <a:p>
            <a:pPr lvl="2" fontAlgn="base"/>
            <a:r>
              <a:rPr lang="en-US" dirty="0"/>
              <a:t>Predicted probability tables </a:t>
            </a:r>
            <a:endParaRPr lang="en-US" sz="2400" dirty="0"/>
          </a:p>
          <a:p>
            <a:pPr lvl="2" fontAlgn="base"/>
            <a:r>
              <a:rPr lang="en-US" dirty="0"/>
              <a:t>Model fit tables</a:t>
            </a:r>
            <a:endParaRPr lang="en-US" sz="2400" dirty="0"/>
          </a:p>
          <a:p>
            <a:pPr lvl="1" fontAlgn="base"/>
            <a:r>
              <a:rPr lang="en-US" dirty="0"/>
              <a:t>Exporting finished tables to word, excel, or latex</a:t>
            </a:r>
            <a:endParaRPr lang="en-US" sz="2800" dirty="0"/>
          </a:p>
          <a:p>
            <a:pPr lvl="1" fontAlgn="base"/>
            <a:r>
              <a:rPr lang="en-US" dirty="0"/>
              <a:t>Producing publication quality graphs </a:t>
            </a:r>
            <a:endParaRPr lang="en-US" sz="2800" dirty="0"/>
          </a:p>
          <a:p>
            <a:pPr lvl="2" fontAlgn="base"/>
            <a:r>
              <a:rPr lang="en-US" dirty="0"/>
              <a:t>Schemes, colors, and designs</a:t>
            </a:r>
            <a:endParaRPr lang="en-US" sz="2400" dirty="0"/>
          </a:p>
          <a:p>
            <a:pPr lvl="2" fontAlgn="base"/>
            <a:r>
              <a:rPr lang="en-US" dirty="0"/>
              <a:t>-</a:t>
            </a:r>
            <a:r>
              <a:rPr lang="en-US" dirty="0" err="1"/>
              <a:t>coefplot</a:t>
            </a:r>
            <a:r>
              <a:rPr lang="en-US" dirty="0"/>
              <a:t>-</a:t>
            </a:r>
            <a:endParaRPr lang="en-US" sz="2400" dirty="0"/>
          </a:p>
          <a:p>
            <a:pPr lvl="2" fontAlgn="base"/>
            <a:r>
              <a:rPr lang="en-US" dirty="0"/>
              <a:t>-</a:t>
            </a:r>
            <a:r>
              <a:rPr lang="en-US" dirty="0" err="1"/>
              <a:t>marginsplot</a:t>
            </a:r>
            <a:r>
              <a:rPr lang="en-US" dirty="0"/>
              <a:t>-</a:t>
            </a:r>
            <a:endParaRPr lang="en-US" sz="2400" dirty="0"/>
          </a:p>
          <a:p>
            <a:pPr lvl="2" fontAlgn="base"/>
            <a:r>
              <a:rPr lang="en-US" dirty="0"/>
              <a:t>Different export formats (e.g., </a:t>
            </a:r>
            <a:r>
              <a:rPr lang="en-US" dirty="0" err="1"/>
              <a:t>png</a:t>
            </a:r>
            <a:r>
              <a:rPr lang="en-US" dirty="0"/>
              <a:t> vs </a:t>
            </a:r>
            <a:r>
              <a:rPr lang="en-US" dirty="0" err="1"/>
              <a:t>svg</a:t>
            </a:r>
            <a:r>
              <a:rPr lang="en-US" dirty="0"/>
              <a:t> or pdf vs gif)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6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B36-0216-F146-BB88-5B1A6C77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E942-0F31-FC42-98CE-7A57093CD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https://</a:t>
            </a:r>
            <a:r>
              <a:rPr lang="en-US" sz="4000" dirty="0" err="1"/>
              <a:t>github.com</a:t>
            </a:r>
            <a:r>
              <a:rPr lang="en-US" sz="4000" dirty="0"/>
              <a:t>/</a:t>
            </a:r>
            <a:r>
              <a:rPr lang="en-US" sz="4000" dirty="0" err="1"/>
              <a:t>klfranco</a:t>
            </a:r>
            <a:r>
              <a:rPr lang="en-US" sz="4000" dirty="0"/>
              <a:t>/</a:t>
            </a:r>
            <a:r>
              <a:rPr lang="en-US" sz="4000" dirty="0" err="1"/>
              <a:t>stata_workshop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7608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220</Words>
  <Application>Microsoft Macintosh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Part 1 (60 mins)</vt:lpstr>
      <vt:lpstr>Part 2 (30 mins)</vt:lpstr>
      <vt:lpstr>Getting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Stata Workshop</dc:title>
  <dc:creator>Konrad Leo Franco</dc:creator>
  <cp:lastModifiedBy>Konrad Leo Franco</cp:lastModifiedBy>
  <cp:revision>7</cp:revision>
  <dcterms:created xsi:type="dcterms:W3CDTF">2020-01-16T18:10:20Z</dcterms:created>
  <dcterms:modified xsi:type="dcterms:W3CDTF">2020-01-16T18:59:09Z</dcterms:modified>
</cp:coreProperties>
</file>