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58f9a2b5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58f9a2b58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a76051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a7605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a76051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3a76051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3a76051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3a76051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3a76051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3a76051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a76051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3a76051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1">
  <p:cSld name="Separator Pag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2">
  <p:cSld name="Separator Pag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3">
  <p:cSld name="Master 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3136197" y="-30456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>
            <p:ph type="ctrTitle"/>
          </p:nvPr>
        </p:nvSpPr>
        <p:spPr>
          <a:xfrm>
            <a:off x="2743199" y="1775861"/>
            <a:ext cx="6400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" sz="35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LLM and RL for Sentiment-Based Trading</a:t>
            </a:r>
            <a:endParaRPr b="1" sz="35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2869429" y="3078548"/>
            <a:ext cx="56157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" sz="2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Ayush, Kevin, Kay, Vedant</a:t>
            </a:r>
            <a:endParaRPr sz="2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Project Goal</a:t>
            </a:r>
            <a:r>
              <a:rPr lang="en" sz="1200"/>
              <a:t>: Develop a reinforcement learning-based framework for financial news signal generation using LLMs.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Method</a:t>
            </a:r>
            <a:r>
              <a:rPr lang="en" sz="1200"/>
              <a:t>: Combine sentiment analysis from news and volatility data to generate signals, supported by a CNN-based technical analysis agent. ESG data is also incorporated to align trading decisions with sustainable investment goals.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Approach</a:t>
            </a:r>
            <a:r>
              <a:rPr lang="en" sz="1200"/>
              <a:t>: Use Reinforcement Learning from Market Feedback (RLMF) to continuously refine signals based on market outcomes. A dynamic reward system enhances the model’s adaptability to both immediate market shifts and longer-term trends, creating a self-improving strategy.</a:t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</a:t>
            </a:r>
            <a:endParaRPr sz="32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Signal Generation Pipeline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Sentiment Score</a:t>
            </a:r>
            <a:r>
              <a:rPr lang="en" sz="1200"/>
              <a:t>: The LLM generates sentiment scores from -10 to 10 based on news sentiment, where: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Positive values indicate bullish sentiment.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Negative values indicate bearish sentiment.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Volatility Agent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Analyzes recent price data to assess volatility.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Scores between 0 (low volatility) and 10 (high volatility).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CNN-based Technical Analysis Agent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Provides additional signals by identifying buy (binary outcome) opportunities from historical technical patterns (RSI, MACD, etc…)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</a:t>
            </a:r>
            <a:endParaRPr sz="3200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Reward Design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•"/>
            </a:pPr>
            <a:r>
              <a:rPr b="1" lang="en" sz="1200"/>
              <a:t>Sentiment-Based Reward</a:t>
            </a:r>
            <a:r>
              <a:rPr lang="en" sz="1200"/>
              <a:t>: High positive rewards for correct, high-confidence signals (e.g., &gt;3% return); penalties for misalignment.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200"/>
              <a:t>Volatility-Based Adjustments</a:t>
            </a:r>
            <a:r>
              <a:rPr lang="en" sz="1200"/>
              <a:t>: Rewards adjusted based on volatility (e.g., low volatility doubles reward).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200"/>
              <a:t>Technical Analysis Influence</a:t>
            </a:r>
            <a:r>
              <a:rPr lang="en" sz="1200"/>
              <a:t>: If technical analysis model disagrees with sentiment, the reward is neutralized.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200"/>
              <a:t>ESG Data</a:t>
            </a:r>
            <a:r>
              <a:rPr lang="en" sz="1200"/>
              <a:t>: Added ESG score bonus, simulating AI alignment with sustainable investments.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Adaptive Adjustments and Loss Calculation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Hyperparameter Dynamic Adjustments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Automatically adjusts reward scaling based on recent portfolio trends (e.g., increases for consistent growth).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Loss Function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Risk-Adjusted Reward</a:t>
            </a:r>
            <a:r>
              <a:rPr lang="en" sz="1100"/>
              <a:t>: Penalizes risk using volatility scores.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Temporal Penalty</a:t>
            </a:r>
            <a:r>
              <a:rPr lang="en" sz="1100"/>
              <a:t>: Smooths portfolio fluctuations to ensure consistent returns.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Advanced Loss Model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Combines weighted log probabilities for sentiment and volatility.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Parameters</a:t>
            </a:r>
            <a:endParaRPr sz="3700"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158150" y="964875"/>
            <a:ext cx="49404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Environment Parameters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Max Steps</a:t>
            </a:r>
            <a:r>
              <a:rPr lang="en" sz="900"/>
              <a:t>: 248 – equivalent to a trading year minus holidays.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Threshold</a:t>
            </a:r>
            <a:r>
              <a:rPr lang="en" sz="900"/>
              <a:t>: 3 – defines the minimum sentiment confidence to trigger a trade action.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Lookahead</a:t>
            </a:r>
            <a:r>
              <a:rPr lang="en" sz="900"/>
              <a:t>: 3 days – used for projecting future price changes.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News Window</a:t>
            </a:r>
            <a:r>
              <a:rPr lang="en" sz="900"/>
              <a:t>: Incorporates 10 days of recent news headlines.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Reward Parameters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Return Thresholds</a:t>
            </a:r>
            <a:r>
              <a:rPr lang="en" sz="900"/>
              <a:t>: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Strong Positive Return</a:t>
            </a:r>
            <a:r>
              <a:rPr lang="en" sz="900"/>
              <a:t>: 5% 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Moderate Positive Return</a:t>
            </a:r>
            <a:r>
              <a:rPr lang="en" sz="900"/>
              <a:t>: 2% 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Weak Positive Return</a:t>
            </a:r>
            <a:r>
              <a:rPr lang="en" sz="900"/>
              <a:t>: 0.5% 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Risk Management</a:t>
            </a:r>
            <a:r>
              <a:rPr lang="en" sz="900"/>
              <a:t>: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Low Risk Threshold</a:t>
            </a:r>
            <a:r>
              <a:rPr lang="en" sz="900"/>
              <a:t>: 4 </a:t>
            </a:r>
            <a:endParaRPr b="1"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Great Positive Reward</a:t>
            </a:r>
            <a:r>
              <a:rPr lang="en" sz="900"/>
              <a:t>: 2.0 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Moderate Positive Reward</a:t>
            </a:r>
            <a:r>
              <a:rPr lang="en" sz="900"/>
              <a:t>: 1.5 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Weak Positive Reward</a:t>
            </a:r>
            <a:r>
              <a:rPr lang="en" sz="900"/>
              <a:t>: 1.0 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Passive Reward</a:t>
            </a:r>
            <a:r>
              <a:rPr lang="en" sz="900"/>
              <a:t>: 0.0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Moderate Negative Reward</a:t>
            </a:r>
            <a:r>
              <a:rPr lang="en" sz="900"/>
              <a:t>: -1.0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Strong Negative Reward</a:t>
            </a:r>
            <a:r>
              <a:rPr lang="en" sz="900"/>
              <a:t>: -1.5 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0" name="Google Shape;170;p32"/>
          <p:cNvSpPr txBox="1"/>
          <p:nvPr/>
        </p:nvSpPr>
        <p:spPr>
          <a:xfrm>
            <a:off x="5098550" y="1063375"/>
            <a:ext cx="36858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Advanced Loss Function Parameters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Alpha Sentiment</a:t>
            </a:r>
            <a:r>
              <a:rPr lang="en" sz="900">
                <a:solidFill>
                  <a:schemeClr val="dk1"/>
                </a:solidFill>
              </a:rPr>
              <a:t>: 0.7 – weight given to sentiment score in the loss function.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Alpha Volatility</a:t>
            </a:r>
            <a:r>
              <a:rPr lang="en" sz="900">
                <a:solidFill>
                  <a:schemeClr val="dk1"/>
                </a:solidFill>
              </a:rPr>
              <a:t>: 0.3 – weight given to volatility score.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Risk Aversion</a:t>
            </a:r>
            <a:r>
              <a:rPr lang="en" sz="900">
                <a:solidFill>
                  <a:schemeClr val="dk1"/>
                </a:solidFill>
              </a:rPr>
              <a:t>: 0.5 – penalizes high volatility actions.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Temporal Smoothing Factor</a:t>
            </a:r>
            <a:r>
              <a:rPr lang="en" sz="900">
                <a:solidFill>
                  <a:schemeClr val="dk1"/>
                </a:solidFill>
              </a:rPr>
              <a:t>: 0.1 – penalizes sudden changes in portfolio performance for consistency.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Hyperparameter Adjustment Factors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Trend Days</a:t>
            </a:r>
            <a:r>
              <a:rPr lang="en" sz="900">
                <a:solidFill>
                  <a:schemeClr val="dk1"/>
                </a:solidFill>
              </a:rPr>
              <a:t>: 3 – days required for consistent portfolio trend before reward adjustments.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Increase Factor</a:t>
            </a:r>
            <a:r>
              <a:rPr lang="en" sz="900">
                <a:solidFill>
                  <a:schemeClr val="dk1"/>
                </a:solidFill>
              </a:rPr>
              <a:t>: 1.1 – increases rewards for consistent growth.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Decrease Factor</a:t>
            </a:r>
            <a:r>
              <a:rPr lang="en" sz="900">
                <a:solidFill>
                  <a:schemeClr val="dk1"/>
                </a:solidFill>
              </a:rPr>
              <a:t>: 1.1 – penalizes for consistent portfolio decline.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457200" y="420575"/>
            <a:ext cx="3439500" cy="40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AAPL stock from January 1st, 2023 to September 31st, 2023, achieving a 50% return, compared to the actual 20% return of the AAPL stock over the same period. 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00" y="0"/>
            <a:ext cx="4715924" cy="4715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3"/>
          <p:cNvCxnSpPr/>
          <p:nvPr/>
        </p:nvCxnSpPr>
        <p:spPr>
          <a:xfrm flipH="1" rot="10800000">
            <a:off x="7127875" y="2190800"/>
            <a:ext cx="12858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