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3"/>
  </p:notesMasterIdLst>
  <p:sldIdLst>
    <p:sldId id="257" r:id="rId2"/>
    <p:sldId id="258" r:id="rId3"/>
    <p:sldId id="261" r:id="rId4"/>
    <p:sldId id="271" r:id="rId5"/>
    <p:sldId id="263" r:id="rId6"/>
    <p:sldId id="267" r:id="rId7"/>
    <p:sldId id="268" r:id="rId8"/>
    <p:sldId id="269" r:id="rId9"/>
    <p:sldId id="270"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0B93"/>
    <a:srgbClr val="7D0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1CEB2-44B2-46E4-B1EB-612305B4DD7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06E040-3303-4644-A861-B4FE34A87AE5}">
      <dgm:prSet/>
      <dgm:spPr/>
      <dgm:t>
        <a:bodyPr/>
        <a:lstStyle/>
        <a:p>
          <a:r>
            <a:rPr lang="en-US"/>
            <a:t>ABSTRACT</a:t>
          </a:r>
        </a:p>
      </dgm:t>
    </dgm:pt>
    <dgm:pt modelId="{7221C979-BFBE-4378-8FDD-506B14071AE8}" type="parTrans" cxnId="{89F22D22-D086-4B64-924C-9D5D7961C23F}">
      <dgm:prSet/>
      <dgm:spPr/>
      <dgm:t>
        <a:bodyPr/>
        <a:lstStyle/>
        <a:p>
          <a:endParaRPr lang="en-US"/>
        </a:p>
      </dgm:t>
    </dgm:pt>
    <dgm:pt modelId="{200E1D97-C672-489E-AE1D-181FA06709F5}" type="sibTrans" cxnId="{89F22D22-D086-4B64-924C-9D5D7961C23F}">
      <dgm:prSet/>
      <dgm:spPr/>
      <dgm:t>
        <a:bodyPr/>
        <a:lstStyle/>
        <a:p>
          <a:endParaRPr lang="en-US"/>
        </a:p>
      </dgm:t>
    </dgm:pt>
    <dgm:pt modelId="{1DF14630-885E-42B6-8688-F8A8B2C46A73}">
      <dgm:prSet/>
      <dgm:spPr/>
      <dgm:t>
        <a:bodyPr/>
        <a:lstStyle/>
        <a:p>
          <a:r>
            <a:rPr lang="en-US"/>
            <a:t>OBJECTIVES</a:t>
          </a:r>
        </a:p>
      </dgm:t>
    </dgm:pt>
    <dgm:pt modelId="{EAB41BA9-D1A6-4F16-85D3-61D6FCEA1884}" type="parTrans" cxnId="{9D70B904-22C9-4087-B0E2-2761FDDAF2E5}">
      <dgm:prSet/>
      <dgm:spPr/>
      <dgm:t>
        <a:bodyPr/>
        <a:lstStyle/>
        <a:p>
          <a:endParaRPr lang="en-US"/>
        </a:p>
      </dgm:t>
    </dgm:pt>
    <dgm:pt modelId="{690F60CC-8832-4634-8B3C-608D1E1EC929}" type="sibTrans" cxnId="{9D70B904-22C9-4087-B0E2-2761FDDAF2E5}">
      <dgm:prSet/>
      <dgm:spPr/>
      <dgm:t>
        <a:bodyPr/>
        <a:lstStyle/>
        <a:p>
          <a:endParaRPr lang="en-US"/>
        </a:p>
      </dgm:t>
    </dgm:pt>
    <dgm:pt modelId="{925790D8-7E2C-47A6-80A9-B3C46B7EFD73}">
      <dgm:prSet/>
      <dgm:spPr/>
      <dgm:t>
        <a:bodyPr/>
        <a:lstStyle/>
        <a:p>
          <a:endParaRPr lang="en-US" dirty="0"/>
        </a:p>
      </dgm:t>
    </dgm:pt>
    <dgm:pt modelId="{F6B29835-1650-4551-B06C-19247E2E4FAF}" type="parTrans" cxnId="{CAAB896B-EADC-4D68-BAD6-4899082F3A6C}">
      <dgm:prSet/>
      <dgm:spPr/>
      <dgm:t>
        <a:bodyPr/>
        <a:lstStyle/>
        <a:p>
          <a:endParaRPr lang="en-US"/>
        </a:p>
      </dgm:t>
    </dgm:pt>
    <dgm:pt modelId="{E6E68EBF-D871-429C-8B52-CE4EC3B76440}" type="sibTrans" cxnId="{CAAB896B-EADC-4D68-BAD6-4899082F3A6C}">
      <dgm:prSet/>
      <dgm:spPr/>
      <dgm:t>
        <a:bodyPr/>
        <a:lstStyle/>
        <a:p>
          <a:endParaRPr lang="en-US"/>
        </a:p>
      </dgm:t>
    </dgm:pt>
    <dgm:pt modelId="{71A2B5B3-A9EA-47C4-978A-05D4BB59627C}">
      <dgm:prSet/>
      <dgm:spPr/>
      <dgm:t>
        <a:bodyPr/>
        <a:lstStyle/>
        <a:p>
          <a:r>
            <a:rPr lang="en-US" dirty="0"/>
            <a:t>LITERATURE SURVEY</a:t>
          </a:r>
        </a:p>
      </dgm:t>
    </dgm:pt>
    <dgm:pt modelId="{78EA0A84-FD51-4E47-98A0-A888B9C792C8}" type="parTrans" cxnId="{04763A1C-1CBB-472F-A7DE-39D7E6643DA4}">
      <dgm:prSet/>
      <dgm:spPr/>
      <dgm:t>
        <a:bodyPr/>
        <a:lstStyle/>
        <a:p>
          <a:endParaRPr lang="en-US"/>
        </a:p>
      </dgm:t>
    </dgm:pt>
    <dgm:pt modelId="{27868D84-6E4F-4395-9C34-7E142C522DE5}" type="sibTrans" cxnId="{04763A1C-1CBB-472F-A7DE-39D7E6643DA4}">
      <dgm:prSet/>
      <dgm:spPr/>
      <dgm:t>
        <a:bodyPr/>
        <a:lstStyle/>
        <a:p>
          <a:endParaRPr lang="en-US"/>
        </a:p>
      </dgm:t>
    </dgm:pt>
    <dgm:pt modelId="{5EA6717B-20D8-4D80-9A10-26B9050CF172}">
      <dgm:prSet/>
      <dgm:spPr/>
      <dgm:t>
        <a:bodyPr/>
        <a:lstStyle/>
        <a:p>
          <a:r>
            <a:rPr lang="en-US" dirty="0"/>
            <a:t>DATASETS  AND TECHNIQUES</a:t>
          </a:r>
        </a:p>
      </dgm:t>
    </dgm:pt>
    <dgm:pt modelId="{FB6D17F6-DF1A-4BB9-B42E-E3C970DC966D}" type="parTrans" cxnId="{EBEA49AA-DD8E-4567-870C-E4A27842F347}">
      <dgm:prSet/>
      <dgm:spPr/>
      <dgm:t>
        <a:bodyPr/>
        <a:lstStyle/>
        <a:p>
          <a:endParaRPr lang="en-US"/>
        </a:p>
      </dgm:t>
    </dgm:pt>
    <dgm:pt modelId="{FBD77B0D-771E-4316-B381-0D8CDB24BF32}" type="sibTrans" cxnId="{EBEA49AA-DD8E-4567-870C-E4A27842F347}">
      <dgm:prSet/>
      <dgm:spPr/>
      <dgm:t>
        <a:bodyPr/>
        <a:lstStyle/>
        <a:p>
          <a:endParaRPr lang="en-US"/>
        </a:p>
      </dgm:t>
    </dgm:pt>
    <dgm:pt modelId="{B530168C-6C41-4F57-AB13-600EB87E17F0}">
      <dgm:prSet/>
      <dgm:spPr/>
      <dgm:t>
        <a:bodyPr/>
        <a:lstStyle/>
        <a:p>
          <a:r>
            <a:rPr lang="en-US"/>
            <a:t>PROBLEM STATEMENT</a:t>
          </a:r>
        </a:p>
      </dgm:t>
    </dgm:pt>
    <dgm:pt modelId="{26A686E8-7F6A-4B6E-A15B-B9041455E670}" type="parTrans" cxnId="{915017F3-C28F-4C58-9754-F1A40CAE1D80}">
      <dgm:prSet/>
      <dgm:spPr/>
      <dgm:t>
        <a:bodyPr/>
        <a:lstStyle/>
        <a:p>
          <a:endParaRPr lang="en-US"/>
        </a:p>
      </dgm:t>
    </dgm:pt>
    <dgm:pt modelId="{590947B8-4401-4ABC-936E-D840985A0C96}" type="sibTrans" cxnId="{915017F3-C28F-4C58-9754-F1A40CAE1D80}">
      <dgm:prSet/>
      <dgm:spPr/>
      <dgm:t>
        <a:bodyPr/>
        <a:lstStyle/>
        <a:p>
          <a:endParaRPr lang="en-US"/>
        </a:p>
      </dgm:t>
    </dgm:pt>
    <dgm:pt modelId="{B956CC24-1B5B-4887-8801-265F11776795}">
      <dgm:prSet/>
      <dgm:spPr/>
      <dgm:t>
        <a:bodyPr/>
        <a:lstStyle/>
        <a:p>
          <a:r>
            <a:rPr lang="en-US"/>
            <a:t>CONCLUSION</a:t>
          </a:r>
        </a:p>
      </dgm:t>
    </dgm:pt>
    <dgm:pt modelId="{5E3B10B7-C5B2-4CD2-9585-3158C5CAE8A1}" type="parTrans" cxnId="{7FF95A6B-617D-4619-8740-BE7C0AC2072E}">
      <dgm:prSet/>
      <dgm:spPr/>
      <dgm:t>
        <a:bodyPr/>
        <a:lstStyle/>
        <a:p>
          <a:endParaRPr lang="en-US"/>
        </a:p>
      </dgm:t>
    </dgm:pt>
    <dgm:pt modelId="{CDD558DD-4856-4050-B813-5C15F84E3682}" type="sibTrans" cxnId="{7FF95A6B-617D-4619-8740-BE7C0AC2072E}">
      <dgm:prSet/>
      <dgm:spPr/>
      <dgm:t>
        <a:bodyPr/>
        <a:lstStyle/>
        <a:p>
          <a:endParaRPr lang="en-US"/>
        </a:p>
      </dgm:t>
    </dgm:pt>
    <dgm:pt modelId="{A72C5EEC-096C-4837-A760-203657232049}" type="pres">
      <dgm:prSet presAssocID="{62B1CEB2-44B2-46E4-B1EB-612305B4DD7F}" presName="root" presStyleCnt="0">
        <dgm:presLayoutVars>
          <dgm:dir/>
          <dgm:resizeHandles val="exact"/>
        </dgm:presLayoutVars>
      </dgm:prSet>
      <dgm:spPr/>
    </dgm:pt>
    <dgm:pt modelId="{40AB7075-3817-4087-8353-47ABD5275733}" type="pres">
      <dgm:prSet presAssocID="{5506E040-3303-4644-A861-B4FE34A87AE5}" presName="compNode" presStyleCnt="0"/>
      <dgm:spPr/>
    </dgm:pt>
    <dgm:pt modelId="{1B938C74-3D04-4F59-B27D-D46716CB9876}" type="pres">
      <dgm:prSet presAssocID="{5506E040-3303-4644-A861-B4FE34A87AE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FE080F4E-E07B-4F5B-B2DB-FDA6995C7F35}" type="pres">
      <dgm:prSet presAssocID="{5506E040-3303-4644-A861-B4FE34A87AE5}" presName="spaceRect" presStyleCnt="0"/>
      <dgm:spPr/>
    </dgm:pt>
    <dgm:pt modelId="{29B128FC-E9F5-45AC-9D2D-2406268BFA0F}" type="pres">
      <dgm:prSet presAssocID="{5506E040-3303-4644-A861-B4FE34A87AE5}" presName="textRect" presStyleLbl="revTx" presStyleIdx="0" presStyleCnt="7">
        <dgm:presLayoutVars>
          <dgm:chMax val="1"/>
          <dgm:chPref val="1"/>
        </dgm:presLayoutVars>
      </dgm:prSet>
      <dgm:spPr/>
    </dgm:pt>
    <dgm:pt modelId="{114B33EB-1050-41BD-AAE9-4143E989FA75}" type="pres">
      <dgm:prSet presAssocID="{200E1D97-C672-489E-AE1D-181FA06709F5}" presName="sibTrans" presStyleCnt="0"/>
      <dgm:spPr/>
    </dgm:pt>
    <dgm:pt modelId="{346AFDDF-C2EC-4EA7-A4F7-F63A27689C95}" type="pres">
      <dgm:prSet presAssocID="{1DF14630-885E-42B6-8688-F8A8B2C46A73}" presName="compNode" presStyleCnt="0"/>
      <dgm:spPr/>
    </dgm:pt>
    <dgm:pt modelId="{69926D60-31AF-4014-9A6E-165A0FE5819C}" type="pres">
      <dgm:prSet presAssocID="{1DF14630-885E-42B6-8688-F8A8B2C46A7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naire"/>
        </a:ext>
      </dgm:extLst>
    </dgm:pt>
    <dgm:pt modelId="{DA696FEC-3737-4185-891A-566D1CAE2951}" type="pres">
      <dgm:prSet presAssocID="{1DF14630-885E-42B6-8688-F8A8B2C46A73}" presName="spaceRect" presStyleCnt="0"/>
      <dgm:spPr/>
    </dgm:pt>
    <dgm:pt modelId="{536C12F3-65F9-482C-84F1-94C4B4050C52}" type="pres">
      <dgm:prSet presAssocID="{1DF14630-885E-42B6-8688-F8A8B2C46A73}" presName="textRect" presStyleLbl="revTx" presStyleIdx="1" presStyleCnt="7">
        <dgm:presLayoutVars>
          <dgm:chMax val="1"/>
          <dgm:chPref val="1"/>
        </dgm:presLayoutVars>
      </dgm:prSet>
      <dgm:spPr/>
    </dgm:pt>
    <dgm:pt modelId="{536BCAC4-27DA-4B11-8D50-EC27328D2E29}" type="pres">
      <dgm:prSet presAssocID="{690F60CC-8832-4634-8B3C-608D1E1EC929}" presName="sibTrans" presStyleCnt="0"/>
      <dgm:spPr/>
    </dgm:pt>
    <dgm:pt modelId="{8B9B052C-B297-4066-97E3-54EA10041701}" type="pres">
      <dgm:prSet presAssocID="{925790D8-7E2C-47A6-80A9-B3C46B7EFD73}" presName="compNode" presStyleCnt="0"/>
      <dgm:spPr/>
    </dgm:pt>
    <dgm:pt modelId="{018DA30E-8EA8-453F-BC74-BBEF4A23EB57}" type="pres">
      <dgm:prSet presAssocID="{925790D8-7E2C-47A6-80A9-B3C46B7EFD73}" presName="iconRect" presStyleLbl="node1" presStyleIdx="2" presStyleCnt="7" custFlipVert="1" custFlipHor="0" custScaleX="49979" custScaleY="10506" custLinFactX="486218" custLinFactY="-116573" custLinFactNeighborX="500000" custLinFactNeighborY="-200000"/>
      <dgm:spPr>
        <a:ln>
          <a:noFill/>
        </a:ln>
      </dgm:spPr>
    </dgm:pt>
    <dgm:pt modelId="{C0AF7626-99E5-4780-BCC9-B36C37D598D2}" type="pres">
      <dgm:prSet presAssocID="{925790D8-7E2C-47A6-80A9-B3C46B7EFD73}" presName="spaceRect" presStyleCnt="0"/>
      <dgm:spPr/>
    </dgm:pt>
    <dgm:pt modelId="{D3B4119E-F925-4B98-8B0E-01BC3DFD0B32}" type="pres">
      <dgm:prSet presAssocID="{925790D8-7E2C-47A6-80A9-B3C46B7EFD73}" presName="textRect" presStyleLbl="revTx" presStyleIdx="2" presStyleCnt="7">
        <dgm:presLayoutVars>
          <dgm:chMax val="1"/>
          <dgm:chPref val="1"/>
        </dgm:presLayoutVars>
      </dgm:prSet>
      <dgm:spPr/>
    </dgm:pt>
    <dgm:pt modelId="{40883F15-F1A5-4705-AFC8-C0D55CE4FFF6}" type="pres">
      <dgm:prSet presAssocID="{E6E68EBF-D871-429C-8B52-CE4EC3B76440}" presName="sibTrans" presStyleCnt="0"/>
      <dgm:spPr/>
    </dgm:pt>
    <dgm:pt modelId="{263488E3-60B1-4A7C-B8CC-6EEA827CB876}" type="pres">
      <dgm:prSet presAssocID="{71A2B5B3-A9EA-47C4-978A-05D4BB59627C}" presName="compNode" presStyleCnt="0"/>
      <dgm:spPr/>
    </dgm:pt>
    <dgm:pt modelId="{681A3BEC-D312-4C27-BEB3-508F2F1EAF6B}" type="pres">
      <dgm:prSet presAssocID="{71A2B5B3-A9EA-47C4-978A-05D4BB59627C}" presName="iconRect" presStyleLbl="node1" presStyleIdx="3" presStyleCnt="7" custLinFactX="-100000" custLinFactNeighborX="-102079" custLinFactNeighborY="1399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tionary Remove"/>
        </a:ext>
      </dgm:extLst>
    </dgm:pt>
    <dgm:pt modelId="{E72B5015-18DD-4A4C-8D57-E1D5D358E2BC}" type="pres">
      <dgm:prSet presAssocID="{71A2B5B3-A9EA-47C4-978A-05D4BB59627C}" presName="spaceRect" presStyleCnt="0"/>
      <dgm:spPr/>
    </dgm:pt>
    <dgm:pt modelId="{6D2D5E28-C19E-4266-9742-FD7B9B781C71}" type="pres">
      <dgm:prSet presAssocID="{71A2B5B3-A9EA-47C4-978A-05D4BB59627C}" presName="textRect" presStyleLbl="revTx" presStyleIdx="3" presStyleCnt="7" custLinFactNeighborX="-92334" custLinFactNeighborY="-10075">
        <dgm:presLayoutVars>
          <dgm:chMax val="1"/>
          <dgm:chPref val="1"/>
        </dgm:presLayoutVars>
      </dgm:prSet>
      <dgm:spPr/>
    </dgm:pt>
    <dgm:pt modelId="{A32B1EE5-D819-4C57-9C49-D200F368C91C}" type="pres">
      <dgm:prSet presAssocID="{27868D84-6E4F-4395-9C34-7E142C522DE5}" presName="sibTrans" presStyleCnt="0"/>
      <dgm:spPr/>
    </dgm:pt>
    <dgm:pt modelId="{84392A1B-B03F-4341-9293-6D445E92FDB0}" type="pres">
      <dgm:prSet presAssocID="{5EA6717B-20D8-4D80-9A10-26B9050CF172}" presName="compNode" presStyleCnt="0"/>
      <dgm:spPr/>
    </dgm:pt>
    <dgm:pt modelId="{9C465F17-8A42-4A8F-AB7B-CC12D54C45DE}" type="pres">
      <dgm:prSet presAssocID="{5EA6717B-20D8-4D80-9A10-26B9050CF172}" presName="iconRect" presStyleLbl="node1" presStyleIdx="4" presStyleCnt="7" custLinFactX="-22802" custLinFactNeighborX="-100000" custLinFactNeighborY="932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ngerprint"/>
        </a:ext>
      </dgm:extLst>
    </dgm:pt>
    <dgm:pt modelId="{3F47F809-4070-4206-A5B7-334961D7708E}" type="pres">
      <dgm:prSet presAssocID="{5EA6717B-20D8-4D80-9A10-26B9050CF172}" presName="spaceRect" presStyleCnt="0"/>
      <dgm:spPr/>
    </dgm:pt>
    <dgm:pt modelId="{ABD42CF9-EAD1-4C25-AE24-A9C7C53B4FD2}" type="pres">
      <dgm:prSet presAssocID="{5EA6717B-20D8-4D80-9A10-26B9050CF172}" presName="textRect" presStyleLbl="revTx" presStyleIdx="4" presStyleCnt="7" custLinFactNeighborX="-48266" custLinFactNeighborY="-10075">
        <dgm:presLayoutVars>
          <dgm:chMax val="1"/>
          <dgm:chPref val="1"/>
        </dgm:presLayoutVars>
      </dgm:prSet>
      <dgm:spPr/>
    </dgm:pt>
    <dgm:pt modelId="{ABEDA094-CF25-4A8B-9C72-90517931D587}" type="pres">
      <dgm:prSet presAssocID="{FBD77B0D-771E-4316-B381-0D8CDB24BF32}" presName="sibTrans" presStyleCnt="0"/>
      <dgm:spPr/>
    </dgm:pt>
    <dgm:pt modelId="{B6A60D6D-A93A-4F59-8851-D259940D5BC0}" type="pres">
      <dgm:prSet presAssocID="{B530168C-6C41-4F57-AB13-600EB87E17F0}" presName="compNode" presStyleCnt="0"/>
      <dgm:spPr/>
    </dgm:pt>
    <dgm:pt modelId="{038DE313-D1B3-4DC1-8F48-A080BECAF03E}" type="pres">
      <dgm:prSet presAssocID="{B530168C-6C41-4F57-AB13-600EB87E17F0}"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agnostic"/>
        </a:ext>
      </dgm:extLst>
    </dgm:pt>
    <dgm:pt modelId="{C887F829-388B-4B5F-8CE0-44E0EFA54E7C}" type="pres">
      <dgm:prSet presAssocID="{B530168C-6C41-4F57-AB13-600EB87E17F0}" presName="spaceRect" presStyleCnt="0"/>
      <dgm:spPr/>
    </dgm:pt>
    <dgm:pt modelId="{6B0293D3-FFC5-4891-961D-62046DEBA36B}" type="pres">
      <dgm:prSet presAssocID="{B530168C-6C41-4F57-AB13-600EB87E17F0}" presName="textRect" presStyleLbl="revTx" presStyleIdx="5" presStyleCnt="7">
        <dgm:presLayoutVars>
          <dgm:chMax val="1"/>
          <dgm:chPref val="1"/>
        </dgm:presLayoutVars>
      </dgm:prSet>
      <dgm:spPr/>
    </dgm:pt>
    <dgm:pt modelId="{B75EB335-F53B-4623-AC2F-DE9F5DED073F}" type="pres">
      <dgm:prSet presAssocID="{590947B8-4401-4ABC-936E-D840985A0C96}" presName="sibTrans" presStyleCnt="0"/>
      <dgm:spPr/>
    </dgm:pt>
    <dgm:pt modelId="{6D8942A1-2667-4A8C-BA1F-8130099AF05D}" type="pres">
      <dgm:prSet presAssocID="{B956CC24-1B5B-4887-8801-265F11776795}" presName="compNode" presStyleCnt="0"/>
      <dgm:spPr/>
    </dgm:pt>
    <dgm:pt modelId="{C970C3B8-B0F8-4913-8A89-A83EC0977DA9}" type="pres">
      <dgm:prSet presAssocID="{B956CC24-1B5B-4887-8801-265F11776795}" presName="iconRect" presStyleLbl="node1" presStyleIdx="6" presStyleCnt="7" custLinFactNeighborX="-71505" custLinFactNeighborY="-1555"/>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73ABBF1A-03CE-4E7A-B81B-C0510071744D}" type="pres">
      <dgm:prSet presAssocID="{B956CC24-1B5B-4887-8801-265F11776795}" presName="spaceRect" presStyleCnt="0"/>
      <dgm:spPr/>
    </dgm:pt>
    <dgm:pt modelId="{5B2A2E17-1BA6-46B3-ABEC-5B69D9901437}" type="pres">
      <dgm:prSet presAssocID="{B956CC24-1B5B-4887-8801-265F11776795}" presName="textRect" presStyleLbl="revTx" presStyleIdx="6" presStyleCnt="7" custLinFactNeighborX="-26581">
        <dgm:presLayoutVars>
          <dgm:chMax val="1"/>
          <dgm:chPref val="1"/>
        </dgm:presLayoutVars>
      </dgm:prSet>
      <dgm:spPr/>
    </dgm:pt>
  </dgm:ptLst>
  <dgm:cxnLst>
    <dgm:cxn modelId="{9D70B904-22C9-4087-B0E2-2761FDDAF2E5}" srcId="{62B1CEB2-44B2-46E4-B1EB-612305B4DD7F}" destId="{1DF14630-885E-42B6-8688-F8A8B2C46A73}" srcOrd="1" destOrd="0" parTransId="{EAB41BA9-D1A6-4F16-85D3-61D6FCEA1884}" sibTransId="{690F60CC-8832-4634-8B3C-608D1E1EC929}"/>
    <dgm:cxn modelId="{6BBC9F1A-FD45-410F-BE29-D2C2F9E32072}" type="presOf" srcId="{1DF14630-885E-42B6-8688-F8A8B2C46A73}" destId="{536C12F3-65F9-482C-84F1-94C4B4050C52}" srcOrd="0" destOrd="0" presId="urn:microsoft.com/office/officeart/2018/2/layout/IconLabelList"/>
    <dgm:cxn modelId="{04763A1C-1CBB-472F-A7DE-39D7E6643DA4}" srcId="{62B1CEB2-44B2-46E4-B1EB-612305B4DD7F}" destId="{71A2B5B3-A9EA-47C4-978A-05D4BB59627C}" srcOrd="3" destOrd="0" parTransId="{78EA0A84-FD51-4E47-98A0-A888B9C792C8}" sibTransId="{27868D84-6E4F-4395-9C34-7E142C522DE5}"/>
    <dgm:cxn modelId="{89F22D22-D086-4B64-924C-9D5D7961C23F}" srcId="{62B1CEB2-44B2-46E4-B1EB-612305B4DD7F}" destId="{5506E040-3303-4644-A861-B4FE34A87AE5}" srcOrd="0" destOrd="0" parTransId="{7221C979-BFBE-4378-8FDD-506B14071AE8}" sibTransId="{200E1D97-C672-489E-AE1D-181FA06709F5}"/>
    <dgm:cxn modelId="{1A1D483A-6107-451E-8B72-65FDCF4F5C41}" type="presOf" srcId="{B956CC24-1B5B-4887-8801-265F11776795}" destId="{5B2A2E17-1BA6-46B3-ABEC-5B69D9901437}" srcOrd="0" destOrd="0" presId="urn:microsoft.com/office/officeart/2018/2/layout/IconLabelList"/>
    <dgm:cxn modelId="{7FF95A6B-617D-4619-8740-BE7C0AC2072E}" srcId="{62B1CEB2-44B2-46E4-B1EB-612305B4DD7F}" destId="{B956CC24-1B5B-4887-8801-265F11776795}" srcOrd="6" destOrd="0" parTransId="{5E3B10B7-C5B2-4CD2-9585-3158C5CAE8A1}" sibTransId="{CDD558DD-4856-4050-B813-5C15F84E3682}"/>
    <dgm:cxn modelId="{CAAB896B-EADC-4D68-BAD6-4899082F3A6C}" srcId="{62B1CEB2-44B2-46E4-B1EB-612305B4DD7F}" destId="{925790D8-7E2C-47A6-80A9-B3C46B7EFD73}" srcOrd="2" destOrd="0" parTransId="{F6B29835-1650-4551-B06C-19247E2E4FAF}" sibTransId="{E6E68EBF-D871-429C-8B52-CE4EC3B76440}"/>
    <dgm:cxn modelId="{C991D54D-483B-4FB7-A9E0-D004B5C89692}" type="presOf" srcId="{B530168C-6C41-4F57-AB13-600EB87E17F0}" destId="{6B0293D3-FFC5-4891-961D-62046DEBA36B}" srcOrd="0" destOrd="0" presId="urn:microsoft.com/office/officeart/2018/2/layout/IconLabelList"/>
    <dgm:cxn modelId="{C1CF324F-A6AE-4096-9C51-7CFC04F01FA6}" type="presOf" srcId="{62B1CEB2-44B2-46E4-B1EB-612305B4DD7F}" destId="{A72C5EEC-096C-4837-A760-203657232049}" srcOrd="0" destOrd="0" presId="urn:microsoft.com/office/officeart/2018/2/layout/IconLabelList"/>
    <dgm:cxn modelId="{8C8AFC57-D7B1-486C-A0C5-AD6DF5A9676C}" type="presOf" srcId="{925790D8-7E2C-47A6-80A9-B3C46B7EFD73}" destId="{D3B4119E-F925-4B98-8B0E-01BC3DFD0B32}" srcOrd="0" destOrd="0" presId="urn:microsoft.com/office/officeart/2018/2/layout/IconLabelList"/>
    <dgm:cxn modelId="{57662879-AB39-472A-994F-0680661EC2C0}" type="presOf" srcId="{5506E040-3303-4644-A861-B4FE34A87AE5}" destId="{29B128FC-E9F5-45AC-9D2D-2406268BFA0F}" srcOrd="0" destOrd="0" presId="urn:microsoft.com/office/officeart/2018/2/layout/IconLabelList"/>
    <dgm:cxn modelId="{F71AA07C-4043-4741-B160-F698BFBA431C}" type="presOf" srcId="{5EA6717B-20D8-4D80-9A10-26B9050CF172}" destId="{ABD42CF9-EAD1-4C25-AE24-A9C7C53B4FD2}" srcOrd="0" destOrd="0" presId="urn:microsoft.com/office/officeart/2018/2/layout/IconLabelList"/>
    <dgm:cxn modelId="{EBEA49AA-DD8E-4567-870C-E4A27842F347}" srcId="{62B1CEB2-44B2-46E4-B1EB-612305B4DD7F}" destId="{5EA6717B-20D8-4D80-9A10-26B9050CF172}" srcOrd="4" destOrd="0" parTransId="{FB6D17F6-DF1A-4BB9-B42E-E3C970DC966D}" sibTransId="{FBD77B0D-771E-4316-B381-0D8CDB24BF32}"/>
    <dgm:cxn modelId="{567C2CC2-EB59-4186-920C-2BE1B60CCF4D}" type="presOf" srcId="{71A2B5B3-A9EA-47C4-978A-05D4BB59627C}" destId="{6D2D5E28-C19E-4266-9742-FD7B9B781C71}" srcOrd="0" destOrd="0" presId="urn:microsoft.com/office/officeart/2018/2/layout/IconLabelList"/>
    <dgm:cxn modelId="{915017F3-C28F-4C58-9754-F1A40CAE1D80}" srcId="{62B1CEB2-44B2-46E4-B1EB-612305B4DD7F}" destId="{B530168C-6C41-4F57-AB13-600EB87E17F0}" srcOrd="5" destOrd="0" parTransId="{26A686E8-7F6A-4B6E-A15B-B9041455E670}" sibTransId="{590947B8-4401-4ABC-936E-D840985A0C96}"/>
    <dgm:cxn modelId="{980ED339-DD1B-4798-B0BB-1963D84752BD}" type="presParOf" srcId="{A72C5EEC-096C-4837-A760-203657232049}" destId="{40AB7075-3817-4087-8353-47ABD5275733}" srcOrd="0" destOrd="0" presId="urn:microsoft.com/office/officeart/2018/2/layout/IconLabelList"/>
    <dgm:cxn modelId="{1F518AB3-B1F6-4C8C-A750-8510A5E4280F}" type="presParOf" srcId="{40AB7075-3817-4087-8353-47ABD5275733}" destId="{1B938C74-3D04-4F59-B27D-D46716CB9876}" srcOrd="0" destOrd="0" presId="urn:microsoft.com/office/officeart/2018/2/layout/IconLabelList"/>
    <dgm:cxn modelId="{EBD38E80-7C62-45A0-98F4-E1FD641407C4}" type="presParOf" srcId="{40AB7075-3817-4087-8353-47ABD5275733}" destId="{FE080F4E-E07B-4F5B-B2DB-FDA6995C7F35}" srcOrd="1" destOrd="0" presId="urn:microsoft.com/office/officeart/2018/2/layout/IconLabelList"/>
    <dgm:cxn modelId="{1EDD0E43-A9A3-4630-9DD5-576A38FDF0FE}" type="presParOf" srcId="{40AB7075-3817-4087-8353-47ABD5275733}" destId="{29B128FC-E9F5-45AC-9D2D-2406268BFA0F}" srcOrd="2" destOrd="0" presId="urn:microsoft.com/office/officeart/2018/2/layout/IconLabelList"/>
    <dgm:cxn modelId="{278F4791-BA34-419A-9CBE-9AD1A0BBD722}" type="presParOf" srcId="{A72C5EEC-096C-4837-A760-203657232049}" destId="{114B33EB-1050-41BD-AAE9-4143E989FA75}" srcOrd="1" destOrd="0" presId="urn:microsoft.com/office/officeart/2018/2/layout/IconLabelList"/>
    <dgm:cxn modelId="{E60FFB6C-CAC4-4E3C-8EFE-BFA2C81EFA3B}" type="presParOf" srcId="{A72C5EEC-096C-4837-A760-203657232049}" destId="{346AFDDF-C2EC-4EA7-A4F7-F63A27689C95}" srcOrd="2" destOrd="0" presId="urn:microsoft.com/office/officeart/2018/2/layout/IconLabelList"/>
    <dgm:cxn modelId="{838D4B28-2607-451A-9954-56458DFFD45C}" type="presParOf" srcId="{346AFDDF-C2EC-4EA7-A4F7-F63A27689C95}" destId="{69926D60-31AF-4014-9A6E-165A0FE5819C}" srcOrd="0" destOrd="0" presId="urn:microsoft.com/office/officeart/2018/2/layout/IconLabelList"/>
    <dgm:cxn modelId="{388B5D0A-EEB2-4598-B1E8-EB691FE60880}" type="presParOf" srcId="{346AFDDF-C2EC-4EA7-A4F7-F63A27689C95}" destId="{DA696FEC-3737-4185-891A-566D1CAE2951}" srcOrd="1" destOrd="0" presId="urn:microsoft.com/office/officeart/2018/2/layout/IconLabelList"/>
    <dgm:cxn modelId="{14C488BA-6E40-4EAC-A239-6B7A7A4E0B18}" type="presParOf" srcId="{346AFDDF-C2EC-4EA7-A4F7-F63A27689C95}" destId="{536C12F3-65F9-482C-84F1-94C4B4050C52}" srcOrd="2" destOrd="0" presId="urn:microsoft.com/office/officeart/2018/2/layout/IconLabelList"/>
    <dgm:cxn modelId="{73839C35-E113-4CD2-A27F-5DD76B699862}" type="presParOf" srcId="{A72C5EEC-096C-4837-A760-203657232049}" destId="{536BCAC4-27DA-4B11-8D50-EC27328D2E29}" srcOrd="3" destOrd="0" presId="urn:microsoft.com/office/officeart/2018/2/layout/IconLabelList"/>
    <dgm:cxn modelId="{D2AE4F46-BBDA-45FC-87F5-C55DBCF7B39C}" type="presParOf" srcId="{A72C5EEC-096C-4837-A760-203657232049}" destId="{8B9B052C-B297-4066-97E3-54EA10041701}" srcOrd="4" destOrd="0" presId="urn:microsoft.com/office/officeart/2018/2/layout/IconLabelList"/>
    <dgm:cxn modelId="{F6F0BD05-7C73-403C-9595-15C0A68C17B7}" type="presParOf" srcId="{8B9B052C-B297-4066-97E3-54EA10041701}" destId="{018DA30E-8EA8-453F-BC74-BBEF4A23EB57}" srcOrd="0" destOrd="0" presId="urn:microsoft.com/office/officeart/2018/2/layout/IconLabelList"/>
    <dgm:cxn modelId="{4AC9473E-C8AE-41BA-B428-28E62A207813}" type="presParOf" srcId="{8B9B052C-B297-4066-97E3-54EA10041701}" destId="{C0AF7626-99E5-4780-BCC9-B36C37D598D2}" srcOrd="1" destOrd="0" presId="urn:microsoft.com/office/officeart/2018/2/layout/IconLabelList"/>
    <dgm:cxn modelId="{CDB2CA3B-3192-454D-A386-F197E137AD59}" type="presParOf" srcId="{8B9B052C-B297-4066-97E3-54EA10041701}" destId="{D3B4119E-F925-4B98-8B0E-01BC3DFD0B32}" srcOrd="2" destOrd="0" presId="urn:microsoft.com/office/officeart/2018/2/layout/IconLabelList"/>
    <dgm:cxn modelId="{2BD722D0-B576-4686-A771-373A04E60662}" type="presParOf" srcId="{A72C5EEC-096C-4837-A760-203657232049}" destId="{40883F15-F1A5-4705-AFC8-C0D55CE4FFF6}" srcOrd="5" destOrd="0" presId="urn:microsoft.com/office/officeart/2018/2/layout/IconLabelList"/>
    <dgm:cxn modelId="{3623EC3B-77A5-4E17-B951-F3959B080A08}" type="presParOf" srcId="{A72C5EEC-096C-4837-A760-203657232049}" destId="{263488E3-60B1-4A7C-B8CC-6EEA827CB876}" srcOrd="6" destOrd="0" presId="urn:microsoft.com/office/officeart/2018/2/layout/IconLabelList"/>
    <dgm:cxn modelId="{226C934F-B00E-4103-96BB-4673A5156FC5}" type="presParOf" srcId="{263488E3-60B1-4A7C-B8CC-6EEA827CB876}" destId="{681A3BEC-D312-4C27-BEB3-508F2F1EAF6B}" srcOrd="0" destOrd="0" presId="urn:microsoft.com/office/officeart/2018/2/layout/IconLabelList"/>
    <dgm:cxn modelId="{6598BF0D-5DE7-4371-823B-B43DE0F0DAC6}" type="presParOf" srcId="{263488E3-60B1-4A7C-B8CC-6EEA827CB876}" destId="{E72B5015-18DD-4A4C-8D57-E1D5D358E2BC}" srcOrd="1" destOrd="0" presId="urn:microsoft.com/office/officeart/2018/2/layout/IconLabelList"/>
    <dgm:cxn modelId="{A1677B64-4F7D-4E70-A633-F23CDCA55134}" type="presParOf" srcId="{263488E3-60B1-4A7C-B8CC-6EEA827CB876}" destId="{6D2D5E28-C19E-4266-9742-FD7B9B781C71}" srcOrd="2" destOrd="0" presId="urn:microsoft.com/office/officeart/2018/2/layout/IconLabelList"/>
    <dgm:cxn modelId="{430C1E77-0501-4C3D-8728-6C5F1AB10FCB}" type="presParOf" srcId="{A72C5EEC-096C-4837-A760-203657232049}" destId="{A32B1EE5-D819-4C57-9C49-D200F368C91C}" srcOrd="7" destOrd="0" presId="urn:microsoft.com/office/officeart/2018/2/layout/IconLabelList"/>
    <dgm:cxn modelId="{A0727945-8402-4275-9DDC-44C68776A868}" type="presParOf" srcId="{A72C5EEC-096C-4837-A760-203657232049}" destId="{84392A1B-B03F-4341-9293-6D445E92FDB0}" srcOrd="8" destOrd="0" presId="urn:microsoft.com/office/officeart/2018/2/layout/IconLabelList"/>
    <dgm:cxn modelId="{8E7C46FF-AC6A-4C97-B50D-5BDCA326CB70}" type="presParOf" srcId="{84392A1B-B03F-4341-9293-6D445E92FDB0}" destId="{9C465F17-8A42-4A8F-AB7B-CC12D54C45DE}" srcOrd="0" destOrd="0" presId="urn:microsoft.com/office/officeart/2018/2/layout/IconLabelList"/>
    <dgm:cxn modelId="{F5D5C464-461F-4E0A-A6C0-B9FC8537C7D5}" type="presParOf" srcId="{84392A1B-B03F-4341-9293-6D445E92FDB0}" destId="{3F47F809-4070-4206-A5B7-334961D7708E}" srcOrd="1" destOrd="0" presId="urn:microsoft.com/office/officeart/2018/2/layout/IconLabelList"/>
    <dgm:cxn modelId="{CC2F3896-5D5F-4343-B01B-97C646B012F9}" type="presParOf" srcId="{84392A1B-B03F-4341-9293-6D445E92FDB0}" destId="{ABD42CF9-EAD1-4C25-AE24-A9C7C53B4FD2}" srcOrd="2" destOrd="0" presId="urn:microsoft.com/office/officeart/2018/2/layout/IconLabelList"/>
    <dgm:cxn modelId="{451C8B1B-FC4A-4F5E-AE4D-07F43D1008FF}" type="presParOf" srcId="{A72C5EEC-096C-4837-A760-203657232049}" destId="{ABEDA094-CF25-4A8B-9C72-90517931D587}" srcOrd="9" destOrd="0" presId="urn:microsoft.com/office/officeart/2018/2/layout/IconLabelList"/>
    <dgm:cxn modelId="{2887CF0B-437F-46DD-B1D7-490B899C4E7F}" type="presParOf" srcId="{A72C5EEC-096C-4837-A760-203657232049}" destId="{B6A60D6D-A93A-4F59-8851-D259940D5BC0}" srcOrd="10" destOrd="0" presId="urn:microsoft.com/office/officeart/2018/2/layout/IconLabelList"/>
    <dgm:cxn modelId="{0D2F0CA0-04B3-4F2A-924A-05E9A53143DE}" type="presParOf" srcId="{B6A60D6D-A93A-4F59-8851-D259940D5BC0}" destId="{038DE313-D1B3-4DC1-8F48-A080BECAF03E}" srcOrd="0" destOrd="0" presId="urn:microsoft.com/office/officeart/2018/2/layout/IconLabelList"/>
    <dgm:cxn modelId="{7FC61E31-D9F3-4EE6-8283-4D08AA661AB3}" type="presParOf" srcId="{B6A60D6D-A93A-4F59-8851-D259940D5BC0}" destId="{C887F829-388B-4B5F-8CE0-44E0EFA54E7C}" srcOrd="1" destOrd="0" presId="urn:microsoft.com/office/officeart/2018/2/layout/IconLabelList"/>
    <dgm:cxn modelId="{CF6EF8DB-51DF-4C8D-88E2-05ECB1E8794F}" type="presParOf" srcId="{B6A60D6D-A93A-4F59-8851-D259940D5BC0}" destId="{6B0293D3-FFC5-4891-961D-62046DEBA36B}" srcOrd="2" destOrd="0" presId="urn:microsoft.com/office/officeart/2018/2/layout/IconLabelList"/>
    <dgm:cxn modelId="{B6FB54AE-E819-4D6F-951B-4EFDFF4FE1F3}" type="presParOf" srcId="{A72C5EEC-096C-4837-A760-203657232049}" destId="{B75EB335-F53B-4623-AC2F-DE9F5DED073F}" srcOrd="11" destOrd="0" presId="urn:microsoft.com/office/officeart/2018/2/layout/IconLabelList"/>
    <dgm:cxn modelId="{F70C61C2-2299-4F81-A338-36F4C2AF3902}" type="presParOf" srcId="{A72C5EEC-096C-4837-A760-203657232049}" destId="{6D8942A1-2667-4A8C-BA1F-8130099AF05D}" srcOrd="12" destOrd="0" presId="urn:microsoft.com/office/officeart/2018/2/layout/IconLabelList"/>
    <dgm:cxn modelId="{927DC0B2-DD02-41E4-B27A-98AB5BEEF6FF}" type="presParOf" srcId="{6D8942A1-2667-4A8C-BA1F-8130099AF05D}" destId="{C970C3B8-B0F8-4913-8A89-A83EC0977DA9}" srcOrd="0" destOrd="0" presId="urn:microsoft.com/office/officeart/2018/2/layout/IconLabelList"/>
    <dgm:cxn modelId="{0917C76C-DFCE-4F9A-9590-5D2EE0E84DE3}" type="presParOf" srcId="{6D8942A1-2667-4A8C-BA1F-8130099AF05D}" destId="{73ABBF1A-03CE-4E7A-B81B-C0510071744D}" srcOrd="1" destOrd="0" presId="urn:microsoft.com/office/officeart/2018/2/layout/IconLabelList"/>
    <dgm:cxn modelId="{900CF431-9FDA-47FD-8FAC-089565156EBC}" type="presParOf" srcId="{6D8942A1-2667-4A8C-BA1F-8130099AF05D}" destId="{5B2A2E17-1BA6-46B3-ABEC-5B69D990143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38C74-3D04-4F59-B27D-D46716CB9876}">
      <dsp:nvSpPr>
        <dsp:cNvPr id="0" name=""/>
        <dsp:cNvSpPr/>
      </dsp:nvSpPr>
      <dsp:spPr>
        <a:xfrm>
          <a:off x="1015542" y="428463"/>
          <a:ext cx="571113" cy="5711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B128FC-E9F5-45AC-9D2D-2406268BFA0F}">
      <dsp:nvSpPr>
        <dsp:cNvPr id="0" name=""/>
        <dsp:cNvSpPr/>
      </dsp:nvSpPr>
      <dsp:spPr>
        <a:xfrm>
          <a:off x="666529" y="1226741"/>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ABSTRACT</a:t>
          </a:r>
        </a:p>
      </dsp:txBody>
      <dsp:txXfrm>
        <a:off x="666529" y="1226741"/>
        <a:ext cx="1269140" cy="507656"/>
      </dsp:txXfrm>
    </dsp:sp>
    <dsp:sp modelId="{69926D60-31AF-4014-9A6E-165A0FE5819C}">
      <dsp:nvSpPr>
        <dsp:cNvPr id="0" name=""/>
        <dsp:cNvSpPr/>
      </dsp:nvSpPr>
      <dsp:spPr>
        <a:xfrm>
          <a:off x="2506783" y="428463"/>
          <a:ext cx="571113" cy="571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6C12F3-65F9-482C-84F1-94C4B4050C52}">
      <dsp:nvSpPr>
        <dsp:cNvPr id="0" name=""/>
        <dsp:cNvSpPr/>
      </dsp:nvSpPr>
      <dsp:spPr>
        <a:xfrm>
          <a:off x="2157769" y="1226741"/>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OBJECTIVES</a:t>
          </a:r>
        </a:p>
      </dsp:txBody>
      <dsp:txXfrm>
        <a:off x="2157769" y="1226741"/>
        <a:ext cx="1269140" cy="507656"/>
      </dsp:txXfrm>
    </dsp:sp>
    <dsp:sp modelId="{018DA30E-8EA8-453F-BC74-BBEF4A23EB57}">
      <dsp:nvSpPr>
        <dsp:cNvPr id="0" name=""/>
        <dsp:cNvSpPr/>
      </dsp:nvSpPr>
      <dsp:spPr>
        <a:xfrm flipV="1">
          <a:off x="9772963" y="0"/>
          <a:ext cx="285436" cy="60001"/>
        </a:xfrm>
        <a:prstGeom prst="rect">
          <a:avLst/>
        </a:prstGeom>
        <a:solidFill>
          <a:schemeClr val="accent4">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B4119E-F925-4B98-8B0E-01BC3DFD0B32}">
      <dsp:nvSpPr>
        <dsp:cNvPr id="0" name=""/>
        <dsp:cNvSpPr/>
      </dsp:nvSpPr>
      <dsp:spPr>
        <a:xfrm>
          <a:off x="3649009" y="1098963"/>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endParaRPr lang="en-US" sz="1500" kern="1200" dirty="0"/>
        </a:p>
      </dsp:txBody>
      <dsp:txXfrm>
        <a:off x="3649009" y="1098963"/>
        <a:ext cx="1269140" cy="507656"/>
      </dsp:txXfrm>
    </dsp:sp>
    <dsp:sp modelId="{681A3BEC-D312-4C27-BEB3-508F2F1EAF6B}">
      <dsp:nvSpPr>
        <dsp:cNvPr id="0" name=""/>
        <dsp:cNvSpPr/>
      </dsp:nvSpPr>
      <dsp:spPr>
        <a:xfrm>
          <a:off x="4335163" y="508361"/>
          <a:ext cx="571113" cy="5711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2D5E28-C19E-4266-9742-FD7B9B781C71}">
      <dsp:nvSpPr>
        <dsp:cNvPr id="0" name=""/>
        <dsp:cNvSpPr/>
      </dsp:nvSpPr>
      <dsp:spPr>
        <a:xfrm>
          <a:off x="3968401" y="1175594"/>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LITERATURE SURVEY</a:t>
          </a:r>
        </a:p>
      </dsp:txBody>
      <dsp:txXfrm>
        <a:off x="3968401" y="1175594"/>
        <a:ext cx="1269140" cy="507656"/>
      </dsp:txXfrm>
    </dsp:sp>
    <dsp:sp modelId="{9C465F17-8A42-4A8F-AB7B-CC12D54C45DE}">
      <dsp:nvSpPr>
        <dsp:cNvPr id="0" name=""/>
        <dsp:cNvSpPr/>
      </dsp:nvSpPr>
      <dsp:spPr>
        <a:xfrm>
          <a:off x="6279165" y="481730"/>
          <a:ext cx="571113" cy="5711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D42CF9-EAD1-4C25-AE24-A9C7C53B4FD2}">
      <dsp:nvSpPr>
        <dsp:cNvPr id="0" name=""/>
        <dsp:cNvSpPr/>
      </dsp:nvSpPr>
      <dsp:spPr>
        <a:xfrm>
          <a:off x="6018926" y="1175594"/>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DATASETS  AND TECHNIQUES</a:t>
          </a:r>
        </a:p>
      </dsp:txBody>
      <dsp:txXfrm>
        <a:off x="6018926" y="1175594"/>
        <a:ext cx="1269140" cy="507656"/>
      </dsp:txXfrm>
    </dsp:sp>
    <dsp:sp modelId="{038DE313-D1B3-4DC1-8F48-A080BECAF03E}">
      <dsp:nvSpPr>
        <dsp:cNvPr id="0" name=""/>
        <dsp:cNvSpPr/>
      </dsp:nvSpPr>
      <dsp:spPr>
        <a:xfrm>
          <a:off x="8471743" y="428463"/>
          <a:ext cx="571113" cy="5711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0293D3-FFC5-4891-961D-62046DEBA36B}">
      <dsp:nvSpPr>
        <dsp:cNvPr id="0" name=""/>
        <dsp:cNvSpPr/>
      </dsp:nvSpPr>
      <dsp:spPr>
        <a:xfrm>
          <a:off x="8122730" y="1226741"/>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PROBLEM STATEMENT</a:t>
          </a:r>
        </a:p>
      </dsp:txBody>
      <dsp:txXfrm>
        <a:off x="8122730" y="1226741"/>
        <a:ext cx="1269140" cy="507656"/>
      </dsp:txXfrm>
    </dsp:sp>
    <dsp:sp modelId="{C970C3B8-B0F8-4913-8A89-A83EC0977DA9}">
      <dsp:nvSpPr>
        <dsp:cNvPr id="0" name=""/>
        <dsp:cNvSpPr/>
      </dsp:nvSpPr>
      <dsp:spPr>
        <a:xfrm>
          <a:off x="4335268" y="2042801"/>
          <a:ext cx="571113" cy="57111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2A2E17-1BA6-46B3-ABEC-5B69D9901437}">
      <dsp:nvSpPr>
        <dsp:cNvPr id="0" name=""/>
        <dsp:cNvSpPr/>
      </dsp:nvSpPr>
      <dsp:spPr>
        <a:xfrm>
          <a:off x="4057279" y="2849960"/>
          <a:ext cx="1269140" cy="50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CONCLUSION</a:t>
          </a:r>
        </a:p>
      </dsp:txBody>
      <dsp:txXfrm>
        <a:off x="4057279" y="2849960"/>
        <a:ext cx="1269140" cy="50765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A8969-E916-40D4-9269-6378B6409A4B}"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94E34-5E67-4633-9CAF-6A68469F5D9E}" type="slidenum">
              <a:rPr lang="en-US" smtClean="0"/>
              <a:t>‹#›</a:t>
            </a:fld>
            <a:endParaRPr lang="en-US"/>
          </a:p>
        </p:txBody>
      </p:sp>
    </p:spTree>
    <p:extLst>
      <p:ext uri="{BB962C8B-B14F-4D97-AF65-F5344CB8AC3E}">
        <p14:creationId xmlns:p14="http://schemas.microsoft.com/office/powerpoint/2010/main" val="215827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66110-017D-4E75-9B57-90697B4E10C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8EA6-E654-4995-9413-545B2E18A3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53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66110-017D-4E75-9B57-90697B4E10C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195353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66110-017D-4E75-9B57-90697B4E10C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13419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66110-017D-4E75-9B57-90697B4E10C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132911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66110-017D-4E75-9B57-90697B4E10C8}"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78EA6-E654-4995-9413-545B2E18A33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55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66110-017D-4E75-9B57-90697B4E10C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419963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66110-017D-4E75-9B57-90697B4E10C8}"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183860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266110-017D-4E75-9B57-90697B4E10C8}"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351407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266110-017D-4E75-9B57-90697B4E10C8}" type="datetimeFigureOut">
              <a:rPr lang="en-US" smtClean="0"/>
              <a:t>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307101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266110-017D-4E75-9B57-90697B4E10C8}" type="datetimeFigureOut">
              <a:rPr lang="en-US" smtClean="0"/>
              <a:t>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078EA6-E654-4995-9413-545B2E18A33D}" type="slidenum">
              <a:rPr lang="en-US" smtClean="0"/>
              <a:t>‹#›</a:t>
            </a:fld>
            <a:endParaRPr lang="en-US"/>
          </a:p>
        </p:txBody>
      </p:sp>
    </p:spTree>
    <p:extLst>
      <p:ext uri="{BB962C8B-B14F-4D97-AF65-F5344CB8AC3E}">
        <p14:creationId xmlns:p14="http://schemas.microsoft.com/office/powerpoint/2010/main" val="253386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66110-017D-4E75-9B57-90697B4E10C8}"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78EA6-E654-4995-9413-545B2E18A33D}" type="slidenum">
              <a:rPr lang="en-US" smtClean="0"/>
              <a:t>‹#›</a:t>
            </a:fld>
            <a:endParaRPr lang="en-US"/>
          </a:p>
        </p:txBody>
      </p:sp>
    </p:spTree>
    <p:extLst>
      <p:ext uri="{BB962C8B-B14F-4D97-AF65-F5344CB8AC3E}">
        <p14:creationId xmlns:p14="http://schemas.microsoft.com/office/powerpoint/2010/main" val="388694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266110-017D-4E75-9B57-90697B4E10C8}" type="datetimeFigureOut">
              <a:rPr lang="en-US" smtClean="0"/>
              <a:t>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078EA6-E654-4995-9413-545B2E18A33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46634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video/time-lapse-of-moving-vehicles-on-the-highway-8996079/"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xpixel.net/Thankful-Thank-You-Teacher-Appreciation-Pencil-5193205"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FD1F42-2A88-4497-91F6-1ADA1B7E5505}"/>
              </a:ext>
            </a:extLst>
          </p:cNvPr>
          <p:cNvSpPr txBox="1"/>
          <p:nvPr/>
        </p:nvSpPr>
        <p:spPr>
          <a:xfrm>
            <a:off x="2818447" y="907711"/>
            <a:ext cx="9213668" cy="1384995"/>
          </a:xfrm>
          <a:prstGeom prst="rect">
            <a:avLst/>
          </a:prstGeom>
          <a:noFill/>
        </p:spPr>
        <p:txBody>
          <a:bodyPr wrap="square" rtlCol="0">
            <a:spAutoFit/>
          </a:bodyPr>
          <a:lstStyle/>
          <a:p>
            <a:r>
              <a:rPr lang="en-US" sz="4000" b="1" dirty="0">
                <a:latin typeface="Sitka Banner" pitchFamily="2" charset="0"/>
              </a:rPr>
              <a:t>MOVING OBJECT DETECTION</a:t>
            </a:r>
          </a:p>
          <a:p>
            <a:endParaRPr lang="en-US" sz="4400" dirty="0"/>
          </a:p>
        </p:txBody>
      </p:sp>
      <p:sp>
        <p:nvSpPr>
          <p:cNvPr id="4" name="TextBox 3">
            <a:extLst>
              <a:ext uri="{FF2B5EF4-FFF2-40B4-BE49-F238E27FC236}">
                <a16:creationId xmlns:a16="http://schemas.microsoft.com/office/drawing/2014/main" id="{E737AC14-559F-4E5B-8924-9A23EA193509}"/>
              </a:ext>
            </a:extLst>
          </p:cNvPr>
          <p:cNvSpPr txBox="1"/>
          <p:nvPr/>
        </p:nvSpPr>
        <p:spPr>
          <a:xfrm>
            <a:off x="7733211" y="2714348"/>
            <a:ext cx="4458789" cy="1938992"/>
          </a:xfrm>
          <a:prstGeom prst="rect">
            <a:avLst/>
          </a:prstGeom>
          <a:noFill/>
        </p:spPr>
        <p:txBody>
          <a:bodyPr wrap="square" rtlCol="0">
            <a:spAutoFit/>
          </a:bodyPr>
          <a:lstStyle/>
          <a:p>
            <a:r>
              <a:rPr lang="en-US" sz="2400" dirty="0"/>
              <a:t>Team members: </a:t>
            </a:r>
          </a:p>
          <a:p>
            <a:r>
              <a:rPr lang="en-US" sz="2400" dirty="0"/>
              <a:t>2010030087- Pavan Vikhyath</a:t>
            </a:r>
          </a:p>
          <a:p>
            <a:r>
              <a:rPr lang="en-US" sz="2400" dirty="0"/>
              <a:t>2010030359-Venkatesh.K</a:t>
            </a:r>
          </a:p>
          <a:p>
            <a:r>
              <a:rPr lang="en-US" sz="2400" dirty="0"/>
              <a:t>2010030364-Yashwanth.K</a:t>
            </a:r>
          </a:p>
          <a:p>
            <a:r>
              <a:rPr lang="en-US" sz="2400" dirty="0"/>
              <a:t>2010030520-Karthik</a:t>
            </a:r>
          </a:p>
        </p:txBody>
      </p:sp>
      <p:pic>
        <p:nvPicPr>
          <p:cNvPr id="6" name="Picture 5">
            <a:extLst>
              <a:ext uri="{FF2B5EF4-FFF2-40B4-BE49-F238E27FC236}">
                <a16:creationId xmlns:a16="http://schemas.microsoft.com/office/drawing/2014/main" id="{0FA1E63B-7CFF-4A56-B7E7-C5A72DA5C60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6491" y="2648649"/>
            <a:ext cx="6033477" cy="3393831"/>
          </a:xfrm>
          <a:prstGeom prst="rect">
            <a:avLst/>
          </a:prstGeom>
        </p:spPr>
      </p:pic>
      <p:sp>
        <p:nvSpPr>
          <p:cNvPr id="3" name="TextBox 2">
            <a:extLst>
              <a:ext uri="{FF2B5EF4-FFF2-40B4-BE49-F238E27FC236}">
                <a16:creationId xmlns:a16="http://schemas.microsoft.com/office/drawing/2014/main" id="{A0AA6B98-663D-4F32-B234-246B8EF71C0C}"/>
              </a:ext>
            </a:extLst>
          </p:cNvPr>
          <p:cNvSpPr txBox="1"/>
          <p:nvPr/>
        </p:nvSpPr>
        <p:spPr>
          <a:xfrm>
            <a:off x="7835317" y="4731391"/>
            <a:ext cx="2989435" cy="707886"/>
          </a:xfrm>
          <a:prstGeom prst="rect">
            <a:avLst/>
          </a:prstGeom>
          <a:noFill/>
        </p:spPr>
        <p:txBody>
          <a:bodyPr wrap="square" rtlCol="0">
            <a:spAutoFit/>
          </a:bodyPr>
          <a:lstStyle/>
          <a:p>
            <a:r>
              <a:rPr lang="en-US" sz="2000" dirty="0"/>
              <a:t>Guide  :</a:t>
            </a:r>
          </a:p>
          <a:p>
            <a:r>
              <a:rPr lang="en-US" sz="2000" dirty="0"/>
              <a:t>Dr . Arpita </a:t>
            </a:r>
            <a:r>
              <a:rPr lang="en-US" sz="2000" dirty="0" err="1"/>
              <a:t>gupta</a:t>
            </a:r>
            <a:endParaRPr lang="en-IN" sz="2000" dirty="0"/>
          </a:p>
        </p:txBody>
      </p:sp>
      <p:pic>
        <p:nvPicPr>
          <p:cNvPr id="7" name="Picture 6">
            <a:extLst>
              <a:ext uri="{FF2B5EF4-FFF2-40B4-BE49-F238E27FC236}">
                <a16:creationId xmlns:a16="http://schemas.microsoft.com/office/drawing/2014/main" id="{357CF4DD-2E46-4AA6-8C49-5A3C69B8F352}"/>
              </a:ext>
            </a:extLst>
          </p:cNvPr>
          <p:cNvPicPr>
            <a:picLocks noChangeAspect="1"/>
          </p:cNvPicPr>
          <p:nvPr/>
        </p:nvPicPr>
        <p:blipFill rotWithShape="1">
          <a:blip r:embed="rId4"/>
          <a:srcRect b="16981"/>
          <a:stretch/>
        </p:blipFill>
        <p:spPr>
          <a:xfrm>
            <a:off x="10972713" y="275210"/>
            <a:ext cx="1059402" cy="781233"/>
          </a:xfrm>
          <a:prstGeom prst="rect">
            <a:avLst/>
          </a:prstGeom>
        </p:spPr>
      </p:pic>
    </p:spTree>
    <p:extLst>
      <p:ext uri="{BB962C8B-B14F-4D97-AF65-F5344CB8AC3E}">
        <p14:creationId xmlns:p14="http://schemas.microsoft.com/office/powerpoint/2010/main" val="18507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5200A7C-00CA-4483-907A-D57448F67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C1E3C34-EAB1-41B5-B013-8483D377F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55A397AF-FDE3-40F0-A143-AEC3B4F1DE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78650349-2676-4C8D-A6E6-58C65B9821E4}"/>
              </a:ext>
            </a:extLst>
          </p:cNvPr>
          <p:cNvSpPr txBox="1"/>
          <p:nvPr/>
        </p:nvSpPr>
        <p:spPr>
          <a:xfrm>
            <a:off x="711200" y="239699"/>
            <a:ext cx="9228498" cy="4209275"/>
          </a:xfrm>
          <a:prstGeom prst="rect">
            <a:avLst/>
          </a:prstGeom>
        </p:spPr>
        <p:txBody>
          <a:bodyPr vert="horz" lIns="0" tIns="45720" rIns="0" bIns="45720" rtlCol="0">
            <a:normAutofit fontScale="85000" lnSpcReduction="20000"/>
          </a:bodyPr>
          <a:lstStyle/>
          <a:p>
            <a:pPr defTabSz="914400">
              <a:lnSpc>
                <a:spcPct val="90000"/>
              </a:lnSpc>
              <a:spcAft>
                <a:spcPts val="600"/>
              </a:spcAft>
              <a:buClr>
                <a:schemeClr val="accent1"/>
              </a:buClr>
              <a:buFont typeface="Calibri" panose="020F0502020204030204" pitchFamily="34" charset="0"/>
            </a:pPr>
            <a:r>
              <a:rPr lang="en-US" sz="1700" b="1" u="sng" dirty="0">
                <a:solidFill>
                  <a:schemeClr val="tx1">
                    <a:lumMod val="75000"/>
                    <a:lumOff val="25000"/>
                  </a:schemeClr>
                </a:solidFill>
              </a:rPr>
              <a:t>                                                                                          PROBLEM STATEMENT</a:t>
            </a:r>
          </a:p>
          <a:p>
            <a:pPr defTabSz="914400">
              <a:lnSpc>
                <a:spcPct val="90000"/>
              </a:lnSpc>
              <a:spcAft>
                <a:spcPts val="600"/>
              </a:spcAft>
              <a:buClr>
                <a:schemeClr val="accent1"/>
              </a:buClr>
              <a:buFont typeface="Calibri" panose="020F0502020204030204" pitchFamily="34" charset="0"/>
            </a:pPr>
            <a:endParaRPr lang="en-US" sz="2000" u="sng"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The results of all the experiments and test done over the moving object detection were satisfactory. In most of the experiments the results were not </a:t>
            </a:r>
            <a:r>
              <a:rPr lang="en-US" sz="2000" dirty="0" err="1">
                <a:solidFill>
                  <a:schemeClr val="tx1">
                    <a:lumMod val="75000"/>
                    <a:lumOff val="25000"/>
                  </a:schemeClr>
                </a:solidFill>
              </a:rPr>
              <a:t>accurate,as</a:t>
            </a:r>
            <a:r>
              <a:rPr lang="en-US" sz="2000" dirty="0">
                <a:solidFill>
                  <a:schemeClr val="tx1">
                    <a:lumMod val="75000"/>
                    <a:lumOff val="25000"/>
                  </a:schemeClr>
                </a:solidFill>
              </a:rPr>
              <a:t> most of the experiments were carried out using the cameras, </a:t>
            </a:r>
            <a:r>
              <a:rPr lang="en-US" sz="2000" b="0" i="0" dirty="0">
                <a:solidFill>
                  <a:schemeClr val="tx1">
                    <a:lumMod val="75000"/>
                    <a:lumOff val="25000"/>
                  </a:schemeClr>
                </a:solidFill>
                <a:effectLst/>
              </a:rPr>
              <a:t>Background subtraction is still an open issue with several scientiﬁc obstacles to overcome and these obstacles are :-</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Bootstrapping </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Dynamic background</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Foreground aperture</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Illumination changes</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Low frame rate</a:t>
            </a:r>
          </a:p>
          <a:p>
            <a:pPr marL="285750" indent="-285750" defTabSz="914400">
              <a:lnSpc>
                <a:spcPct val="90000"/>
              </a:lnSpc>
              <a:spcAft>
                <a:spcPts val="600"/>
              </a:spcAft>
              <a:buClr>
                <a:schemeClr val="accent1"/>
              </a:buClr>
              <a:buFont typeface="Calibri" panose="020F0502020204030204" pitchFamily="34" charset="0"/>
              <a:buChar char="Ø"/>
            </a:pPr>
            <a:r>
              <a:rPr lang="en-US" sz="2000" dirty="0">
                <a:solidFill>
                  <a:schemeClr val="tx1">
                    <a:lumMod val="75000"/>
                    <a:lumOff val="25000"/>
                  </a:schemeClr>
                </a:solidFill>
              </a:rPr>
              <a:t>Motion blur, etc.</a:t>
            </a:r>
          </a:p>
          <a:p>
            <a:pPr defTabSz="914400">
              <a:lnSpc>
                <a:spcPct val="90000"/>
              </a:lnSpc>
              <a:spcAft>
                <a:spcPts val="600"/>
              </a:spcAft>
              <a:buClr>
                <a:schemeClr val="accent1"/>
              </a:buClr>
              <a:buFont typeface="Calibri" panose="020F0502020204030204" pitchFamily="34" charset="0"/>
            </a:pPr>
            <a:r>
              <a:rPr lang="en-US" sz="2000" dirty="0">
                <a:solidFill>
                  <a:schemeClr val="tx1">
                    <a:lumMod val="75000"/>
                    <a:lumOff val="25000"/>
                  </a:schemeClr>
                </a:solidFill>
              </a:rPr>
              <a:t> I</a:t>
            </a:r>
            <a:r>
              <a:rPr lang="en-US" sz="2000" b="0" i="0" dirty="0">
                <a:solidFill>
                  <a:schemeClr val="tx1">
                    <a:lumMod val="75000"/>
                    <a:lumOff val="25000"/>
                  </a:schemeClr>
                </a:solidFill>
                <a:effectLst/>
              </a:rPr>
              <a:t>n addition, these challenges are less or more predominant depending on the real-applications. For example in surveillance in natural environments like in maritime and aquatic environments, illumination changes and dynamic</a:t>
            </a:r>
          </a:p>
          <a:p>
            <a:pPr defTabSz="914400">
              <a:lnSpc>
                <a:spcPct val="90000"/>
              </a:lnSpc>
              <a:spcAft>
                <a:spcPts val="600"/>
              </a:spcAft>
              <a:buClr>
                <a:schemeClr val="accent1"/>
              </a:buClr>
              <a:buFont typeface="Calibri" panose="020F0502020204030204" pitchFamily="34" charset="0"/>
            </a:pPr>
            <a:r>
              <a:rPr lang="en-US" sz="2000" b="0" i="0" dirty="0">
                <a:solidFill>
                  <a:schemeClr val="tx1">
                    <a:lumMod val="75000"/>
                    <a:lumOff val="25000"/>
                  </a:schemeClr>
                </a:solidFill>
                <a:effectLst/>
              </a:rPr>
              <a:t>changes in the background are very challenging .</a:t>
            </a:r>
          </a:p>
          <a:p>
            <a:pPr defTabSz="914400">
              <a:lnSpc>
                <a:spcPct val="90000"/>
              </a:lnSpc>
              <a:spcAft>
                <a:spcPts val="600"/>
              </a:spcAft>
              <a:buClr>
                <a:schemeClr val="accent1"/>
              </a:buClr>
              <a:buFont typeface="Calibri" panose="020F0502020204030204" pitchFamily="34" charset="0"/>
            </a:pPr>
            <a:endParaRPr lang="en-US" sz="1300" b="0" i="0" dirty="0">
              <a:solidFill>
                <a:schemeClr val="tx1">
                  <a:lumMod val="75000"/>
                  <a:lumOff val="25000"/>
                </a:schemeClr>
              </a:solidFill>
              <a:effectLst/>
            </a:endParaRPr>
          </a:p>
          <a:p>
            <a:pPr defTabSz="914400">
              <a:lnSpc>
                <a:spcPct val="90000"/>
              </a:lnSpc>
              <a:spcAft>
                <a:spcPts val="600"/>
              </a:spcAft>
              <a:buClr>
                <a:schemeClr val="accent1"/>
              </a:buClr>
              <a:buFont typeface="Calibri" panose="020F0502020204030204" pitchFamily="34" charset="0"/>
            </a:pPr>
            <a:endParaRPr lang="en-US" sz="13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13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1300" b="0" i="0" dirty="0">
              <a:solidFill>
                <a:schemeClr val="tx1">
                  <a:lumMod val="75000"/>
                  <a:lumOff val="25000"/>
                </a:schemeClr>
              </a:solidFill>
              <a:effectLst/>
            </a:endParaRPr>
          </a:p>
          <a:p>
            <a:pPr defTabSz="914400">
              <a:lnSpc>
                <a:spcPct val="90000"/>
              </a:lnSpc>
              <a:spcAft>
                <a:spcPts val="600"/>
              </a:spcAft>
              <a:buClr>
                <a:schemeClr val="accent1"/>
              </a:buClr>
              <a:buFont typeface="Calibri" panose="020F0502020204030204" pitchFamily="34" charset="0"/>
            </a:pPr>
            <a:endParaRPr lang="en-US" sz="1300" dirty="0">
              <a:solidFill>
                <a:schemeClr val="tx1">
                  <a:lumMod val="75000"/>
                  <a:lumOff val="25000"/>
                </a:schemeClr>
              </a:solidFill>
            </a:endParaRPr>
          </a:p>
        </p:txBody>
      </p:sp>
      <p:sp>
        <p:nvSpPr>
          <p:cNvPr id="41" name="Rectangle 40">
            <a:extLst>
              <a:ext uri="{FF2B5EF4-FFF2-40B4-BE49-F238E27FC236}">
                <a16:creationId xmlns:a16="http://schemas.microsoft.com/office/drawing/2014/main" id="{5E1ED12F-9F06-4B37-87B7-F98F52937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87A31C1C-8259-46B7-9698-FC42CC0E8EBD}"/>
              </a:ext>
            </a:extLst>
          </p:cNvPr>
          <p:cNvPicPr>
            <a:picLocks noChangeAspect="1"/>
          </p:cNvPicPr>
          <p:nvPr/>
        </p:nvPicPr>
        <p:blipFill rotWithShape="1">
          <a:blip r:embed="rId2"/>
          <a:srcRect b="16981"/>
          <a:stretch/>
        </p:blipFill>
        <p:spPr>
          <a:xfrm>
            <a:off x="10972713" y="239699"/>
            <a:ext cx="1059402" cy="781233"/>
          </a:xfrm>
          <a:prstGeom prst="rect">
            <a:avLst/>
          </a:prstGeom>
        </p:spPr>
      </p:pic>
    </p:spTree>
    <p:extLst>
      <p:ext uri="{BB962C8B-B14F-4D97-AF65-F5344CB8AC3E}">
        <p14:creationId xmlns:p14="http://schemas.microsoft.com/office/powerpoint/2010/main" val="146293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4A9D65C-4889-48EC-85F0-FA5463D53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9E9FF77-B152-4337-A21B-BA1B1E481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17BD3EA-8E15-40B6-8D88-8A5AF56C5F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58F87ED-947F-42E0-B86F-EBBB5FBE2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0E26406-3B02-4E6E-89BE-1163161710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3999" y="2096890"/>
            <a:ext cx="4001315" cy="2400788"/>
          </a:xfrm>
          <a:prstGeom prst="rect">
            <a:avLst/>
          </a:prstGeom>
        </p:spPr>
      </p:pic>
      <p:cxnSp>
        <p:nvCxnSpPr>
          <p:cNvPr id="19" name="Straight Connector 18">
            <a:extLst>
              <a:ext uri="{FF2B5EF4-FFF2-40B4-BE49-F238E27FC236}">
                <a16:creationId xmlns:a16="http://schemas.microsoft.com/office/drawing/2014/main" id="{59D8AB14-806C-45A1-BC1F-DA6680FD9B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01C5431-49CB-4489-88EB-B5617F18EF65}"/>
              </a:ext>
            </a:extLst>
          </p:cNvPr>
          <p:cNvSpPr txBox="1"/>
          <p:nvPr/>
        </p:nvSpPr>
        <p:spPr>
          <a:xfrm>
            <a:off x="4974769" y="2198914"/>
            <a:ext cx="6574973"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b="1">
                <a:solidFill>
                  <a:schemeClr val="tx1">
                    <a:lumMod val="75000"/>
                    <a:lumOff val="25000"/>
                  </a:schemeClr>
                </a:solidFill>
              </a:rPr>
              <a:t>CONCLUSION</a:t>
            </a:r>
          </a:p>
          <a:p>
            <a:pPr defTabSz="914400">
              <a:lnSpc>
                <a:spcPct val="90000"/>
              </a:lnSpc>
              <a:spcAft>
                <a:spcPts val="600"/>
              </a:spcAft>
              <a:buClr>
                <a:schemeClr val="accent1"/>
              </a:buClr>
              <a:buFont typeface="Calibri" panose="020F0502020204030204" pitchFamily="34" charset="0"/>
            </a:pPr>
            <a:endParaRPr lang="en-US" sz="150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500">
                <a:solidFill>
                  <a:schemeClr val="tx1">
                    <a:lumMod val="75000"/>
                    <a:lumOff val="25000"/>
                  </a:schemeClr>
                </a:solidFill>
              </a:rPr>
              <a:t>By taking this topic, we have aimed to produce optimised solution for the obstacles that have come up in the experiments we have seen till date. An app or a product that can detect moving objects can be useful in </a:t>
            </a:r>
            <a:r>
              <a:rPr lang="en-US" sz="1500" i="0">
                <a:solidFill>
                  <a:schemeClr val="tx1">
                    <a:lumMod val="75000"/>
                    <a:lumOff val="25000"/>
                  </a:schemeClr>
                </a:solidFill>
                <a:effectLst/>
              </a:rPr>
              <a:t>video</a:t>
            </a:r>
            <a:r>
              <a:rPr lang="en-US" sz="1500" b="1" i="0">
                <a:solidFill>
                  <a:schemeClr val="tx1">
                    <a:lumMod val="75000"/>
                    <a:lumOff val="25000"/>
                  </a:schemeClr>
                </a:solidFill>
                <a:effectLst/>
              </a:rPr>
              <a:t> </a:t>
            </a:r>
            <a:r>
              <a:rPr lang="en-US" sz="1500" i="0">
                <a:solidFill>
                  <a:schemeClr val="tx1">
                    <a:lumMod val="75000"/>
                    <a:lumOff val="25000"/>
                  </a:schemeClr>
                </a:solidFill>
                <a:effectLst/>
              </a:rPr>
              <a:t>surveillance</a:t>
            </a:r>
            <a:r>
              <a:rPr lang="en-US" sz="1500" b="0" i="0">
                <a:solidFill>
                  <a:schemeClr val="tx1">
                    <a:lumMod val="75000"/>
                    <a:lumOff val="25000"/>
                  </a:schemeClr>
                </a:solidFill>
                <a:effectLst/>
              </a:rPr>
              <a:t>, activity recognition, road condition monitoring, airport safety, monitoring of protection along marine border, etc. </a:t>
            </a:r>
            <a:r>
              <a:rPr lang="en-US" sz="1500">
                <a:solidFill>
                  <a:schemeClr val="tx1">
                    <a:lumMod val="75000"/>
                    <a:lumOff val="25000"/>
                  </a:schemeClr>
                </a:solidFill>
              </a:rPr>
              <a:t>Our attempt here is to try to develop a better solution by not starting from the scratch for a problem instead developing on the solutions given many people around us. </a:t>
            </a:r>
          </a:p>
          <a:p>
            <a:pPr defTabSz="914400">
              <a:lnSpc>
                <a:spcPct val="90000"/>
              </a:lnSpc>
              <a:spcAft>
                <a:spcPts val="600"/>
              </a:spcAft>
              <a:buClr>
                <a:schemeClr val="accent1"/>
              </a:buClr>
              <a:buFont typeface="Calibri" panose="020F0502020204030204" pitchFamily="34" charset="0"/>
            </a:pPr>
            <a:endParaRPr lang="en-US" sz="1500" b="0" i="0">
              <a:solidFill>
                <a:schemeClr val="tx1">
                  <a:lumMod val="75000"/>
                  <a:lumOff val="25000"/>
                </a:schemeClr>
              </a:solidFill>
              <a:effectLst/>
            </a:endParaRPr>
          </a:p>
          <a:p>
            <a:pPr defTabSz="914400">
              <a:lnSpc>
                <a:spcPct val="90000"/>
              </a:lnSpc>
              <a:spcAft>
                <a:spcPts val="600"/>
              </a:spcAft>
              <a:buClr>
                <a:schemeClr val="accent1"/>
              </a:buClr>
              <a:buFont typeface="Calibri" panose="020F0502020204030204" pitchFamily="34" charset="0"/>
            </a:pPr>
            <a:endParaRPr lang="en-US" sz="1500" b="0" i="0">
              <a:solidFill>
                <a:schemeClr val="tx1">
                  <a:lumMod val="75000"/>
                  <a:lumOff val="25000"/>
                </a:schemeClr>
              </a:solidFill>
              <a:effectLst/>
            </a:endParaRPr>
          </a:p>
          <a:p>
            <a:pPr defTabSz="914400">
              <a:lnSpc>
                <a:spcPct val="90000"/>
              </a:lnSpc>
              <a:spcAft>
                <a:spcPts val="600"/>
              </a:spcAft>
              <a:buClr>
                <a:schemeClr val="accent1"/>
              </a:buClr>
              <a:buFont typeface="Calibri" panose="020F0502020204030204" pitchFamily="34" charset="0"/>
            </a:pPr>
            <a:br>
              <a:rPr lang="en-US" sz="1500" b="0" i="0">
                <a:solidFill>
                  <a:schemeClr val="tx1">
                    <a:lumMod val="75000"/>
                    <a:lumOff val="25000"/>
                  </a:schemeClr>
                </a:solidFill>
                <a:effectLst/>
              </a:rPr>
            </a:br>
            <a:r>
              <a:rPr lang="en-US" sz="1500">
                <a:solidFill>
                  <a:schemeClr val="tx1">
                    <a:lumMod val="75000"/>
                    <a:lumOff val="25000"/>
                  </a:schemeClr>
                </a:solidFill>
              </a:rPr>
              <a:t> </a:t>
            </a:r>
          </a:p>
        </p:txBody>
      </p:sp>
      <p:sp>
        <p:nvSpPr>
          <p:cNvPr id="21" name="Rectangle 20">
            <a:extLst>
              <a:ext uri="{FF2B5EF4-FFF2-40B4-BE49-F238E27FC236}">
                <a16:creationId xmlns:a16="http://schemas.microsoft.com/office/drawing/2014/main" id="{A4E617E3-3167-43AE-A269-05B23CD43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2">
            <a:extLst>
              <a:ext uri="{FF2B5EF4-FFF2-40B4-BE49-F238E27FC236}">
                <a16:creationId xmlns:a16="http://schemas.microsoft.com/office/drawing/2014/main" id="{D80ED5E3-B3B8-4F94-92BA-AE57476B4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530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644A85-C3C1-4379-B895-07833E37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3BEE37D-1E11-4F16-B8E0-7F45B2E3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A5385E6-DE8D-4149-9250-04378099F8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1D77CF-C419-4B38-AEC6-655027CDD06C}"/>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a:solidFill>
                  <a:schemeClr val="tx1">
                    <a:lumMod val="75000"/>
                    <a:lumOff val="25000"/>
                  </a:schemeClr>
                </a:solidFill>
                <a:latin typeface="+mj-lt"/>
                <a:ea typeface="+mj-ea"/>
                <a:cs typeface="+mj-cs"/>
              </a:rPr>
              <a:t>TABLE OF CONTENTS:</a:t>
            </a:r>
          </a:p>
        </p:txBody>
      </p:sp>
      <p:graphicFrame>
        <p:nvGraphicFramePr>
          <p:cNvPr id="5" name="TextBox 2">
            <a:extLst>
              <a:ext uri="{FF2B5EF4-FFF2-40B4-BE49-F238E27FC236}">
                <a16:creationId xmlns:a16="http://schemas.microsoft.com/office/drawing/2014/main" id="{122EF15F-0DBD-4A21-B5C8-7FF00E8F1176}"/>
              </a:ext>
            </a:extLst>
          </p:cNvPr>
          <p:cNvGraphicFramePr/>
          <p:nvPr>
            <p:extLst>
              <p:ext uri="{D42A27DB-BD31-4B8C-83A1-F6EECF244321}">
                <p14:modId xmlns:p14="http://schemas.microsoft.com/office/powerpoint/2010/main" val="202540305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C4B71D19-AE53-4636-87E6-5DFACF760EF3}"/>
              </a:ext>
            </a:extLst>
          </p:cNvPr>
          <p:cNvPicPr>
            <a:picLocks noChangeAspect="1"/>
          </p:cNvPicPr>
          <p:nvPr/>
        </p:nvPicPr>
        <p:blipFill rotWithShape="1">
          <a:blip r:embed="rId7"/>
          <a:srcRect b="16981"/>
          <a:stretch/>
        </p:blipFill>
        <p:spPr>
          <a:xfrm>
            <a:off x="10972713" y="239699"/>
            <a:ext cx="1059402" cy="781233"/>
          </a:xfrm>
          <a:prstGeom prst="rect">
            <a:avLst/>
          </a:prstGeom>
        </p:spPr>
      </p:pic>
    </p:spTree>
    <p:extLst>
      <p:ext uri="{BB962C8B-B14F-4D97-AF65-F5344CB8AC3E}">
        <p14:creationId xmlns:p14="http://schemas.microsoft.com/office/powerpoint/2010/main" val="78676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200A7C-00CA-4483-907A-D57448F67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DC1E3C34-EAB1-41B5-B013-8483D377F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5A397AF-FDE3-40F0-A143-AEC3B4F1DE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506F877-ED4E-4462-84FB-DB67465C582A}"/>
              </a:ext>
            </a:extLst>
          </p:cNvPr>
          <p:cNvSpPr txBox="1"/>
          <p:nvPr/>
        </p:nvSpPr>
        <p:spPr>
          <a:xfrm>
            <a:off x="5134882" y="963507"/>
            <a:ext cx="6135097" cy="4938851"/>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Moving object detection are the  more important and challenging task in video surveillance and computer vision </a:t>
            </a:r>
            <a:r>
              <a:rPr lang="en-US" dirty="0" err="1">
                <a:solidFill>
                  <a:schemeClr val="tx1">
                    <a:lumMod val="75000"/>
                    <a:lumOff val="25000"/>
                  </a:schemeClr>
                </a:solidFill>
              </a:rPr>
              <a:t>applications.The</a:t>
            </a:r>
            <a:r>
              <a:rPr lang="en-US" dirty="0">
                <a:solidFill>
                  <a:schemeClr val="tx1">
                    <a:lumMod val="75000"/>
                    <a:lumOff val="25000"/>
                  </a:schemeClr>
                </a:solidFill>
              </a:rPr>
              <a:t> main purpose of this project is to build a moving  object  detection. It is used to track the object type(such as human, vehicles) and detect the movement of the object(such as moving, standing).</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 It is well suited for a broad range of applications which includes, video communication, security and surveillance, public areas such as airports, traffic control, monitoring activities at traffic intersections for detecting congestions, The proposed work focused on bringing effective and efficient system with intelligence to avoid human intervention in identifying security threats.</a:t>
            </a:r>
          </a:p>
        </p:txBody>
      </p:sp>
      <p:sp>
        <p:nvSpPr>
          <p:cNvPr id="3" name="TextBox 2">
            <a:extLst>
              <a:ext uri="{FF2B5EF4-FFF2-40B4-BE49-F238E27FC236}">
                <a16:creationId xmlns:a16="http://schemas.microsoft.com/office/drawing/2014/main" id="{BDFA31B1-E107-4510-BA3F-DB58D27BE5C6}"/>
              </a:ext>
            </a:extLst>
          </p:cNvPr>
          <p:cNvSpPr txBox="1"/>
          <p:nvPr/>
        </p:nvSpPr>
        <p:spPr>
          <a:xfrm>
            <a:off x="967666" y="2911876"/>
            <a:ext cx="3293616" cy="800219"/>
          </a:xfrm>
          <a:prstGeom prst="rect">
            <a:avLst/>
          </a:prstGeom>
          <a:noFill/>
        </p:spPr>
        <p:txBody>
          <a:bodyPr wrap="square" rtlCol="0">
            <a:spAutoFit/>
          </a:bodyPr>
          <a:lstStyle/>
          <a:p>
            <a:r>
              <a:rPr lang="en-US" sz="2800" b="1" dirty="0">
                <a:solidFill>
                  <a:schemeClr val="tx1">
                    <a:lumMod val="75000"/>
                    <a:lumOff val="25000"/>
                  </a:schemeClr>
                </a:solidFill>
              </a:rPr>
              <a:t>ABSTRACT :</a:t>
            </a:r>
          </a:p>
          <a:p>
            <a:endParaRPr lang="en-US" dirty="0"/>
          </a:p>
        </p:txBody>
      </p:sp>
      <p:pic>
        <p:nvPicPr>
          <p:cNvPr id="10" name="Picture 9">
            <a:extLst>
              <a:ext uri="{FF2B5EF4-FFF2-40B4-BE49-F238E27FC236}">
                <a16:creationId xmlns:a16="http://schemas.microsoft.com/office/drawing/2014/main" id="{FB33F2F3-02A6-4A19-9AD8-5C28C93F424C}"/>
              </a:ext>
            </a:extLst>
          </p:cNvPr>
          <p:cNvPicPr>
            <a:picLocks noChangeAspect="1"/>
          </p:cNvPicPr>
          <p:nvPr/>
        </p:nvPicPr>
        <p:blipFill rotWithShape="1">
          <a:blip r:embed="rId2"/>
          <a:srcRect b="16981"/>
          <a:stretch/>
        </p:blipFill>
        <p:spPr>
          <a:xfrm>
            <a:off x="10721006" y="435730"/>
            <a:ext cx="1059402" cy="781233"/>
          </a:xfrm>
          <a:prstGeom prst="rect">
            <a:avLst/>
          </a:prstGeom>
        </p:spPr>
      </p:pic>
    </p:spTree>
    <p:extLst>
      <p:ext uri="{BB962C8B-B14F-4D97-AF65-F5344CB8AC3E}">
        <p14:creationId xmlns:p14="http://schemas.microsoft.com/office/powerpoint/2010/main" val="199173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00A7C-00CA-4483-907A-D57448F67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DC1E3C34-EAB1-41B5-B013-8483D377F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5A397AF-FDE3-40F0-A143-AEC3B4F1DE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4864EF-9496-4DD2-882D-728E4B023A90}"/>
              </a:ext>
            </a:extLst>
          </p:cNvPr>
          <p:cNvSpPr txBox="1"/>
          <p:nvPr/>
        </p:nvSpPr>
        <p:spPr>
          <a:xfrm>
            <a:off x="965030" y="963997"/>
            <a:ext cx="3254691" cy="4938361"/>
          </a:xfrm>
          <a:prstGeom prst="rect">
            <a:avLst/>
          </a:prstGeom>
        </p:spPr>
        <p:txBody>
          <a:bodyPr vert="horz" lIns="91440" tIns="45720" rIns="91440" bIns="45720" rtlCol="0" anchor="ctr">
            <a:normAutofit/>
          </a:bodyPr>
          <a:lstStyle/>
          <a:p>
            <a:pPr algn="r" defTabSz="914400">
              <a:lnSpc>
                <a:spcPct val="85000"/>
              </a:lnSpc>
              <a:spcBef>
                <a:spcPct val="0"/>
              </a:spcBef>
              <a:spcAft>
                <a:spcPts val="600"/>
              </a:spcAft>
            </a:pPr>
            <a:r>
              <a:rPr lang="en-US" sz="4400" b="1" spc="-50">
                <a:solidFill>
                  <a:schemeClr val="tx1">
                    <a:lumMod val="75000"/>
                    <a:lumOff val="25000"/>
                  </a:schemeClr>
                </a:solidFill>
                <a:latin typeface="+mj-lt"/>
                <a:ea typeface="+mj-ea"/>
                <a:cs typeface="+mj-cs"/>
              </a:rPr>
              <a:t>OBJECTIVES:</a:t>
            </a:r>
          </a:p>
        </p:txBody>
      </p:sp>
      <p:cxnSp>
        <p:nvCxnSpPr>
          <p:cNvPr id="18" name="Straight Connector 17">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EB9B531-C580-4FA0-B5D0-12F03562E8CB}"/>
              </a:ext>
            </a:extLst>
          </p:cNvPr>
          <p:cNvSpPr txBox="1"/>
          <p:nvPr/>
        </p:nvSpPr>
        <p:spPr>
          <a:xfrm>
            <a:off x="5025395" y="1075425"/>
            <a:ext cx="6135097" cy="4938851"/>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Automatic tracking of objects can be the foundation for many interesting</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applications. An accurate and efficient tracking capability at the heart of such a</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system is essential for building higher level vision-based intelligence.</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1. (a) Set up a system for automatic object segmentation and tracking in moving camera video scenes, which can be used as a basis for higher-level reasoning tasks and applications.</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2. (b) To make significant improvements in commonly used algorithms. Finally,</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Our goal is to demonstrate how to  detect</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And track moving object in a video from a moving camera using motion based tracking</a:t>
            </a:r>
          </a:p>
        </p:txBody>
      </p:sp>
      <p:pic>
        <p:nvPicPr>
          <p:cNvPr id="11" name="Picture 10">
            <a:extLst>
              <a:ext uri="{FF2B5EF4-FFF2-40B4-BE49-F238E27FC236}">
                <a16:creationId xmlns:a16="http://schemas.microsoft.com/office/drawing/2014/main" id="{E3D67CAE-2F28-4C1C-A269-F543A756796D}"/>
              </a:ext>
            </a:extLst>
          </p:cNvPr>
          <p:cNvPicPr>
            <a:picLocks noChangeAspect="1"/>
          </p:cNvPicPr>
          <p:nvPr/>
        </p:nvPicPr>
        <p:blipFill rotWithShape="1">
          <a:blip r:embed="rId2"/>
          <a:srcRect b="16981"/>
          <a:stretch/>
        </p:blipFill>
        <p:spPr>
          <a:xfrm>
            <a:off x="10738914" y="412871"/>
            <a:ext cx="1059402" cy="781233"/>
          </a:xfrm>
          <a:prstGeom prst="rect">
            <a:avLst/>
          </a:prstGeom>
        </p:spPr>
      </p:pic>
    </p:spTree>
    <p:extLst>
      <p:ext uri="{BB962C8B-B14F-4D97-AF65-F5344CB8AC3E}">
        <p14:creationId xmlns:p14="http://schemas.microsoft.com/office/powerpoint/2010/main" val="154490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70034A-CF79-4392-84B0-47409A1DD810}"/>
              </a:ext>
            </a:extLst>
          </p:cNvPr>
          <p:cNvSpPr txBox="1"/>
          <p:nvPr/>
        </p:nvSpPr>
        <p:spPr>
          <a:xfrm>
            <a:off x="3806092" y="746620"/>
            <a:ext cx="5079999" cy="523220"/>
          </a:xfrm>
          <a:prstGeom prst="rect">
            <a:avLst/>
          </a:prstGeom>
          <a:noFill/>
        </p:spPr>
        <p:txBody>
          <a:bodyPr wrap="square" rtlCol="0">
            <a:spAutoFit/>
          </a:bodyPr>
          <a:lstStyle/>
          <a:p>
            <a:r>
              <a:rPr lang="en-IN" sz="2800" b="1" dirty="0"/>
              <a:t>Literature survey : </a:t>
            </a:r>
            <a:endParaRPr lang="en-IN" sz="1000" b="1" dirty="0"/>
          </a:p>
        </p:txBody>
      </p:sp>
      <p:sp>
        <p:nvSpPr>
          <p:cNvPr id="4" name="TextBox 3">
            <a:extLst>
              <a:ext uri="{FF2B5EF4-FFF2-40B4-BE49-F238E27FC236}">
                <a16:creationId xmlns:a16="http://schemas.microsoft.com/office/drawing/2014/main" id="{2D304564-4B3E-400A-BA9C-D99863C0C7EC}"/>
              </a:ext>
            </a:extLst>
          </p:cNvPr>
          <p:cNvSpPr txBox="1"/>
          <p:nvPr/>
        </p:nvSpPr>
        <p:spPr>
          <a:xfrm>
            <a:off x="355107" y="4376162"/>
            <a:ext cx="8167456" cy="2031325"/>
          </a:xfrm>
          <a:prstGeom prst="rect">
            <a:avLst/>
          </a:prstGeom>
          <a:noFill/>
        </p:spPr>
        <p:txBody>
          <a:bodyPr wrap="square" rtlCol="0">
            <a:spAutoFit/>
          </a:bodyPr>
          <a:lstStyle/>
          <a:p>
            <a:r>
              <a:rPr lang="en-US" dirty="0"/>
              <a:t>2.Object detection and Object tracking in Videos</a:t>
            </a:r>
          </a:p>
          <a:p>
            <a:r>
              <a:rPr lang="en-US" dirty="0"/>
              <a:t>Authors: S. </a:t>
            </a:r>
            <a:r>
              <a:rPr lang="en-US" dirty="0" err="1"/>
              <a:t>Rosi</a:t>
            </a:r>
            <a:r>
              <a:rPr lang="en-US" dirty="0"/>
              <a:t> , W. </a:t>
            </a:r>
            <a:r>
              <a:rPr lang="en-US" dirty="0" err="1"/>
              <a:t>Thamba</a:t>
            </a:r>
            <a:r>
              <a:rPr lang="en-US" dirty="0"/>
              <a:t> Meshach, </a:t>
            </a:r>
            <a:r>
              <a:rPr lang="en-US" dirty="0" err="1"/>
              <a:t>J.Surya</a:t>
            </a:r>
            <a:r>
              <a:rPr lang="en-US" dirty="0"/>
              <a:t> Prakash</a:t>
            </a:r>
          </a:p>
          <a:p>
            <a:r>
              <a:rPr lang="en-US" dirty="0"/>
              <a:t>Video surveillance system for the purpose of security has been developed. Many researches try to develop intelligent video surveillance systems </a:t>
            </a:r>
          </a:p>
          <a:p>
            <a:r>
              <a:rPr lang="en-US" dirty="0"/>
              <a:t>Reference </a:t>
            </a:r>
            <a:r>
              <a:rPr lang="en-US" dirty="0" err="1"/>
              <a:t>links:http</a:t>
            </a:r>
            <a:r>
              <a:rPr lang="en-US" dirty="0"/>
              <a:t>://www.ijsrp.org/research-paper-1114/ijsrp-p3553.pdf</a:t>
            </a:r>
          </a:p>
          <a:p>
            <a:endParaRPr lang="en-US" dirty="0"/>
          </a:p>
          <a:p>
            <a:endParaRPr lang="en-US" dirty="0"/>
          </a:p>
        </p:txBody>
      </p:sp>
      <p:pic>
        <p:nvPicPr>
          <p:cNvPr id="9" name="Picture 8">
            <a:extLst>
              <a:ext uri="{FF2B5EF4-FFF2-40B4-BE49-F238E27FC236}">
                <a16:creationId xmlns:a16="http://schemas.microsoft.com/office/drawing/2014/main" id="{FF575A27-2096-4BFC-AFC8-A179D9AE9B73}"/>
              </a:ext>
            </a:extLst>
          </p:cNvPr>
          <p:cNvPicPr>
            <a:picLocks noChangeAspect="1"/>
          </p:cNvPicPr>
          <p:nvPr/>
        </p:nvPicPr>
        <p:blipFill rotWithShape="1">
          <a:blip r:embed="rId2"/>
          <a:srcRect b="16981"/>
          <a:stretch/>
        </p:blipFill>
        <p:spPr>
          <a:xfrm>
            <a:off x="11033673" y="57588"/>
            <a:ext cx="1059402" cy="781233"/>
          </a:xfrm>
          <a:prstGeom prst="rect">
            <a:avLst/>
          </a:prstGeom>
        </p:spPr>
      </p:pic>
      <p:sp>
        <p:nvSpPr>
          <p:cNvPr id="5" name="TextBox 4">
            <a:extLst>
              <a:ext uri="{FF2B5EF4-FFF2-40B4-BE49-F238E27FC236}">
                <a16:creationId xmlns:a16="http://schemas.microsoft.com/office/drawing/2014/main" id="{E845EE28-08A4-4FFE-9A2C-965C96BFC5ED}"/>
              </a:ext>
            </a:extLst>
          </p:cNvPr>
          <p:cNvSpPr txBox="1"/>
          <p:nvPr/>
        </p:nvSpPr>
        <p:spPr>
          <a:xfrm>
            <a:off x="558800" y="1513840"/>
            <a:ext cx="10911840" cy="2862322"/>
          </a:xfrm>
          <a:prstGeom prst="rect">
            <a:avLst/>
          </a:prstGeom>
          <a:noFill/>
        </p:spPr>
        <p:txBody>
          <a:bodyPr wrap="square" rtlCol="0">
            <a:spAutoFit/>
          </a:bodyPr>
          <a:lstStyle/>
          <a:p>
            <a:r>
              <a:rPr lang="en-US" dirty="0"/>
              <a:t>1.A Survey on Moving Object Detection and Tracking Techniques:</a:t>
            </a:r>
          </a:p>
          <a:p>
            <a:r>
              <a:rPr lang="en-US" dirty="0"/>
              <a:t>Authors: Shilpa , </a:t>
            </a:r>
            <a:r>
              <a:rPr lang="en-US" dirty="0" err="1"/>
              <a:t>Prathap</a:t>
            </a:r>
            <a:r>
              <a:rPr lang="en-US" dirty="0"/>
              <a:t> H., Sunitha M.R </a:t>
            </a:r>
          </a:p>
          <a:p>
            <a:r>
              <a:rPr lang="en-US" dirty="0"/>
              <a:t>Detection of objects in motion is the first step </a:t>
            </a:r>
          </a:p>
          <a:p>
            <a:r>
              <a:rPr lang="en-US" dirty="0"/>
              <a:t>towards non-stationary object tracking. Some of the major and important methods of </a:t>
            </a:r>
          </a:p>
          <a:p>
            <a:r>
              <a:rPr lang="en-US" dirty="0"/>
              <a:t>detecting the moving objects are Frame differencing, Optical </a:t>
            </a:r>
          </a:p>
          <a:p>
            <a:r>
              <a:rPr lang="en-US" dirty="0"/>
              <a:t>flow, Background subtraction and Double difference etc.</a:t>
            </a:r>
          </a:p>
          <a:p>
            <a:endParaRPr lang="en-US" dirty="0"/>
          </a:p>
          <a:p>
            <a:r>
              <a:rPr lang="en-US" dirty="0"/>
              <a:t>Reference link: https://www.researchgate.net/publication/301775263_A_Survey_on_Moving_Object_Detection_and_Tracking_Techniques</a:t>
            </a:r>
          </a:p>
        </p:txBody>
      </p:sp>
    </p:spTree>
    <p:extLst>
      <p:ext uri="{BB962C8B-B14F-4D97-AF65-F5344CB8AC3E}">
        <p14:creationId xmlns:p14="http://schemas.microsoft.com/office/powerpoint/2010/main" val="311482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C9F48F9-549D-4AF1-BA90-E0F5F85EAA3F}"/>
              </a:ext>
            </a:extLst>
          </p:cNvPr>
          <p:cNvGraphicFramePr>
            <a:graphicFrameLocks noGrp="1"/>
          </p:cNvGraphicFramePr>
          <p:nvPr>
            <p:extLst>
              <p:ext uri="{D42A27DB-BD31-4B8C-83A1-F6EECF244321}">
                <p14:modId xmlns:p14="http://schemas.microsoft.com/office/powerpoint/2010/main" val="2637310819"/>
              </p:ext>
            </p:extLst>
          </p:nvPr>
        </p:nvGraphicFramePr>
        <p:xfrm>
          <a:off x="1000091" y="643467"/>
          <a:ext cx="10191820" cy="5050227"/>
        </p:xfrm>
        <a:graphic>
          <a:graphicData uri="http://schemas.openxmlformats.org/drawingml/2006/table">
            <a:tbl>
              <a:tblPr firstRow="1" bandRow="1">
                <a:solidFill>
                  <a:schemeClr val="bg1"/>
                </a:solidFill>
                <a:tableStyleId>{073A0DAA-6AF3-43AB-8588-CEC1D06C72B9}</a:tableStyleId>
              </a:tblPr>
              <a:tblGrid>
                <a:gridCol w="513545">
                  <a:extLst>
                    <a:ext uri="{9D8B030D-6E8A-4147-A177-3AD203B41FA5}">
                      <a16:colId xmlns:a16="http://schemas.microsoft.com/office/drawing/2014/main" val="3317633243"/>
                    </a:ext>
                  </a:extLst>
                </a:gridCol>
                <a:gridCol w="1030464">
                  <a:extLst>
                    <a:ext uri="{9D8B030D-6E8A-4147-A177-3AD203B41FA5}">
                      <a16:colId xmlns:a16="http://schemas.microsoft.com/office/drawing/2014/main" val="334264198"/>
                    </a:ext>
                  </a:extLst>
                </a:gridCol>
                <a:gridCol w="1155634">
                  <a:extLst>
                    <a:ext uri="{9D8B030D-6E8A-4147-A177-3AD203B41FA5}">
                      <a16:colId xmlns:a16="http://schemas.microsoft.com/office/drawing/2014/main" val="811297828"/>
                    </a:ext>
                  </a:extLst>
                </a:gridCol>
                <a:gridCol w="969738">
                  <a:extLst>
                    <a:ext uri="{9D8B030D-6E8A-4147-A177-3AD203B41FA5}">
                      <a16:colId xmlns:a16="http://schemas.microsoft.com/office/drawing/2014/main" val="3731682713"/>
                    </a:ext>
                  </a:extLst>
                </a:gridCol>
                <a:gridCol w="950507">
                  <a:extLst>
                    <a:ext uri="{9D8B030D-6E8A-4147-A177-3AD203B41FA5}">
                      <a16:colId xmlns:a16="http://schemas.microsoft.com/office/drawing/2014/main" val="2735388716"/>
                    </a:ext>
                  </a:extLst>
                </a:gridCol>
                <a:gridCol w="2845795">
                  <a:extLst>
                    <a:ext uri="{9D8B030D-6E8A-4147-A177-3AD203B41FA5}">
                      <a16:colId xmlns:a16="http://schemas.microsoft.com/office/drawing/2014/main" val="1555376349"/>
                    </a:ext>
                  </a:extLst>
                </a:gridCol>
                <a:gridCol w="2726137">
                  <a:extLst>
                    <a:ext uri="{9D8B030D-6E8A-4147-A177-3AD203B41FA5}">
                      <a16:colId xmlns:a16="http://schemas.microsoft.com/office/drawing/2014/main" val="1405409441"/>
                    </a:ext>
                  </a:extLst>
                </a:gridCol>
              </a:tblGrid>
              <a:tr h="434870">
                <a:tc>
                  <a:txBody>
                    <a:bodyPr/>
                    <a:lstStyle/>
                    <a:p>
                      <a:r>
                        <a:rPr lang="en-US" sz="900" b="0" cap="none" spc="0">
                          <a:solidFill>
                            <a:schemeClr val="bg1"/>
                          </a:solidFill>
                        </a:rPr>
                        <a:t>S.NO</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Authors  </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Title  </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Publishing </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Techniques &amp; dataset  </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Pros  </a:t>
                      </a:r>
                    </a:p>
                  </a:txBody>
                  <a:tcPr marL="79999" marR="61538" marT="61538" marB="61538"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en-US" sz="900" b="0" cap="none" spc="0">
                          <a:solidFill>
                            <a:schemeClr val="bg1"/>
                          </a:solidFill>
                        </a:rPr>
                        <a:t>Cons</a:t>
                      </a:r>
                    </a:p>
                  </a:txBody>
                  <a:tcPr marL="79999" marR="61538" marT="61538" marB="61538"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660763583"/>
                  </a:ext>
                </a:extLst>
              </a:tr>
              <a:tr h="1727169">
                <a:tc>
                  <a:txBody>
                    <a:bodyPr/>
                    <a:lstStyle/>
                    <a:p>
                      <a:r>
                        <a:rPr lang="en-US" sz="900" cap="none" spc="0">
                          <a:solidFill>
                            <a:schemeClr val="tx1"/>
                          </a:solidFill>
                        </a:rPr>
                        <a:t>     1</a:t>
                      </a:r>
                    </a:p>
                  </a:txBody>
                  <a:tcPr marL="79999" marR="61538" marT="61538" marB="61538">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IN" sz="900" b="0" i="0" kern="1200" cap="none" spc="0">
                          <a:solidFill>
                            <a:schemeClr val="tx1"/>
                          </a:solidFill>
                          <a:effectLst/>
                          <a:latin typeface="+mn-lt"/>
                          <a:ea typeface="+mn-ea"/>
                          <a:cs typeface="+mn-cs"/>
                        </a:rPr>
                        <a:t>Suresh Kumar</a:t>
                      </a:r>
                    </a:p>
                    <a:p>
                      <a:r>
                        <a:rPr lang="en-IN" sz="900" b="0" i="0" kern="1200" cap="none" spc="0">
                          <a:solidFill>
                            <a:schemeClr val="tx1"/>
                          </a:solidFill>
                          <a:effectLst/>
                          <a:latin typeface="+mn-lt"/>
                          <a:ea typeface="+mn-ea"/>
                          <a:cs typeface="+mn-cs"/>
                        </a:rPr>
                        <a:t>, Prof. </a:t>
                      </a:r>
                      <a:r>
                        <a:rPr lang="en-IN" sz="900" b="0" i="0" kern="1200" cap="none" spc="0" err="1">
                          <a:solidFill>
                            <a:schemeClr val="tx1"/>
                          </a:solidFill>
                          <a:effectLst/>
                          <a:latin typeface="+mn-lt"/>
                          <a:ea typeface="+mn-ea"/>
                          <a:cs typeface="+mn-cs"/>
                        </a:rPr>
                        <a:t>Yatin</a:t>
                      </a:r>
                      <a:r>
                        <a:rPr lang="en-IN" sz="900" b="0" i="0" kern="1200" cap="none" spc="0">
                          <a:solidFill>
                            <a:schemeClr val="tx1"/>
                          </a:solidFill>
                          <a:effectLst/>
                          <a:latin typeface="+mn-lt"/>
                          <a:ea typeface="+mn-ea"/>
                          <a:cs typeface="+mn-cs"/>
                        </a:rPr>
                        <a:t> Kumar Agarwal</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900" b="0" i="0" kern="1200" cap="none" spc="0">
                          <a:solidFill>
                            <a:schemeClr val="tx1"/>
                          </a:solidFill>
                          <a:effectLst/>
                          <a:latin typeface="+mn-lt"/>
                          <a:ea typeface="+mn-ea"/>
                          <a:cs typeface="+mn-cs"/>
                        </a:rPr>
                        <a:t>Computer </a:t>
                      </a:r>
                    </a:p>
                    <a:p>
                      <a:r>
                        <a:rPr lang="en-US" sz="900" b="0" i="0" kern="1200" cap="none" spc="0">
                          <a:solidFill>
                            <a:schemeClr val="tx1"/>
                          </a:solidFill>
                          <a:effectLst/>
                          <a:latin typeface="+mn-lt"/>
                          <a:ea typeface="+mn-ea"/>
                          <a:cs typeface="+mn-cs"/>
                        </a:rPr>
                        <a:t>Vision Based</a:t>
                      </a:r>
                    </a:p>
                    <a:p>
                      <a:r>
                        <a:rPr lang="en-US" sz="900" b="0" i="0" kern="1200" cap="none" spc="0">
                          <a:solidFill>
                            <a:schemeClr val="tx1"/>
                          </a:solidFill>
                          <a:effectLst/>
                          <a:latin typeface="+mn-lt"/>
                          <a:ea typeface="+mn-ea"/>
                          <a:cs typeface="+mn-cs"/>
                        </a:rPr>
                        <a:t>Moving Object Detection </a:t>
                      </a:r>
                    </a:p>
                    <a:p>
                      <a:r>
                        <a:rPr lang="en-US" sz="900" b="0" i="0" kern="1200" cap="none" spc="0">
                          <a:solidFill>
                            <a:schemeClr val="tx1"/>
                          </a:solidFill>
                          <a:effectLst/>
                          <a:latin typeface="+mn-lt"/>
                          <a:ea typeface="+mn-ea"/>
                          <a:cs typeface="+mn-cs"/>
                        </a:rPr>
                        <a:t>and</a:t>
                      </a:r>
                    </a:p>
                    <a:p>
                      <a:r>
                        <a:rPr lang="en-US" sz="900" b="0" i="0" kern="1200" cap="none" spc="0">
                          <a:solidFill>
                            <a:schemeClr val="tx1"/>
                          </a:solidFill>
                          <a:effectLst/>
                          <a:latin typeface="+mn-lt"/>
                          <a:ea typeface="+mn-ea"/>
                          <a:cs typeface="+mn-cs"/>
                        </a:rPr>
                        <a:t>Tracking</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cap="none" spc="0">
                          <a:solidFill>
                            <a:schemeClr val="tx1"/>
                          </a:solidFill>
                        </a:rPr>
                        <a:t>2020</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900" cap="none" spc="0">
                          <a:solidFill>
                            <a:schemeClr val="tx1"/>
                          </a:solidFill>
                        </a:rPr>
                        <a:t>Customized dataset</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900" b="0" i="0" kern="1200" cap="none" spc="0">
                          <a:solidFill>
                            <a:schemeClr val="tx1"/>
                          </a:solidFill>
                          <a:effectLst/>
                          <a:latin typeface="+mn-lt"/>
                          <a:ea typeface="+mn-ea"/>
                          <a:cs typeface="+mn-cs"/>
                        </a:rPr>
                        <a:t>This is significantly improved and facilitated the </a:t>
                      </a:r>
                      <a:r>
                        <a:rPr lang="en-US" sz="900" b="0" i="0" kern="1200" cap="none" spc="0" err="1">
                          <a:solidFill>
                            <a:schemeClr val="tx1"/>
                          </a:solidFill>
                          <a:effectLst/>
                          <a:latin typeface="+mn-lt"/>
                          <a:ea typeface="+mn-ea"/>
                          <a:cs typeface="+mn-cs"/>
                        </a:rPr>
                        <a:t>performan</a:t>
                      </a:r>
                      <a:endParaRPr lang="en-US" sz="900" b="0" i="0" kern="1200" cap="none" spc="0">
                        <a:solidFill>
                          <a:schemeClr val="tx1"/>
                        </a:solidFill>
                        <a:effectLst/>
                        <a:latin typeface="+mn-lt"/>
                        <a:ea typeface="+mn-ea"/>
                        <a:cs typeface="+mn-cs"/>
                      </a:endParaRPr>
                    </a:p>
                    <a:p>
                      <a:r>
                        <a:rPr lang="en-US" sz="900" b="0" i="0" kern="1200" cap="none" spc="0" err="1">
                          <a:solidFill>
                            <a:schemeClr val="tx1"/>
                          </a:solidFill>
                          <a:effectLst/>
                          <a:latin typeface="+mn-lt"/>
                          <a:ea typeface="+mn-ea"/>
                          <a:cs typeface="+mn-cs"/>
                        </a:rPr>
                        <a:t>ce</a:t>
                      </a:r>
                      <a:r>
                        <a:rPr lang="en-US" sz="900" b="0" i="0" kern="1200" cap="none" spc="0">
                          <a:solidFill>
                            <a:schemeClr val="tx1"/>
                          </a:solidFill>
                          <a:effectLst/>
                          <a:latin typeface="+mn-lt"/>
                          <a:ea typeface="+mn-ea"/>
                          <a:cs typeface="+mn-cs"/>
                        </a:rPr>
                        <a:t> of certain computer vision tasks, such as tracking, </a:t>
                      </a:r>
                    </a:p>
                    <a:p>
                      <a:r>
                        <a:rPr lang="en-US" sz="900" b="0" i="0" kern="1200" cap="none" spc="0">
                          <a:solidFill>
                            <a:schemeClr val="tx1"/>
                          </a:solidFill>
                          <a:effectLst/>
                          <a:latin typeface="+mn-lt"/>
                          <a:ea typeface="+mn-ea"/>
                          <a:cs typeface="+mn-cs"/>
                        </a:rPr>
                        <a:t>video surveillance, motion</a:t>
                      </a:r>
                    </a:p>
                    <a:p>
                      <a:r>
                        <a:rPr lang="en-US" sz="900" b="0" i="0" kern="1200" cap="none" spc="0">
                          <a:solidFill>
                            <a:schemeClr val="tx1"/>
                          </a:solidFill>
                          <a:effectLst/>
                          <a:latin typeface="+mn-lt"/>
                          <a:ea typeface="+mn-ea"/>
                          <a:cs typeface="+mn-cs"/>
                        </a:rPr>
                        <a:t>-</a:t>
                      </a:r>
                    </a:p>
                    <a:p>
                      <a:r>
                        <a:rPr lang="en-US" sz="900" b="0" i="0" kern="1200" cap="none" spc="0">
                          <a:solidFill>
                            <a:schemeClr val="tx1"/>
                          </a:solidFill>
                          <a:effectLst/>
                          <a:latin typeface="+mn-lt"/>
                          <a:ea typeface="+mn-ea"/>
                          <a:cs typeface="+mn-cs"/>
                        </a:rPr>
                        <a:t>based recognition, video indexing, human</a:t>
                      </a:r>
                    </a:p>
                    <a:p>
                      <a:r>
                        <a:rPr lang="en-US" sz="900" b="0" i="0" kern="1200" cap="none" spc="0">
                          <a:solidFill>
                            <a:schemeClr val="tx1"/>
                          </a:solidFill>
                          <a:effectLst/>
                          <a:latin typeface="+mn-lt"/>
                          <a:ea typeface="+mn-ea"/>
                          <a:cs typeface="+mn-cs"/>
                        </a:rPr>
                        <a:t>-</a:t>
                      </a:r>
                    </a:p>
                    <a:p>
                      <a:r>
                        <a:rPr lang="en-US" sz="900" b="0" i="0" kern="1200" cap="none" spc="0">
                          <a:solidFill>
                            <a:schemeClr val="tx1"/>
                          </a:solidFill>
                          <a:effectLst/>
                          <a:latin typeface="+mn-lt"/>
                          <a:ea typeface="+mn-ea"/>
                          <a:cs typeface="+mn-cs"/>
                        </a:rPr>
                        <a:t>computer interaction, traffic </a:t>
                      </a:r>
                    </a:p>
                    <a:p>
                      <a:r>
                        <a:rPr lang="en-US" sz="900" b="0" i="0" kern="1200" cap="none" spc="0">
                          <a:solidFill>
                            <a:schemeClr val="tx1"/>
                          </a:solidFill>
                          <a:effectLst/>
                          <a:latin typeface="+mn-lt"/>
                          <a:ea typeface="+mn-ea"/>
                          <a:cs typeface="+mn-cs"/>
                        </a:rPr>
                        <a:t>monitoring, and vehicle navigation</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en-US" sz="900" cap="none" spc="0">
                          <a:solidFill>
                            <a:schemeClr val="tx1"/>
                          </a:solidFill>
                        </a:rPr>
                        <a:t>There is no </a:t>
                      </a:r>
                      <a:r>
                        <a:rPr lang="en-IN" sz="900" b="0" i="0" kern="1200" cap="none" spc="0">
                          <a:solidFill>
                            <a:schemeClr val="tx1"/>
                          </a:solidFill>
                          <a:effectLst/>
                          <a:latin typeface="+mn-lt"/>
                          <a:ea typeface="+mn-ea"/>
                          <a:cs typeface="+mn-cs"/>
                        </a:rPr>
                        <a:t>Movement detection and this is not  </a:t>
                      </a:r>
                      <a:r>
                        <a:rPr lang="en-US" sz="900" b="0" i="0" kern="1200" cap="none" spc="0">
                          <a:solidFill>
                            <a:schemeClr val="tx1"/>
                          </a:solidFill>
                          <a:effectLst/>
                          <a:latin typeface="+mn-lt"/>
                          <a:ea typeface="+mn-ea"/>
                          <a:cs typeface="+mn-cs"/>
                        </a:rPr>
                        <a:t>capable of</a:t>
                      </a:r>
                    </a:p>
                    <a:p>
                      <a:r>
                        <a:rPr lang="en-US" sz="900" b="0" i="0" kern="1200" cap="none" spc="0">
                          <a:solidFill>
                            <a:schemeClr val="tx1"/>
                          </a:solidFill>
                          <a:effectLst/>
                          <a:latin typeface="+mn-lt"/>
                          <a:ea typeface="+mn-ea"/>
                          <a:cs typeface="+mn-cs"/>
                        </a:rPr>
                        <a:t>finding the objects which are in motion in every frame with respect to the previous frame</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991002569"/>
                  </a:ext>
                </a:extLst>
              </a:tr>
              <a:tr h="722047">
                <a:tc>
                  <a:txBody>
                    <a:bodyPr/>
                    <a:lstStyle/>
                    <a:p>
                      <a:r>
                        <a:rPr lang="en-US" sz="900" cap="none" spc="0">
                          <a:solidFill>
                            <a:schemeClr val="tx1"/>
                          </a:solidFill>
                        </a:rPr>
                        <a:t>    2</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err="1">
                          <a:solidFill>
                            <a:schemeClr val="tx1"/>
                          </a:solidFill>
                        </a:rPr>
                        <a:t>Risha</a:t>
                      </a:r>
                      <a:r>
                        <a:rPr lang="en-US" sz="900" cap="none" spc="0">
                          <a:solidFill>
                            <a:schemeClr val="tx1"/>
                          </a:solidFill>
                        </a:rPr>
                        <a:t> K, </a:t>
                      </a:r>
                      <a:r>
                        <a:rPr lang="en-US" sz="900" cap="none" spc="0" err="1">
                          <a:solidFill>
                            <a:schemeClr val="tx1"/>
                          </a:solidFill>
                        </a:rPr>
                        <a:t>Chempak</a:t>
                      </a:r>
                      <a:r>
                        <a:rPr lang="en-US" sz="900" cap="none" spc="0">
                          <a:solidFill>
                            <a:schemeClr val="tx1"/>
                          </a:solidFill>
                        </a:rPr>
                        <a:t> Kumar</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Novel method of detecting moving object in video</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b="0" i="0" kern="1200" cap="none" spc="0">
                          <a:solidFill>
                            <a:schemeClr val="tx1"/>
                          </a:solidFill>
                          <a:effectLst/>
                          <a:latin typeface="+mn-lt"/>
                          <a:ea typeface="+mn-ea"/>
                          <a:cs typeface="+mn-cs"/>
                        </a:rPr>
                        <a:t>2016</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Customized dataset</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cap="none" spc="0">
                          <a:solidFill>
                            <a:schemeClr val="tx1"/>
                          </a:solidFill>
                        </a:rPr>
                        <a:t>moving object is detected by using optical flow, .Morphological </a:t>
                      </a:r>
                      <a:r>
                        <a:rPr lang="en-US" sz="900" cap="none" spc="0" err="1">
                          <a:solidFill>
                            <a:schemeClr val="tx1"/>
                          </a:solidFill>
                        </a:rPr>
                        <a:t>closingis</a:t>
                      </a:r>
                      <a:r>
                        <a:rPr lang="en-US" sz="900" cap="none" spc="0">
                          <a:solidFill>
                            <a:schemeClr val="tx1"/>
                          </a:solidFill>
                        </a:rPr>
                        <a:t> applied to get a clear picture of the moving target.</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Camera cannot move and cannot detect</a:t>
                      </a:r>
                    </a:p>
                    <a:p>
                      <a:r>
                        <a:rPr lang="en-US" sz="900" cap="none" spc="0">
                          <a:solidFill>
                            <a:schemeClr val="tx1"/>
                          </a:solidFill>
                        </a:rPr>
                        <a:t>Multiple objects</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59299136"/>
                  </a:ext>
                </a:extLst>
              </a:tr>
              <a:tr h="722047">
                <a:tc>
                  <a:txBody>
                    <a:bodyPr/>
                    <a:lstStyle/>
                    <a:p>
                      <a:r>
                        <a:rPr lang="en-US" sz="900" cap="none" spc="0">
                          <a:solidFill>
                            <a:schemeClr val="tx1"/>
                          </a:solidFill>
                        </a:rPr>
                        <a:t>    3</a:t>
                      </a:r>
                    </a:p>
                  </a:txBody>
                  <a:tcPr marL="79999" marR="61538" marT="61538" marB="6153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Sunitha </a:t>
                      </a:r>
                      <a:r>
                        <a:rPr lang="en-US" sz="900" cap="none" spc="0" err="1">
                          <a:solidFill>
                            <a:schemeClr val="tx1"/>
                          </a:solidFill>
                        </a:rPr>
                        <a:t>m.r</a:t>
                      </a:r>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Moving object detection</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5 May 2016</a:t>
                      </a: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Customized </a:t>
                      </a:r>
                    </a:p>
                    <a:p>
                      <a:r>
                        <a:rPr lang="en-US" sz="900" cap="none" spc="0" err="1">
                          <a:solidFill>
                            <a:schemeClr val="tx1"/>
                          </a:solidFill>
                        </a:rPr>
                        <a:t>datatset</a:t>
                      </a:r>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In this  survey we found that Among various detection methods Background subtraction is the simplest method which provides complete information</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There is no </a:t>
                      </a:r>
                      <a:r>
                        <a:rPr lang="en-IN" sz="900" b="0" i="0" kern="1200" cap="none" spc="0">
                          <a:solidFill>
                            <a:schemeClr val="tx1"/>
                          </a:solidFill>
                          <a:effectLst/>
                          <a:latin typeface="+mn-lt"/>
                          <a:ea typeface="+mn-ea"/>
                          <a:cs typeface="+mn-cs"/>
                        </a:rPr>
                        <a:t>accurate video surveillance  due to  background subtraction </a:t>
                      </a:r>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003317248"/>
                  </a:ext>
                </a:extLst>
              </a:tr>
              <a:tr h="578458">
                <a:tc>
                  <a:txBody>
                    <a:bodyPr/>
                    <a:lstStyle/>
                    <a:p>
                      <a:r>
                        <a:rPr lang="en-US" sz="900" cap="none" spc="0">
                          <a:solidFill>
                            <a:schemeClr val="tx1"/>
                          </a:solidFill>
                        </a:rPr>
                        <a:t>   4</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err="1">
                          <a:solidFill>
                            <a:schemeClr val="tx1"/>
                          </a:solidFill>
                        </a:rPr>
                        <a:t>Darshak</a:t>
                      </a:r>
                      <a:r>
                        <a:rPr lang="en-US" sz="900" cap="none" spc="0">
                          <a:solidFill>
                            <a:schemeClr val="tx1"/>
                          </a:solidFill>
                        </a:rPr>
                        <a:t> G. Thakore</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Moving object detection</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3, July 2012</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Customized </a:t>
                      </a:r>
                    </a:p>
                    <a:p>
                      <a:r>
                        <a:rPr lang="en-US" sz="900" cap="none" spc="0" err="1">
                          <a:solidFill>
                            <a:schemeClr val="tx1"/>
                          </a:solidFill>
                        </a:rPr>
                        <a:t>datatset</a:t>
                      </a:r>
                      <a:endParaRPr lang="en-US" sz="900" cap="none" spc="0">
                        <a:solidFill>
                          <a:schemeClr val="tx1"/>
                        </a:solidFill>
                      </a:endParaRP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This survey is helpful for us to </a:t>
                      </a:r>
                      <a:r>
                        <a:rPr lang="en-US" sz="900" cap="none" spc="0" err="1">
                          <a:solidFill>
                            <a:schemeClr val="tx1"/>
                          </a:solidFill>
                        </a:rPr>
                        <a:t>analize</a:t>
                      </a:r>
                      <a:r>
                        <a:rPr lang="en-US" sz="900" cap="none" spc="0">
                          <a:solidFill>
                            <a:schemeClr val="tx1"/>
                          </a:solidFill>
                        </a:rPr>
                        <a:t> image enhancement motion detection object tracking </a:t>
                      </a:r>
                      <a:r>
                        <a:rPr lang="en-US" sz="900" cap="none" spc="0" err="1">
                          <a:solidFill>
                            <a:schemeClr val="tx1"/>
                          </a:solidFill>
                        </a:rPr>
                        <a:t>etc</a:t>
                      </a:r>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en-US" sz="900" cap="none" spc="0">
                          <a:solidFill>
                            <a:schemeClr val="tx1"/>
                          </a:solidFill>
                        </a:rPr>
                        <a:t>The results of the experiments or survey done where satisfactory and had some issues like boot strapping dynamic background </a:t>
                      </a:r>
                      <a:r>
                        <a:rPr lang="en-US" sz="900" cap="none" spc="0" err="1">
                          <a:solidFill>
                            <a:schemeClr val="tx1"/>
                          </a:solidFill>
                        </a:rPr>
                        <a:t>etc</a:t>
                      </a:r>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606078624"/>
                  </a:ext>
                </a:extLst>
              </a:tr>
              <a:tr h="865636">
                <a:tc>
                  <a:txBody>
                    <a:bodyPr/>
                    <a:lstStyle/>
                    <a:p>
                      <a:r>
                        <a:rPr lang="en-US" sz="900" cap="none" spc="0">
                          <a:solidFill>
                            <a:schemeClr val="tx1"/>
                          </a:solidFill>
                        </a:rPr>
                        <a:t>   5</a:t>
                      </a:r>
                    </a:p>
                  </a:txBody>
                  <a:tcPr marL="79999" marR="61538" marT="61538" marB="61538">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Surya </a:t>
                      </a:r>
                      <a:r>
                        <a:rPr lang="en-US" sz="900" cap="none" spc="0" err="1">
                          <a:solidFill>
                            <a:schemeClr val="tx1"/>
                          </a:solidFill>
                        </a:rPr>
                        <a:t>Prakash.J</a:t>
                      </a:r>
                      <a:r>
                        <a:rPr lang="en-US" sz="900" cap="none" spc="0">
                          <a:solidFill>
                            <a:schemeClr val="tx1"/>
                          </a:solidFill>
                        </a:rPr>
                        <a:t> </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Moving  detection object</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11,November,</a:t>
                      </a:r>
                    </a:p>
                    <a:p>
                      <a:r>
                        <a:rPr lang="en-US" sz="900" cap="none" spc="0">
                          <a:solidFill>
                            <a:schemeClr val="tx1"/>
                          </a:solidFill>
                        </a:rPr>
                        <a:t>2014</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Customized </a:t>
                      </a:r>
                    </a:p>
                    <a:p>
                      <a:r>
                        <a:rPr lang="en-US" sz="900" cap="none" spc="0" err="1">
                          <a:solidFill>
                            <a:schemeClr val="tx1"/>
                          </a:solidFill>
                        </a:rPr>
                        <a:t>datatset</a:t>
                      </a:r>
                      <a:endParaRPr lang="en-US" sz="900" cap="none" spc="0">
                        <a:solidFill>
                          <a:schemeClr val="tx1"/>
                        </a:solidFill>
                      </a:endParaRP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900" cap="none" spc="0">
                          <a:solidFill>
                            <a:schemeClr val="tx1"/>
                          </a:solidFill>
                        </a:rPr>
                        <a:t>This survey shows various methodologies for object detection and tracking such as background subtraction</a:t>
                      </a:r>
                    </a:p>
                    <a:p>
                      <a:r>
                        <a:rPr lang="en-US" sz="900" cap="none" spc="0">
                          <a:solidFill>
                            <a:schemeClr val="tx1"/>
                          </a:solidFill>
                        </a:rPr>
                        <a:t>,and , background modeling,</a:t>
                      </a:r>
                    </a:p>
                    <a:p>
                      <a:r>
                        <a:rPr lang="en-US" sz="900" cap="none" spc="0">
                          <a:solidFill>
                            <a:schemeClr val="tx1"/>
                          </a:solidFill>
                        </a:rPr>
                        <a:t>,less sensitive to background noise.</a:t>
                      </a:r>
                    </a:p>
                  </a:txBody>
                  <a:tcPr marL="79999" marR="61538" marT="61538" marB="61538">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cap="none" spc="0">
                          <a:solidFill>
                            <a:schemeClr val="tx1"/>
                          </a:solidFill>
                        </a:rPr>
                        <a:t>There is no </a:t>
                      </a:r>
                      <a:r>
                        <a:rPr lang="en-IN" sz="900" b="0" i="0" kern="1200" cap="none" spc="0">
                          <a:solidFill>
                            <a:schemeClr val="tx1"/>
                          </a:solidFill>
                          <a:effectLst/>
                          <a:latin typeface="+mn-lt"/>
                          <a:ea typeface="+mn-ea"/>
                          <a:cs typeface="+mn-cs"/>
                        </a:rPr>
                        <a:t>accurate video surveillance  due to  background subtraction </a:t>
                      </a:r>
                      <a:endParaRPr lang="en-US" sz="900" cap="none" spc="0">
                        <a:solidFill>
                          <a:schemeClr val="tx1"/>
                        </a:solidFill>
                      </a:endParaRPr>
                    </a:p>
                    <a:p>
                      <a:endParaRPr lang="en-US" sz="900" cap="none" spc="0">
                        <a:solidFill>
                          <a:schemeClr val="tx1"/>
                        </a:solidFill>
                      </a:endParaRPr>
                    </a:p>
                  </a:txBody>
                  <a:tcPr marL="79999" marR="61538" marT="61538" marB="61538">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926074558"/>
                  </a:ext>
                </a:extLst>
              </a:tr>
            </a:tbl>
          </a:graphicData>
        </a:graphic>
      </p:graphicFrame>
      <p:pic>
        <p:nvPicPr>
          <p:cNvPr id="5" name="Picture 4">
            <a:extLst>
              <a:ext uri="{FF2B5EF4-FFF2-40B4-BE49-F238E27FC236}">
                <a16:creationId xmlns:a16="http://schemas.microsoft.com/office/drawing/2014/main" id="{8D79B436-13ED-479D-B5F8-484DF007D58D}"/>
              </a:ext>
            </a:extLst>
          </p:cNvPr>
          <p:cNvPicPr>
            <a:picLocks noChangeAspect="1"/>
          </p:cNvPicPr>
          <p:nvPr/>
        </p:nvPicPr>
        <p:blipFill rotWithShape="1">
          <a:blip r:embed="rId2"/>
          <a:srcRect b="16981"/>
          <a:stretch/>
        </p:blipFill>
        <p:spPr>
          <a:xfrm>
            <a:off x="11277599" y="239699"/>
            <a:ext cx="754515" cy="556401"/>
          </a:xfrm>
          <a:prstGeom prst="rect">
            <a:avLst/>
          </a:prstGeom>
        </p:spPr>
      </p:pic>
    </p:spTree>
    <p:extLst>
      <p:ext uri="{BB962C8B-B14F-4D97-AF65-F5344CB8AC3E}">
        <p14:creationId xmlns:p14="http://schemas.microsoft.com/office/powerpoint/2010/main" val="93733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7A47DCE-3B6E-458B-8016-A85ECE2FF957}"/>
              </a:ext>
            </a:extLst>
          </p:cNvPr>
          <p:cNvGraphicFramePr>
            <a:graphicFrameLocks noGrp="1"/>
          </p:cNvGraphicFramePr>
          <p:nvPr>
            <p:extLst>
              <p:ext uri="{D42A27DB-BD31-4B8C-83A1-F6EECF244321}">
                <p14:modId xmlns:p14="http://schemas.microsoft.com/office/powerpoint/2010/main" val="3018499902"/>
              </p:ext>
            </p:extLst>
          </p:nvPr>
        </p:nvGraphicFramePr>
        <p:xfrm>
          <a:off x="804334" y="1188086"/>
          <a:ext cx="10577746" cy="4476748"/>
        </p:xfrm>
        <a:graphic>
          <a:graphicData uri="http://schemas.openxmlformats.org/drawingml/2006/table">
            <a:tbl>
              <a:tblPr firstRow="1" firstCol="1" bandRow="1">
                <a:tableStyleId>{5C22544A-7EE6-4342-B048-85BDC9FD1C3A}</a:tableStyleId>
              </a:tblPr>
              <a:tblGrid>
                <a:gridCol w="2142012">
                  <a:extLst>
                    <a:ext uri="{9D8B030D-6E8A-4147-A177-3AD203B41FA5}">
                      <a16:colId xmlns:a16="http://schemas.microsoft.com/office/drawing/2014/main" val="612070556"/>
                    </a:ext>
                  </a:extLst>
                </a:gridCol>
                <a:gridCol w="4068024">
                  <a:extLst>
                    <a:ext uri="{9D8B030D-6E8A-4147-A177-3AD203B41FA5}">
                      <a16:colId xmlns:a16="http://schemas.microsoft.com/office/drawing/2014/main" val="2137569149"/>
                    </a:ext>
                  </a:extLst>
                </a:gridCol>
                <a:gridCol w="4367710">
                  <a:extLst>
                    <a:ext uri="{9D8B030D-6E8A-4147-A177-3AD203B41FA5}">
                      <a16:colId xmlns:a16="http://schemas.microsoft.com/office/drawing/2014/main" val="610433887"/>
                    </a:ext>
                  </a:extLst>
                </a:gridCol>
              </a:tblGrid>
              <a:tr h="1045812">
                <a:tc>
                  <a:txBody>
                    <a:bodyPr/>
                    <a:lstStyle/>
                    <a:p>
                      <a:pPr marL="0" marR="0" algn="l">
                        <a:lnSpc>
                          <a:spcPct val="107000"/>
                        </a:lnSpc>
                        <a:spcBef>
                          <a:spcPts val="0"/>
                        </a:spcBef>
                        <a:spcAft>
                          <a:spcPts val="0"/>
                        </a:spcAft>
                      </a:pPr>
                      <a:r>
                        <a:rPr lang="en-US" sz="2000">
                          <a:effectLst/>
                        </a:rPr>
                        <a:t>  </a:t>
                      </a:r>
                      <a:endParaRPr lang="en-US" sz="1100">
                        <a:effectLst/>
                      </a:endParaRPr>
                    </a:p>
                    <a:p>
                      <a:pPr marL="0" marR="0" algn="l">
                        <a:lnSpc>
                          <a:spcPct val="107000"/>
                        </a:lnSpc>
                        <a:spcBef>
                          <a:spcPts val="0"/>
                        </a:spcBef>
                        <a:spcAft>
                          <a:spcPts val="0"/>
                        </a:spcAft>
                      </a:pPr>
                      <a:r>
                        <a:rPr lang="en-US" sz="2000">
                          <a:effectLst/>
                        </a:rPr>
                        <a:t> </a:t>
                      </a:r>
                      <a:endParaRPr lang="en-US" sz="1100">
                        <a:effectLst/>
                      </a:endParaRPr>
                    </a:p>
                    <a:p>
                      <a:pPr marL="0" marR="0" algn="l">
                        <a:lnSpc>
                          <a:spcPct val="107000"/>
                        </a:lnSpc>
                        <a:spcBef>
                          <a:spcPts val="0"/>
                        </a:spcBef>
                        <a:spcAft>
                          <a:spcPts val="0"/>
                        </a:spcAft>
                      </a:pPr>
                      <a:r>
                        <a:rPr lang="en-US" sz="2200">
                          <a:effectLst/>
                        </a:rPr>
                        <a:t>datasets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0" marR="0" algn="l">
                        <a:lnSpc>
                          <a:spcPct val="107000"/>
                        </a:lnSpc>
                        <a:spcBef>
                          <a:spcPts val="0"/>
                        </a:spcBef>
                        <a:spcAft>
                          <a:spcPts val="0"/>
                        </a:spcAft>
                      </a:pPr>
                      <a:r>
                        <a:rPr lang="en-US" sz="2000">
                          <a:effectLst/>
                        </a:rPr>
                        <a:t>   </a:t>
                      </a:r>
                      <a:endParaRPr lang="en-US" sz="1100">
                        <a:effectLst/>
                      </a:endParaRPr>
                    </a:p>
                    <a:p>
                      <a:pPr marL="0" marR="0" algn="l">
                        <a:lnSpc>
                          <a:spcPct val="107000"/>
                        </a:lnSpc>
                        <a:spcBef>
                          <a:spcPts val="0"/>
                        </a:spcBef>
                        <a:spcAft>
                          <a:spcPts val="0"/>
                        </a:spcAft>
                      </a:pPr>
                      <a:r>
                        <a:rPr lang="en-US" sz="2000">
                          <a:effectLst/>
                        </a:rPr>
                        <a:t> </a:t>
                      </a:r>
                      <a:endParaRPr lang="en-US" sz="2200">
                        <a:effectLst/>
                      </a:endParaRPr>
                    </a:p>
                    <a:p>
                      <a:pPr marL="0" marR="0" algn="l">
                        <a:lnSpc>
                          <a:spcPct val="107000"/>
                        </a:lnSpc>
                        <a:spcBef>
                          <a:spcPts val="0"/>
                        </a:spcBef>
                        <a:spcAft>
                          <a:spcPts val="0"/>
                        </a:spcAft>
                      </a:pPr>
                      <a:r>
                        <a:rPr lang="en-US" sz="2200">
                          <a:effectLst/>
                        </a:rPr>
                        <a:t>characteristics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0" marR="0" algn="l">
                        <a:lnSpc>
                          <a:spcPct val="107000"/>
                        </a:lnSpc>
                        <a:spcBef>
                          <a:spcPts val="0"/>
                        </a:spcBef>
                        <a:spcAft>
                          <a:spcPts val="0"/>
                        </a:spcAft>
                      </a:pPr>
                      <a:r>
                        <a:rPr lang="en-US" sz="2000">
                          <a:effectLst/>
                        </a:rPr>
                        <a:t> </a:t>
                      </a:r>
                      <a:endParaRPr lang="en-US" sz="1100">
                        <a:effectLst/>
                      </a:endParaRPr>
                    </a:p>
                    <a:p>
                      <a:pPr marL="0" marR="0" algn="l">
                        <a:lnSpc>
                          <a:spcPct val="107000"/>
                        </a:lnSpc>
                        <a:spcBef>
                          <a:spcPts val="0"/>
                        </a:spcBef>
                        <a:spcAft>
                          <a:spcPts val="0"/>
                        </a:spcAft>
                      </a:pPr>
                      <a:r>
                        <a:rPr lang="en-US" sz="2000">
                          <a:effectLst/>
                        </a:rPr>
                        <a:t> </a:t>
                      </a:r>
                      <a:endParaRPr lang="en-US" sz="1100">
                        <a:effectLst/>
                      </a:endParaRPr>
                    </a:p>
                    <a:p>
                      <a:pPr marL="0" marR="0" algn="l">
                        <a:lnSpc>
                          <a:spcPct val="107000"/>
                        </a:lnSpc>
                        <a:spcBef>
                          <a:spcPts val="0"/>
                        </a:spcBef>
                        <a:spcAft>
                          <a:spcPts val="0"/>
                        </a:spcAft>
                      </a:pPr>
                      <a:r>
                        <a:rPr lang="en-US" sz="2200">
                          <a:effectLst/>
                        </a:rPr>
                        <a:t>techniques/methods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extLst>
                  <a:ext uri="{0D108BD9-81ED-4DB2-BD59-A6C34878D82A}">
                    <a16:rowId xmlns:a16="http://schemas.microsoft.com/office/drawing/2014/main" val="2178126894"/>
                  </a:ext>
                </a:extLst>
              </a:tr>
              <a:tr h="1520424">
                <a:tc>
                  <a:txBody>
                    <a:bodyPr/>
                    <a:lstStyle/>
                    <a:p>
                      <a:pPr marL="0" marR="0" algn="l">
                        <a:lnSpc>
                          <a:spcPct val="107000"/>
                        </a:lnSpc>
                        <a:spcBef>
                          <a:spcPts val="0"/>
                        </a:spcBef>
                        <a:spcAft>
                          <a:spcPts val="0"/>
                        </a:spcAft>
                      </a:pPr>
                      <a:r>
                        <a:rPr lang="en-US" sz="1100">
                          <a:effectLst/>
                        </a:rPr>
                        <a:t> </a:t>
                      </a:r>
                    </a:p>
                    <a:p>
                      <a:pPr marL="0" marR="0" algn="l">
                        <a:lnSpc>
                          <a:spcPct val="107000"/>
                        </a:lnSpc>
                        <a:spcBef>
                          <a:spcPts val="0"/>
                        </a:spcBef>
                        <a:spcAft>
                          <a:spcPts val="0"/>
                        </a:spcAft>
                      </a:pPr>
                      <a:r>
                        <a:rPr lang="en-US" sz="1100">
                          <a:effectLst/>
                        </a:rPr>
                        <a:t> </a:t>
                      </a:r>
                    </a:p>
                    <a:p>
                      <a:pPr marL="0" marR="0" algn="l">
                        <a:lnSpc>
                          <a:spcPct val="107000"/>
                        </a:lnSpc>
                        <a:spcBef>
                          <a:spcPts val="0"/>
                        </a:spcBef>
                        <a:spcAft>
                          <a:spcPts val="0"/>
                        </a:spcAft>
                      </a:pPr>
                      <a:r>
                        <a:rPr lang="en-US" sz="1900">
                          <a:effectLst/>
                        </a:rPr>
                        <a:t>VIVID AND CDNET</a:t>
                      </a:r>
                    </a:p>
                    <a:p>
                      <a:pPr marL="0" marR="0" algn="l">
                        <a:lnSpc>
                          <a:spcPct val="107000"/>
                        </a:lnSpc>
                        <a:spcBef>
                          <a:spcPts val="0"/>
                        </a:spcBef>
                        <a:spcAft>
                          <a:spcPts val="0"/>
                        </a:spcAft>
                      </a:pPr>
                      <a:r>
                        <a:rPr lang="en-US" sz="1900">
                          <a:effectLst/>
                        </a:rPr>
                        <a:t> </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342900" marR="0" lvl="0" indent="-342900" algn="l">
                        <a:lnSpc>
                          <a:spcPct val="107000"/>
                        </a:lnSpc>
                        <a:spcBef>
                          <a:spcPts val="0"/>
                        </a:spcBef>
                        <a:spcAft>
                          <a:spcPts val="0"/>
                        </a:spcAft>
                        <a:buSzPts val="1600"/>
                        <a:buFont typeface="+mj-lt"/>
                        <a:buAutoNum type="arabicPeriod"/>
                      </a:pPr>
                      <a:r>
                        <a:rPr lang="en-US" sz="1400">
                          <a:effectLst/>
                        </a:rPr>
                        <a:t>Dataset contains totaly 4107 frames and 13834 labeled bounding box for moving targets.</a:t>
                      </a:r>
                      <a:endParaRPr lang="en-US" sz="1100">
                        <a:effectLst/>
                      </a:endParaRPr>
                    </a:p>
                    <a:p>
                      <a:pPr marL="273050" marR="0" algn="l">
                        <a:lnSpc>
                          <a:spcPct val="107000"/>
                        </a:lnSpc>
                        <a:spcBef>
                          <a:spcPts val="0"/>
                        </a:spcBef>
                        <a:spcAft>
                          <a:spcPts val="0"/>
                        </a:spcAft>
                      </a:pPr>
                      <a:r>
                        <a:rPr lang="en-US" sz="1400">
                          <a:effectLst/>
                        </a:rPr>
                        <a:t> </a:t>
                      </a:r>
                      <a:endParaRPr lang="en-US" sz="1100">
                        <a:effectLst/>
                      </a:endParaRPr>
                    </a:p>
                    <a:p>
                      <a:pPr marL="342900" marR="0" lvl="0" indent="-342900" algn="l">
                        <a:lnSpc>
                          <a:spcPct val="107000"/>
                        </a:lnSpc>
                        <a:spcBef>
                          <a:spcPts val="0"/>
                        </a:spcBef>
                        <a:spcAft>
                          <a:spcPts val="0"/>
                        </a:spcAft>
                        <a:buSzPts val="1600"/>
                        <a:buFont typeface="+mj-lt"/>
                        <a:buAutoNum type="arabicPeriod"/>
                      </a:pPr>
                      <a:r>
                        <a:rPr lang="en-US" sz="1700">
                          <a:effectLst/>
                        </a:rPr>
                        <a:t>. The dataset consists of 8 different subset images.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0" marR="0" algn="l">
                        <a:lnSpc>
                          <a:spcPct val="107000"/>
                        </a:lnSpc>
                        <a:spcBef>
                          <a:spcPts val="0"/>
                        </a:spcBef>
                        <a:spcAft>
                          <a:spcPts val="0"/>
                        </a:spcAft>
                      </a:pPr>
                      <a:r>
                        <a:rPr lang="en-US" sz="1800">
                          <a:effectLst/>
                        </a:rPr>
                        <a:t>1.KLT(kanade-lucas-tomasi)</a:t>
                      </a:r>
                      <a:endParaRPr lang="en-US" sz="1100">
                        <a:effectLst/>
                      </a:endParaRPr>
                    </a:p>
                    <a:p>
                      <a:pPr marL="0" marR="0" algn="l">
                        <a:lnSpc>
                          <a:spcPct val="107000"/>
                        </a:lnSpc>
                        <a:spcBef>
                          <a:spcPts val="0"/>
                        </a:spcBef>
                        <a:spcAft>
                          <a:spcPts val="0"/>
                        </a:spcAft>
                      </a:pPr>
                      <a:r>
                        <a:rPr lang="en-US" sz="1800">
                          <a:effectLst/>
                        </a:rPr>
                        <a:t>2.RANSAC (random sample consensus)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extLst>
                  <a:ext uri="{0D108BD9-81ED-4DB2-BD59-A6C34878D82A}">
                    <a16:rowId xmlns:a16="http://schemas.microsoft.com/office/drawing/2014/main" val="4029888941"/>
                  </a:ext>
                </a:extLst>
              </a:tr>
              <a:tr h="1910512">
                <a:tc>
                  <a:txBody>
                    <a:bodyPr/>
                    <a:lstStyle/>
                    <a:p>
                      <a:pPr marL="0" marR="0" algn="l">
                        <a:lnSpc>
                          <a:spcPct val="107000"/>
                        </a:lnSpc>
                        <a:spcBef>
                          <a:spcPts val="0"/>
                        </a:spcBef>
                        <a:spcAft>
                          <a:spcPts val="0"/>
                        </a:spcAft>
                      </a:pPr>
                      <a:r>
                        <a:rPr lang="en-US" sz="1100">
                          <a:effectLst/>
                        </a:rPr>
                        <a:t> </a:t>
                      </a:r>
                    </a:p>
                    <a:p>
                      <a:pPr marL="0" marR="0" algn="l">
                        <a:lnSpc>
                          <a:spcPct val="107000"/>
                        </a:lnSpc>
                        <a:spcBef>
                          <a:spcPts val="0"/>
                        </a:spcBef>
                        <a:spcAft>
                          <a:spcPts val="0"/>
                        </a:spcAft>
                      </a:pPr>
                      <a:r>
                        <a:rPr lang="en-US" sz="2900">
                          <a:effectLst/>
                        </a:rPr>
                        <a:t>KITTI MOD</a:t>
                      </a:r>
                      <a:endParaRPr lang="en-US" sz="29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0" marR="0" algn="l">
                        <a:lnSpc>
                          <a:spcPct val="107000"/>
                        </a:lnSpc>
                        <a:spcBef>
                          <a:spcPts val="0"/>
                        </a:spcBef>
                        <a:spcAft>
                          <a:spcPts val="0"/>
                        </a:spcAft>
                      </a:pPr>
                      <a:r>
                        <a:rPr lang="en-US" sz="1900">
                          <a:effectLst/>
                        </a:rPr>
                        <a:t>1.KITTI MOD data and The Davis [21] benchmark are used.</a:t>
                      </a:r>
                    </a:p>
                    <a:p>
                      <a:pPr marL="0" marR="0" algn="l">
                        <a:lnSpc>
                          <a:spcPct val="107000"/>
                        </a:lnSpc>
                        <a:spcBef>
                          <a:spcPts val="0"/>
                        </a:spcBef>
                        <a:spcAft>
                          <a:spcPts val="0"/>
                        </a:spcAft>
                      </a:pPr>
                      <a:r>
                        <a:rPr lang="en-US" sz="1900">
                          <a:effectLst/>
                        </a:rPr>
                        <a:t> </a:t>
                      </a:r>
                    </a:p>
                    <a:p>
                      <a:pPr marL="0" marR="0" algn="l">
                        <a:lnSpc>
                          <a:spcPct val="107000"/>
                        </a:lnSpc>
                        <a:spcBef>
                          <a:spcPts val="0"/>
                        </a:spcBef>
                        <a:spcAft>
                          <a:spcPts val="0"/>
                        </a:spcAft>
                      </a:pPr>
                      <a:r>
                        <a:rPr lang="en-US" sz="1900">
                          <a:effectLst/>
                        </a:rPr>
                        <a:t>2. DAVIS is comprised of 50 sequences, with 3455 total number of frames.</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tc>
                  <a:txBody>
                    <a:bodyPr/>
                    <a:lstStyle/>
                    <a:p>
                      <a:pPr marL="0" marR="0" algn="l">
                        <a:lnSpc>
                          <a:spcPct val="107000"/>
                        </a:lnSpc>
                        <a:spcBef>
                          <a:spcPts val="0"/>
                        </a:spcBef>
                        <a:spcAft>
                          <a:spcPts val="0"/>
                        </a:spcAft>
                      </a:pPr>
                      <a:r>
                        <a:rPr lang="en-US" sz="1700">
                          <a:effectLst/>
                        </a:rPr>
                        <a:t> 1.GPS (global positioning system)</a:t>
                      </a:r>
                      <a:endParaRPr lang="en-US" sz="1100">
                        <a:effectLst/>
                      </a:endParaRPr>
                    </a:p>
                    <a:p>
                      <a:pPr marL="0" marR="0" algn="l">
                        <a:lnSpc>
                          <a:spcPct val="107000"/>
                        </a:lnSpc>
                        <a:spcBef>
                          <a:spcPts val="0"/>
                        </a:spcBef>
                        <a:spcAft>
                          <a:spcPts val="0"/>
                        </a:spcAft>
                      </a:pPr>
                      <a:r>
                        <a:rPr lang="en-US" sz="1700">
                          <a:effectLst/>
                        </a:rPr>
                        <a:t>2.IMU (inertial measurements units)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3906" marR="63906" marT="0" marB="0"/>
                </a:tc>
                <a:extLst>
                  <a:ext uri="{0D108BD9-81ED-4DB2-BD59-A6C34878D82A}">
                    <a16:rowId xmlns:a16="http://schemas.microsoft.com/office/drawing/2014/main" val="1109859403"/>
                  </a:ext>
                </a:extLst>
              </a:tr>
            </a:tbl>
          </a:graphicData>
        </a:graphic>
      </p:graphicFrame>
    </p:spTree>
    <p:extLst>
      <p:ext uri="{BB962C8B-B14F-4D97-AF65-F5344CB8AC3E}">
        <p14:creationId xmlns:p14="http://schemas.microsoft.com/office/powerpoint/2010/main" val="82015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2AA3B1A-F580-451F-8A59-011893FC563E}"/>
              </a:ext>
            </a:extLst>
          </p:cNvPr>
          <p:cNvSpPr>
            <a:spLocks noChangeArrowheads="1"/>
          </p:cNvSpPr>
          <p:nvPr/>
        </p:nvSpPr>
        <p:spPr bwMode="auto">
          <a:xfrm>
            <a:off x="-1122573" y="2569400"/>
            <a:ext cx="19391861" cy="653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27383FF0-BFB3-49A5-94E5-DA5EC9450A1C}"/>
              </a:ext>
            </a:extLst>
          </p:cNvPr>
          <p:cNvGraphicFramePr>
            <a:graphicFrameLocks noGrp="1"/>
          </p:cNvGraphicFramePr>
          <p:nvPr>
            <p:extLst>
              <p:ext uri="{D42A27DB-BD31-4B8C-83A1-F6EECF244321}">
                <p14:modId xmlns:p14="http://schemas.microsoft.com/office/powerpoint/2010/main" val="3331558583"/>
              </p:ext>
            </p:extLst>
          </p:nvPr>
        </p:nvGraphicFramePr>
        <p:xfrm>
          <a:off x="1078544" y="643467"/>
          <a:ext cx="10034914" cy="5050225"/>
        </p:xfrm>
        <a:graphic>
          <a:graphicData uri="http://schemas.openxmlformats.org/drawingml/2006/table">
            <a:tbl>
              <a:tblPr firstRow="1" firstCol="1" bandRow="1">
                <a:noFill/>
                <a:tableStyleId>{5C22544A-7EE6-4342-B048-85BDC9FD1C3A}</a:tableStyleId>
              </a:tblPr>
              <a:tblGrid>
                <a:gridCol w="1925241">
                  <a:extLst>
                    <a:ext uri="{9D8B030D-6E8A-4147-A177-3AD203B41FA5}">
                      <a16:colId xmlns:a16="http://schemas.microsoft.com/office/drawing/2014/main" val="513189769"/>
                    </a:ext>
                  </a:extLst>
                </a:gridCol>
                <a:gridCol w="4201829">
                  <a:extLst>
                    <a:ext uri="{9D8B030D-6E8A-4147-A177-3AD203B41FA5}">
                      <a16:colId xmlns:a16="http://schemas.microsoft.com/office/drawing/2014/main" val="4061482638"/>
                    </a:ext>
                  </a:extLst>
                </a:gridCol>
                <a:gridCol w="3907844">
                  <a:extLst>
                    <a:ext uri="{9D8B030D-6E8A-4147-A177-3AD203B41FA5}">
                      <a16:colId xmlns:a16="http://schemas.microsoft.com/office/drawing/2014/main" val="3489372229"/>
                    </a:ext>
                  </a:extLst>
                </a:gridCol>
              </a:tblGrid>
              <a:tr h="5050225">
                <a:tc>
                  <a:txBody>
                    <a:bodyPr/>
                    <a:lstStyle/>
                    <a:p>
                      <a:pPr marL="0" marR="0" algn="l">
                        <a:lnSpc>
                          <a:spcPct val="107000"/>
                        </a:lnSpc>
                        <a:spcBef>
                          <a:spcPts val="0"/>
                        </a:spcBef>
                        <a:spcAft>
                          <a:spcPts val="0"/>
                        </a:spcAft>
                      </a:pPr>
                      <a:r>
                        <a:rPr lang="en-US" sz="1800" b="0" cap="all" spc="150">
                          <a:solidFill>
                            <a:schemeClr val="lt1"/>
                          </a:solidFill>
                          <a:effectLst/>
                        </a:rPr>
                        <a:t>DistSurf2</a:t>
                      </a:r>
                      <a:endParaRPr lang="en-US" sz="18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4880" marR="154880" marT="154880" marB="154880">
                    <a:lnL w="12700" cmpd="sng">
                      <a:noFill/>
                    </a:lnL>
                    <a:lnR w="12700" cmpd="sng">
                      <a:noFill/>
                    </a:lnR>
                    <a:lnT w="12700" cmpd="sng">
                      <a:noFill/>
                    </a:lnT>
                    <a:lnB w="38100" cmpd="sng">
                      <a:noFill/>
                    </a:lnB>
                    <a:solidFill>
                      <a:srgbClr val="505356"/>
                    </a:solidFill>
                  </a:tcPr>
                </a:tc>
                <a:tc>
                  <a:txBody>
                    <a:bodyPr/>
                    <a:lstStyle/>
                    <a:p>
                      <a:pPr marL="0" marR="0" algn="l">
                        <a:lnSpc>
                          <a:spcPct val="107000"/>
                        </a:lnSpc>
                        <a:spcBef>
                          <a:spcPts val="0"/>
                        </a:spcBef>
                        <a:spcAft>
                          <a:spcPts val="0"/>
                        </a:spcAft>
                      </a:pPr>
                      <a:r>
                        <a:rPr lang="en-US" sz="1800" b="0" cap="all" spc="150">
                          <a:solidFill>
                            <a:schemeClr val="lt1"/>
                          </a:solidFill>
                          <a:effectLst/>
                        </a:rPr>
                        <a:t>1.This camera has a 346 × 260 spatial resolution and outputs frames up to 60 frames per</a:t>
                      </a:r>
                    </a:p>
                    <a:p>
                      <a:pPr marL="0" marR="0" algn="l">
                        <a:lnSpc>
                          <a:spcPct val="107000"/>
                        </a:lnSpc>
                        <a:spcBef>
                          <a:spcPts val="0"/>
                        </a:spcBef>
                        <a:spcAft>
                          <a:spcPts val="0"/>
                        </a:spcAft>
                      </a:pPr>
                      <a:r>
                        <a:rPr lang="en-US" sz="1800" b="0" cap="all" spc="150">
                          <a:solidFill>
                            <a:schemeClr val="lt1"/>
                          </a:solidFill>
                          <a:effectLst/>
                        </a:rPr>
                        <a:t>Second</a:t>
                      </a:r>
                    </a:p>
                    <a:p>
                      <a:pPr marL="0" marR="0" algn="l">
                        <a:lnSpc>
                          <a:spcPct val="107000"/>
                        </a:lnSpc>
                        <a:spcBef>
                          <a:spcPts val="0"/>
                        </a:spcBef>
                        <a:spcAft>
                          <a:spcPts val="0"/>
                        </a:spcAft>
                      </a:pPr>
                      <a:r>
                        <a:rPr lang="en-US" sz="1800" b="0" cap="all" spc="150">
                          <a:solidFill>
                            <a:schemeClr val="lt1"/>
                          </a:solidFill>
                          <a:effectLst/>
                        </a:rPr>
                        <a:t> </a:t>
                      </a:r>
                    </a:p>
                    <a:p>
                      <a:pPr marL="0" marR="0" algn="l">
                        <a:lnSpc>
                          <a:spcPct val="107000"/>
                        </a:lnSpc>
                        <a:spcBef>
                          <a:spcPts val="0"/>
                        </a:spcBef>
                        <a:spcAft>
                          <a:spcPts val="0"/>
                        </a:spcAft>
                      </a:pPr>
                      <a:r>
                        <a:rPr lang="en-US" sz="1800" b="0" cap="all" spc="150">
                          <a:solidFill>
                            <a:schemeClr val="lt1"/>
                          </a:solidFill>
                          <a:effectLst/>
                        </a:rPr>
                        <a:t>2. This dataset contains sequences (both</a:t>
                      </a:r>
                    </a:p>
                    <a:p>
                      <a:pPr marL="0" marR="0" algn="l">
                        <a:lnSpc>
                          <a:spcPct val="107000"/>
                        </a:lnSpc>
                        <a:spcBef>
                          <a:spcPts val="0"/>
                        </a:spcBef>
                        <a:spcAft>
                          <a:spcPts val="0"/>
                        </a:spcAft>
                      </a:pPr>
                      <a:r>
                        <a:rPr lang="en-US" sz="1800" b="0" cap="all" spc="150">
                          <a:solidFill>
                            <a:schemeClr val="lt1"/>
                          </a:solidFill>
                          <a:effectLst/>
                        </a:rPr>
                        <a:t>events and their corresponding grayscale images) captured in both indoor and outdoor environments, involving multiple</a:t>
                      </a:r>
                    </a:p>
                    <a:p>
                      <a:pPr marL="0" marR="0" algn="l">
                        <a:lnSpc>
                          <a:spcPct val="107000"/>
                        </a:lnSpc>
                        <a:spcBef>
                          <a:spcPts val="0"/>
                        </a:spcBef>
                        <a:spcAft>
                          <a:spcPts val="0"/>
                        </a:spcAft>
                      </a:pPr>
                      <a:r>
                        <a:rPr lang="en-US" sz="1800" b="0" cap="all" spc="150">
                          <a:solidFill>
                            <a:schemeClr val="lt1"/>
                          </a:solidFill>
                          <a:effectLst/>
                        </a:rPr>
                        <a:t>moving objects</a:t>
                      </a:r>
                      <a:endParaRPr lang="en-US" sz="18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4880" marR="154880" marT="154880" marB="154880">
                    <a:lnL w="12700" cmpd="sng">
                      <a:noFill/>
                    </a:lnL>
                    <a:lnR w="12700" cmpd="sng">
                      <a:noFill/>
                    </a:lnR>
                    <a:lnT w="12700" cmpd="sng">
                      <a:noFill/>
                    </a:lnT>
                    <a:lnB w="38100" cmpd="sng">
                      <a:noFill/>
                    </a:lnB>
                    <a:solidFill>
                      <a:srgbClr val="505356"/>
                    </a:solidFill>
                  </a:tcPr>
                </a:tc>
                <a:tc>
                  <a:txBody>
                    <a:bodyPr/>
                    <a:lstStyle/>
                    <a:p>
                      <a:pPr marL="0" marR="0" algn="l">
                        <a:lnSpc>
                          <a:spcPct val="107000"/>
                        </a:lnSpc>
                        <a:spcBef>
                          <a:spcPts val="0"/>
                        </a:spcBef>
                        <a:spcAft>
                          <a:spcPts val="0"/>
                        </a:spcAft>
                      </a:pPr>
                      <a:r>
                        <a:rPr lang="en-US" sz="1800" b="0" cap="all" spc="150">
                          <a:solidFill>
                            <a:schemeClr val="lt1"/>
                          </a:solidFill>
                          <a:effectLst/>
                        </a:rPr>
                        <a:t>GMM (gaussian mixture model)</a:t>
                      </a:r>
                      <a:endParaRPr lang="en-US" sz="1800" b="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4880" marR="154880" marT="154880" marB="154880">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3187670360"/>
                  </a:ext>
                </a:extLst>
              </a:tr>
            </a:tbl>
          </a:graphicData>
        </a:graphic>
      </p:graphicFrame>
      <p:pic>
        <p:nvPicPr>
          <p:cNvPr id="4" name="Picture 3">
            <a:extLst>
              <a:ext uri="{FF2B5EF4-FFF2-40B4-BE49-F238E27FC236}">
                <a16:creationId xmlns:a16="http://schemas.microsoft.com/office/drawing/2014/main" id="{EE8646B0-D578-475C-B13F-89668A9F206B}"/>
              </a:ext>
            </a:extLst>
          </p:cNvPr>
          <p:cNvPicPr>
            <a:picLocks noChangeAspect="1"/>
          </p:cNvPicPr>
          <p:nvPr/>
        </p:nvPicPr>
        <p:blipFill rotWithShape="1">
          <a:blip r:embed="rId2"/>
          <a:srcRect b="16981"/>
          <a:stretch/>
        </p:blipFill>
        <p:spPr>
          <a:xfrm>
            <a:off x="11033673" y="0"/>
            <a:ext cx="1059402" cy="781233"/>
          </a:xfrm>
          <a:prstGeom prst="rect">
            <a:avLst/>
          </a:prstGeom>
        </p:spPr>
      </p:pic>
    </p:spTree>
    <p:extLst>
      <p:ext uri="{BB962C8B-B14F-4D97-AF65-F5344CB8AC3E}">
        <p14:creationId xmlns:p14="http://schemas.microsoft.com/office/powerpoint/2010/main" val="175126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A65018-9C3E-437C-A7D8-4C82F6CBD308}"/>
              </a:ext>
            </a:extLst>
          </p:cNvPr>
          <p:cNvSpPr txBox="1"/>
          <p:nvPr/>
        </p:nvSpPr>
        <p:spPr>
          <a:xfrm>
            <a:off x="405414" y="1003177"/>
            <a:ext cx="11381172" cy="2097049"/>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Cite:</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1.UAV IMAGES DATASET FOR MOVING </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OBJECT DETECTION FROM MOVING CAMERAS.</a:t>
            </a:r>
          </a:p>
          <a:p>
            <a:pPr marL="0" marR="0">
              <a:lnSpc>
                <a:spcPct val="107000"/>
              </a:lnSpc>
              <a:spcBef>
                <a:spcPts val="0"/>
              </a:spcBef>
              <a:spcAft>
                <a:spcPts val="800"/>
              </a:spcAft>
            </a:pPr>
            <a:r>
              <a:rPr lang="en-US" sz="1600" dirty="0" err="1">
                <a:effectLst/>
                <a:latin typeface="Arial" panose="020B0604020202020204" pitchFamily="34" charset="0"/>
                <a:ea typeface="Calibri" panose="020F0502020204030204" pitchFamily="34" charset="0"/>
                <a:cs typeface="Times New Roman" panose="02020603050405020304" pitchFamily="18" charset="0"/>
              </a:rPr>
              <a:t>Delibasoglu</a:t>
            </a:r>
            <a:r>
              <a:rPr lang="en-US" sz="1600" dirty="0">
                <a:effectLst/>
                <a:latin typeface="Arial" panose="020B0604020202020204" pitchFamily="34" charset="0"/>
                <a:ea typeface="Calibri" panose="020F0502020204030204" pitchFamily="34" charset="0"/>
                <a:cs typeface="Times New Roman" panose="02020603050405020304" pitchFamily="18" charset="0"/>
              </a:rPr>
              <a:t>, Ibrahim. "UAV Images Dataset for Moving Object Detection from Moving Cameras." </a:t>
            </a:r>
            <a:r>
              <a:rPr lang="en-US" sz="1600" i="1" dirty="0" err="1">
                <a:effectLst/>
                <a:latin typeface="Arial" panose="020B0604020202020204" pitchFamily="34" charset="0"/>
                <a:ea typeface="Calibri" panose="020F0502020204030204" pitchFamily="34" charset="0"/>
                <a:cs typeface="Times New Roman" panose="02020603050405020304" pitchFamily="18" charset="0"/>
              </a:rPr>
              <a:t>arXiv</a:t>
            </a:r>
            <a:r>
              <a:rPr lang="en-US" sz="1600" i="1" dirty="0">
                <a:effectLst/>
                <a:latin typeface="Arial" panose="020B0604020202020204" pitchFamily="34" charset="0"/>
                <a:ea typeface="Calibri" panose="020F0502020204030204" pitchFamily="34" charset="0"/>
                <a:cs typeface="Times New Roman" panose="02020603050405020304" pitchFamily="18" charset="0"/>
              </a:rPr>
              <a:t> preprint arXiv:2103.11460</a:t>
            </a:r>
            <a:r>
              <a:rPr lang="en-US" sz="1600" dirty="0">
                <a:effectLst/>
                <a:latin typeface="Arial" panose="020B0604020202020204" pitchFamily="34" charset="0"/>
                <a:ea typeface="Calibri" panose="020F0502020204030204" pitchFamily="34" charset="0"/>
                <a:cs typeface="Times New Roman" panose="02020603050405020304" pitchFamily="18" charset="0"/>
              </a:rPr>
              <a:t> (2021).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F69C4A89-9A3C-40A0-BC35-B12221B84B27}"/>
              </a:ext>
            </a:extLst>
          </p:cNvPr>
          <p:cNvSpPr txBox="1"/>
          <p:nvPr/>
        </p:nvSpPr>
        <p:spPr>
          <a:xfrm>
            <a:off x="221941" y="2710275"/>
            <a:ext cx="11665258" cy="1967590"/>
          </a:xfrm>
          <a:prstGeom prst="rect">
            <a:avLst/>
          </a:prstGeom>
          <a:noFill/>
        </p:spPr>
        <p:txBody>
          <a:bodyPr wrap="square" rtlCol="0">
            <a:spAutoFit/>
          </a:bodyPr>
          <a:lstStyle/>
          <a:p>
            <a:pPr marL="0" marR="0">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MODNET:Motion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Appearance based</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Moving Object Detection Network for</a:t>
            </a: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Autonomous Driving</a:t>
            </a:r>
          </a:p>
          <a:p>
            <a:pPr marL="0" marR="0">
              <a:lnSpc>
                <a:spcPct val="107000"/>
              </a:lnSpc>
              <a:spcBef>
                <a:spcPts val="0"/>
              </a:spcBef>
              <a:spcAft>
                <a:spcPts val="800"/>
              </a:spcAft>
            </a:pPr>
            <a:r>
              <a:rPr lang="en-US" sz="1600" dirty="0">
                <a:effectLst/>
                <a:latin typeface="Arial" panose="020B0604020202020204" pitchFamily="34" charset="0"/>
                <a:ea typeface="Calibri" panose="020F0502020204030204" pitchFamily="34" charset="0"/>
                <a:cs typeface="Times New Roman" panose="02020603050405020304" pitchFamily="18" charset="0"/>
              </a:rPr>
              <a:t>Siam,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Mennatullah</a:t>
            </a:r>
            <a:r>
              <a:rPr lang="en-US" sz="1600" dirty="0">
                <a:effectLst/>
                <a:latin typeface="Arial" panose="020B0604020202020204" pitchFamily="34" charset="0"/>
                <a:ea typeface="Calibri" panose="020F0502020204030204" pitchFamily="34" charset="0"/>
                <a:cs typeface="Times New Roman" panose="02020603050405020304" pitchFamily="18" charset="0"/>
              </a:rPr>
              <a:t>, Heba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Mahgoub</a:t>
            </a:r>
            <a:r>
              <a:rPr lang="en-US" sz="1600" dirty="0">
                <a:effectLst/>
                <a:latin typeface="Arial" panose="020B0604020202020204" pitchFamily="34" charset="0"/>
                <a:ea typeface="Calibri" panose="020F0502020204030204" pitchFamily="34" charset="0"/>
                <a:cs typeface="Times New Roman" panose="02020603050405020304" pitchFamily="18" charset="0"/>
              </a:rPr>
              <a:t>, Mohamed Zahran, Senthil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Yogamani</a:t>
            </a:r>
            <a:r>
              <a:rPr lang="en-US" sz="1600" dirty="0">
                <a:effectLst/>
                <a:latin typeface="Arial" panose="020B0604020202020204" pitchFamily="34" charset="0"/>
                <a:ea typeface="Calibri" panose="020F0502020204030204" pitchFamily="34" charset="0"/>
                <a:cs typeface="Times New Roman" panose="02020603050405020304" pitchFamily="18" charset="0"/>
              </a:rPr>
              <a:t>, Martin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Jagersand</a:t>
            </a:r>
            <a:r>
              <a:rPr lang="en-US" sz="1600" dirty="0">
                <a:effectLst/>
                <a:latin typeface="Arial" panose="020B0604020202020204" pitchFamily="34" charset="0"/>
                <a:ea typeface="Calibri" panose="020F0502020204030204" pitchFamily="34" charset="0"/>
                <a:cs typeface="Times New Roman" panose="02020603050405020304" pitchFamily="18" charset="0"/>
              </a:rPr>
              <a:t>, and Ahmad El-</a:t>
            </a:r>
            <a:r>
              <a:rPr lang="en-US" sz="1600" dirty="0" err="1">
                <a:effectLst/>
                <a:latin typeface="Arial" panose="020B0604020202020204" pitchFamily="34" charset="0"/>
                <a:ea typeface="Calibri" panose="020F0502020204030204" pitchFamily="34" charset="0"/>
                <a:cs typeface="Times New Roman" panose="02020603050405020304" pitchFamily="18" charset="0"/>
              </a:rPr>
              <a:t>Sallab</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600" dirty="0" err="1">
                <a:effectLst/>
                <a:latin typeface="Arial" panose="020B0604020202020204" pitchFamily="34" charset="0"/>
                <a:ea typeface="Calibri" panose="020F0502020204030204" pitchFamily="34" charset="0"/>
                <a:cs typeface="Times New Roman" panose="02020603050405020304" pitchFamily="18" charset="0"/>
              </a:rPr>
              <a:t>Modnet</a:t>
            </a:r>
            <a:r>
              <a:rPr lang="en-US" sz="1600" dirty="0">
                <a:effectLst/>
                <a:latin typeface="Arial" panose="020B0604020202020204" pitchFamily="34" charset="0"/>
                <a:ea typeface="Calibri" panose="020F0502020204030204" pitchFamily="34" charset="0"/>
                <a:cs typeface="Times New Roman" panose="02020603050405020304" pitchFamily="18" charset="0"/>
              </a:rPr>
              <a:t>: Motion and appearance based moving object detection network for autonomous driving." In </a:t>
            </a:r>
            <a:r>
              <a:rPr lang="en-US" sz="1600" i="1" dirty="0">
                <a:effectLst/>
                <a:latin typeface="Arial" panose="020B0604020202020204" pitchFamily="34" charset="0"/>
                <a:ea typeface="Calibri" panose="020F0502020204030204" pitchFamily="34" charset="0"/>
                <a:cs typeface="Times New Roman" panose="02020603050405020304" pitchFamily="18" charset="0"/>
              </a:rPr>
              <a:t>2018 21st International Conference on Intelligent Transportation Systems (ITSC)</a:t>
            </a:r>
            <a:r>
              <a:rPr lang="en-US" sz="1600" dirty="0">
                <a:effectLst/>
                <a:latin typeface="Arial" panose="020B0604020202020204" pitchFamily="34" charset="0"/>
                <a:ea typeface="Calibri" panose="020F0502020204030204" pitchFamily="34" charset="0"/>
                <a:cs typeface="Times New Roman" panose="02020603050405020304" pitchFamily="18" charset="0"/>
              </a:rPr>
              <a:t>, pp. 2859-2864. IEEE, 2018.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69F14AB-A414-4BC7-864E-EFA1C8177BC7}"/>
              </a:ext>
            </a:extLst>
          </p:cNvPr>
          <p:cNvSpPr txBox="1"/>
          <p:nvPr/>
        </p:nvSpPr>
        <p:spPr>
          <a:xfrm>
            <a:off x="195308" y="4829452"/>
            <a:ext cx="11691891" cy="2158924"/>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3.MOVING OBJECT DETECTION FOR EVENT-BASED VISION USING GRAPH SPECTRAL CLUSTERING</a:t>
            </a: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Mondal,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Anindya</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Jhony</a:t>
            </a:r>
            <a:r>
              <a:rPr lang="en-US" sz="1800" dirty="0">
                <a:effectLst/>
                <a:latin typeface="Arial" panose="020B0604020202020204" pitchFamily="34" charset="0"/>
                <a:ea typeface="Calibri" panose="020F0502020204030204" pitchFamily="34" charset="0"/>
                <a:cs typeface="Times New Roman" panose="02020603050405020304" pitchFamily="18" charset="0"/>
              </a:rPr>
              <a:t> H.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Giraldo</a:t>
            </a:r>
            <a:r>
              <a:rPr lang="en-US" sz="1800" dirty="0">
                <a:effectLst/>
                <a:latin typeface="Arial" panose="020B0604020202020204" pitchFamily="34" charset="0"/>
                <a:ea typeface="Calibri" panose="020F0502020204030204" pitchFamily="34" charset="0"/>
                <a:cs typeface="Times New Roman" panose="02020603050405020304" pitchFamily="18" charset="0"/>
              </a:rPr>
              <a:t>, Thierry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Bouwmans</a:t>
            </a:r>
            <a:r>
              <a:rPr lang="en-US" sz="1800" dirty="0">
                <a:effectLst/>
                <a:latin typeface="Arial" panose="020B0604020202020204" pitchFamily="34" charset="0"/>
                <a:ea typeface="Calibri" panose="020F0502020204030204" pitchFamily="34" charset="0"/>
                <a:cs typeface="Times New Roman" panose="02020603050405020304" pitchFamily="18" charset="0"/>
              </a:rPr>
              <a:t>, and Ananda S. Chowdhury. "Moving Object Detection for Event-based Vision using Graph Spectral Clustering." In </a:t>
            </a:r>
            <a:r>
              <a:rPr lang="en-US" sz="1800" i="1" dirty="0">
                <a:effectLst/>
                <a:latin typeface="Arial" panose="020B0604020202020204" pitchFamily="34" charset="0"/>
                <a:ea typeface="Calibri" panose="020F0502020204030204" pitchFamily="34" charset="0"/>
                <a:cs typeface="Times New Roman" panose="02020603050405020304" pitchFamily="18" charset="0"/>
              </a:rPr>
              <a:t>Proceedings of the IEEE/CVF International Conference on Computer Vision</a:t>
            </a:r>
            <a:r>
              <a:rPr lang="en-US" sz="1800" dirty="0">
                <a:effectLst/>
                <a:latin typeface="Arial" panose="020B0604020202020204" pitchFamily="34" charset="0"/>
                <a:ea typeface="Calibri" panose="020F0502020204030204" pitchFamily="34" charset="0"/>
                <a:cs typeface="Times New Roman" panose="02020603050405020304" pitchFamily="18" charset="0"/>
              </a:rPr>
              <a:t>, pp. 876-884. 2021.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0" name="TextBox 9">
            <a:extLst>
              <a:ext uri="{FF2B5EF4-FFF2-40B4-BE49-F238E27FC236}">
                <a16:creationId xmlns:a16="http://schemas.microsoft.com/office/drawing/2014/main" id="{407D6BF0-6C0C-4AA6-8564-05F3D287A107}"/>
              </a:ext>
            </a:extLst>
          </p:cNvPr>
          <p:cNvSpPr txBox="1"/>
          <p:nvPr/>
        </p:nvSpPr>
        <p:spPr>
          <a:xfrm>
            <a:off x="3178206" y="310718"/>
            <a:ext cx="4953740" cy="461665"/>
          </a:xfrm>
          <a:prstGeom prst="rect">
            <a:avLst/>
          </a:prstGeom>
          <a:noFill/>
        </p:spPr>
        <p:txBody>
          <a:bodyPr wrap="square" rtlCol="0">
            <a:spAutoFit/>
          </a:bodyPr>
          <a:lstStyle/>
          <a:p>
            <a:r>
              <a:rPr lang="en-US" sz="2400" dirty="0"/>
              <a:t>REFRENCES</a:t>
            </a:r>
            <a:r>
              <a:rPr lang="en-US" dirty="0"/>
              <a:t>:</a:t>
            </a:r>
          </a:p>
        </p:txBody>
      </p:sp>
      <p:pic>
        <p:nvPicPr>
          <p:cNvPr id="11" name="Picture 10">
            <a:extLst>
              <a:ext uri="{FF2B5EF4-FFF2-40B4-BE49-F238E27FC236}">
                <a16:creationId xmlns:a16="http://schemas.microsoft.com/office/drawing/2014/main" id="{6798751C-0455-4D06-AFD9-D59ADBF95BEB}"/>
              </a:ext>
            </a:extLst>
          </p:cNvPr>
          <p:cNvPicPr>
            <a:picLocks noChangeAspect="1"/>
          </p:cNvPicPr>
          <p:nvPr/>
        </p:nvPicPr>
        <p:blipFill rotWithShape="1">
          <a:blip r:embed="rId2"/>
          <a:srcRect b="16981"/>
          <a:stretch/>
        </p:blipFill>
        <p:spPr>
          <a:xfrm>
            <a:off x="10972713" y="239699"/>
            <a:ext cx="1059402" cy="781233"/>
          </a:xfrm>
          <a:prstGeom prst="rect">
            <a:avLst/>
          </a:prstGeom>
        </p:spPr>
      </p:pic>
    </p:spTree>
    <p:extLst>
      <p:ext uri="{BB962C8B-B14F-4D97-AF65-F5344CB8AC3E}">
        <p14:creationId xmlns:p14="http://schemas.microsoft.com/office/powerpoint/2010/main" val="182912661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1617</TotalTime>
  <Words>1279</Words>
  <Application>Microsoft Office PowerPoint</Application>
  <PresentationFormat>Widescreen</PresentationFormat>
  <Paragraphs>167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Sitka Banner</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Vikhyath Kolluru</dc:creator>
  <cp:lastModifiedBy>yashwanth katla</cp:lastModifiedBy>
  <cp:revision>15</cp:revision>
  <dcterms:created xsi:type="dcterms:W3CDTF">2022-01-05T15:30:15Z</dcterms:created>
  <dcterms:modified xsi:type="dcterms:W3CDTF">2022-02-04T04:16:43Z</dcterms:modified>
</cp:coreProperties>
</file>