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72" r:id="rId5"/>
    <p:sldId id="273"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91" d="100"/>
          <a:sy n="91"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30680395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22755-609E-4480-9C89-98423BEE53B2}"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75065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3092054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345330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444921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360301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2091835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2875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40500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2107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22755-609E-4480-9C89-98423BEE53B2}"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143754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2755-609E-4480-9C89-98423BEE53B2}"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316083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2755-609E-4480-9C89-98423BEE53B2}" type="datetimeFigureOut">
              <a:rPr lang="en-IN" smtClean="0"/>
              <a:t>09-01-2023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4490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2755-609E-4480-9C89-98423BEE53B2}" type="datetimeFigureOut">
              <a:rPr lang="en-IN" smtClean="0"/>
              <a:t>09-01-2023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347782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7522755-609E-4480-9C89-98423BEE53B2}"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74633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22755-609E-4480-9C89-98423BEE53B2}"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258956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22755-609E-4480-9C89-98423BEE53B2}"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94E16-AF12-49EE-8C86-42A53885CE0E}" type="slidenum">
              <a:rPr lang="en-IN" smtClean="0"/>
              <a:t>‹#›</a:t>
            </a:fld>
            <a:endParaRPr lang="en-IN"/>
          </a:p>
        </p:txBody>
      </p:sp>
    </p:spTree>
    <p:extLst>
      <p:ext uri="{BB962C8B-B14F-4D97-AF65-F5344CB8AC3E}">
        <p14:creationId xmlns:p14="http://schemas.microsoft.com/office/powerpoint/2010/main" val="334363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2755-609E-4480-9C89-98423BEE53B2}" type="datetimeFigureOut">
              <a:rPr lang="en-IN" smtClean="0"/>
              <a:t>09-01-2023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194E16-AF12-49EE-8C86-42A53885CE0E}" type="slidenum">
              <a:rPr lang="en-IN" smtClean="0"/>
              <a:t>‹#›</a:t>
            </a:fld>
            <a:endParaRPr lang="en-IN"/>
          </a:p>
        </p:txBody>
      </p:sp>
    </p:spTree>
    <p:extLst>
      <p:ext uri="{BB962C8B-B14F-4D97-AF65-F5344CB8AC3E}">
        <p14:creationId xmlns:p14="http://schemas.microsoft.com/office/powerpoint/2010/main" val="2262266698"/>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EBD6EC45-6FA6-4879-9BDB-CB1428A77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4CE64633-0308-425A-9341-63F3BE99679A}"/>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9305" b="21948"/>
          <a:stretch/>
        </p:blipFill>
        <p:spPr>
          <a:xfrm>
            <a:off x="20" y="10"/>
            <a:ext cx="12191980" cy="6857990"/>
          </a:xfrm>
          <a:prstGeom prst="rect">
            <a:avLst/>
          </a:prstGeom>
        </p:spPr>
      </p:pic>
      <p:pic>
        <p:nvPicPr>
          <p:cNvPr id="25" name="Picture 24">
            <a:extLst>
              <a:ext uri="{FF2B5EF4-FFF2-40B4-BE49-F238E27FC236}">
                <a16:creationId xmlns:a16="http://schemas.microsoft.com/office/drawing/2014/main" id="{19511F09-9DF0-4B11-9EC1-F6DC66B0FA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35A96DB-1BD7-4567-B9FE-CEEA4D376F0D}"/>
              </a:ext>
            </a:extLst>
          </p:cNvPr>
          <p:cNvSpPr>
            <a:spLocks noGrp="1"/>
          </p:cNvSpPr>
          <p:nvPr>
            <p:ph type="ctrTitle"/>
          </p:nvPr>
        </p:nvSpPr>
        <p:spPr>
          <a:xfrm>
            <a:off x="3962399" y="1964267"/>
            <a:ext cx="7197726" cy="2421464"/>
          </a:xfrm>
        </p:spPr>
        <p:txBody>
          <a:bodyPr>
            <a:normAutofit/>
          </a:bodyPr>
          <a:lstStyle/>
          <a:p>
            <a:r>
              <a:rPr lang="en-US">
                <a:latin typeface="Algerian" panose="04020705040A02060702" pitchFamily="82" charset="0"/>
              </a:rPr>
              <a:t>AI BASED CHATBOT TO ANSWER FAQ’S</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9058C9FD-B986-4966-879D-B91D9632EA66}"/>
              </a:ext>
            </a:extLst>
          </p:cNvPr>
          <p:cNvSpPr>
            <a:spLocks noGrp="1"/>
          </p:cNvSpPr>
          <p:nvPr>
            <p:ph type="subTitle" idx="1"/>
          </p:nvPr>
        </p:nvSpPr>
        <p:spPr>
          <a:xfrm>
            <a:off x="3962399" y="4394121"/>
            <a:ext cx="7404684" cy="2308683"/>
          </a:xfrm>
        </p:spPr>
        <p:txBody>
          <a:bodyPr>
            <a:normAutofit/>
          </a:bodyPr>
          <a:lstStyle/>
          <a:p>
            <a:pPr>
              <a:lnSpc>
                <a:spcPct val="90000"/>
              </a:lnSpc>
            </a:pPr>
            <a:r>
              <a:rPr lang="en-US" sz="1100" dirty="0">
                <a:latin typeface="Calibri" panose="020F0502020204030204" pitchFamily="34" charset="0"/>
                <a:cs typeface="Calibri" panose="020F0502020204030204" pitchFamily="34" charset="0"/>
              </a:rPr>
              <a:t>TEAM MEMBERS</a:t>
            </a:r>
          </a:p>
          <a:p>
            <a:pPr>
              <a:lnSpc>
                <a:spcPct val="90000"/>
              </a:lnSpc>
            </a:pPr>
            <a:r>
              <a:rPr lang="en-US" sz="1100" dirty="0">
                <a:latin typeface="Calibri" panose="020F0502020204030204" pitchFamily="34" charset="0"/>
                <a:cs typeface="Calibri" panose="020F0502020204030204" pitchFamily="34" charset="0"/>
              </a:rPr>
              <a:t>NAVADEEP REDDY 2010030313</a:t>
            </a:r>
          </a:p>
          <a:p>
            <a:pPr>
              <a:lnSpc>
                <a:spcPct val="90000"/>
              </a:lnSpc>
            </a:pPr>
            <a:r>
              <a:rPr lang="en-US" sz="1100" dirty="0">
                <a:latin typeface="Calibri" panose="020F0502020204030204" pitchFamily="34" charset="0"/>
                <a:cs typeface="Calibri" panose="020F0502020204030204" pitchFamily="34" charset="0"/>
              </a:rPr>
              <a:t>VENKATESH  2010030359</a:t>
            </a:r>
          </a:p>
          <a:p>
            <a:pPr>
              <a:lnSpc>
                <a:spcPct val="90000"/>
              </a:lnSpc>
            </a:pPr>
            <a:r>
              <a:rPr lang="en-US" sz="1100" dirty="0">
                <a:latin typeface="Calibri" panose="020F0502020204030204" pitchFamily="34" charset="0"/>
                <a:cs typeface="Calibri" panose="020F0502020204030204" pitchFamily="34" charset="0"/>
              </a:rPr>
              <a:t>SHASHIKANTH 2010030494</a:t>
            </a:r>
          </a:p>
          <a:p>
            <a:pPr>
              <a:lnSpc>
                <a:spcPct val="90000"/>
              </a:lnSpc>
            </a:pPr>
            <a:r>
              <a:rPr lang="en-IN" sz="1100" dirty="0">
                <a:latin typeface="Calibri" panose="020F0502020204030204" pitchFamily="34" charset="0"/>
                <a:cs typeface="Calibri" panose="020F0502020204030204" pitchFamily="34" charset="0"/>
              </a:rPr>
              <a:t>MANOJ 2010030503</a:t>
            </a:r>
          </a:p>
          <a:p>
            <a:pPr>
              <a:lnSpc>
                <a:spcPct val="90000"/>
              </a:lnSpc>
            </a:pPr>
            <a:r>
              <a:rPr lang="en-IN" sz="1100" dirty="0">
                <a:latin typeface="Calibri" panose="020F0502020204030204" pitchFamily="34" charset="0"/>
                <a:cs typeface="Calibri" panose="020F0502020204030204" pitchFamily="34" charset="0"/>
              </a:rPr>
              <a:t>AKHIL REDDY 2010030513</a:t>
            </a:r>
          </a:p>
          <a:p>
            <a:pPr>
              <a:lnSpc>
                <a:spcPct val="90000"/>
              </a:lnSpc>
            </a:pPr>
            <a:r>
              <a:rPr lang="en-IN" sz="11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2729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8A2D2F-E1F1-4E78-9C06-4F6E77582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iagram&#10;&#10;Description automatically generated">
            <a:extLst>
              <a:ext uri="{FF2B5EF4-FFF2-40B4-BE49-F238E27FC236}">
                <a16:creationId xmlns:a16="http://schemas.microsoft.com/office/drawing/2014/main" id="{A1AF0396-1877-4C7C-8FCA-3D6871DE73DE}"/>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212" r="9091"/>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B5CDF84C-3B2B-4B7B-B13B-B77B2599C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46A4363-D5FA-44AB-B508-277C8549ACED}"/>
              </a:ext>
            </a:extLst>
          </p:cNvPr>
          <p:cNvSpPr>
            <a:spLocks noGrp="1"/>
          </p:cNvSpPr>
          <p:nvPr>
            <p:ph type="title"/>
          </p:nvPr>
        </p:nvSpPr>
        <p:spPr>
          <a:xfrm>
            <a:off x="685801" y="609600"/>
            <a:ext cx="10131425" cy="1456267"/>
          </a:xfrm>
        </p:spPr>
        <p:txBody>
          <a:bodyPr>
            <a:normAutofit/>
          </a:bodyPr>
          <a:lstStyle/>
          <a:p>
            <a:r>
              <a:rPr lang="en-US" dirty="0">
                <a:latin typeface="Algerian" panose="04020705040A02060702" pitchFamily="82" charset="0"/>
              </a:rPr>
              <a:t>TABLE OF 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4B9EF57-1D4A-47AF-8565-90C6A03C6460}"/>
              </a:ext>
            </a:extLst>
          </p:cNvPr>
          <p:cNvSpPr>
            <a:spLocks noGrp="1"/>
          </p:cNvSpPr>
          <p:nvPr>
            <p:ph idx="1"/>
          </p:nvPr>
        </p:nvSpPr>
        <p:spPr>
          <a:xfrm>
            <a:off x="685801" y="2142067"/>
            <a:ext cx="10131425" cy="3649133"/>
          </a:xfrm>
        </p:spPr>
        <p:txBody>
          <a:bodyPr>
            <a:normAutofit/>
          </a:bodyPr>
          <a:lstStyle/>
          <a:p>
            <a:r>
              <a:rPr lang="en-US" dirty="0">
                <a:latin typeface="Calibri" panose="020F0502020204030204" pitchFamily="34" charset="0"/>
                <a:cs typeface="Calibri" panose="020F0502020204030204" pitchFamily="34" charset="0"/>
              </a:rPr>
              <a:t>Abstract</a:t>
            </a:r>
          </a:p>
          <a:p>
            <a:r>
              <a:rPr lang="en-US" dirty="0">
                <a:latin typeface="Calibri" panose="020F0502020204030204" pitchFamily="34" charset="0"/>
                <a:cs typeface="Calibri" panose="020F0502020204030204" pitchFamily="34" charset="0"/>
              </a:rPr>
              <a:t>Project Area</a:t>
            </a:r>
          </a:p>
          <a:p>
            <a:r>
              <a:rPr lang="en-US" dirty="0">
                <a:latin typeface="Calibri" panose="020F0502020204030204" pitchFamily="34" charset="0"/>
                <a:cs typeface="Calibri" panose="020F0502020204030204" pitchFamily="34" charset="0"/>
              </a:rPr>
              <a:t>Literature Survey</a:t>
            </a:r>
          </a:p>
          <a:p>
            <a:r>
              <a:rPr lang="en-US" dirty="0">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286054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8A2D2F-E1F1-4E78-9C06-4F6E77582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application&#10;&#10;Description automatically generated">
            <a:extLst>
              <a:ext uri="{FF2B5EF4-FFF2-40B4-BE49-F238E27FC236}">
                <a16:creationId xmlns:a16="http://schemas.microsoft.com/office/drawing/2014/main" id="{4F575115-2BF6-4852-81B7-7BF9B443E36B}"/>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6992" r="9091" b="6111"/>
          <a:stretch/>
        </p:blipFill>
        <p:spPr>
          <a:xfrm>
            <a:off x="-6330" y="-3562"/>
            <a:ext cx="12191980" cy="6857990"/>
          </a:xfrm>
          <a:prstGeom prst="rect">
            <a:avLst/>
          </a:prstGeom>
        </p:spPr>
      </p:pic>
      <p:pic>
        <p:nvPicPr>
          <p:cNvPr id="17" name="Picture 16">
            <a:extLst>
              <a:ext uri="{FF2B5EF4-FFF2-40B4-BE49-F238E27FC236}">
                <a16:creationId xmlns:a16="http://schemas.microsoft.com/office/drawing/2014/main" id="{B5CDF84C-3B2B-4B7B-B13B-B77B2599C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F32C373-784B-4762-9E9A-970619FBF9F3}"/>
              </a:ext>
            </a:extLst>
          </p:cNvPr>
          <p:cNvSpPr>
            <a:spLocks noGrp="1"/>
          </p:cNvSpPr>
          <p:nvPr>
            <p:ph type="title"/>
          </p:nvPr>
        </p:nvSpPr>
        <p:spPr>
          <a:xfrm>
            <a:off x="685801" y="609600"/>
            <a:ext cx="10131425" cy="1456267"/>
          </a:xfrm>
        </p:spPr>
        <p:txBody>
          <a:bodyPr>
            <a:normAutofit/>
          </a:bodyPr>
          <a:lstStyle/>
          <a:p>
            <a:r>
              <a:rPr lang="en-US">
                <a:latin typeface="Algerian" panose="04020705040A02060702" pitchFamily="82" charset="0"/>
              </a:rPr>
              <a:t>abstract</a:t>
            </a:r>
            <a:endParaRPr lang="en-IN" dirty="0">
              <a:latin typeface="Algerian" panose="04020705040A02060702" pitchFamily="82" charset="0"/>
            </a:endParaRPr>
          </a:p>
        </p:txBody>
      </p:sp>
      <p:sp>
        <p:nvSpPr>
          <p:cNvPr id="6" name="Content Placeholder 5">
            <a:extLst>
              <a:ext uri="{FF2B5EF4-FFF2-40B4-BE49-F238E27FC236}">
                <a16:creationId xmlns:a16="http://schemas.microsoft.com/office/drawing/2014/main" id="{9E977A6A-F21A-437B-BAFD-1E7D062B2BAD}"/>
              </a:ext>
            </a:extLst>
          </p:cNvPr>
          <p:cNvSpPr>
            <a:spLocks noGrp="1"/>
          </p:cNvSpPr>
          <p:nvPr>
            <p:ph idx="1"/>
          </p:nvPr>
        </p:nvSpPr>
        <p:spPr>
          <a:xfrm>
            <a:off x="685801" y="2142067"/>
            <a:ext cx="10131425" cy="3649133"/>
          </a:xfrm>
        </p:spPr>
        <p:txBody>
          <a:bodyPr>
            <a:normAutofit/>
          </a:bodyPr>
          <a:lstStyle/>
          <a:p>
            <a:r>
              <a:rPr lang="en-US" dirty="0">
                <a:latin typeface="Roboto" panose="02000000000000000000" pitchFamily="2" charset="0"/>
              </a:rPr>
              <a:t>T</a:t>
            </a:r>
            <a:r>
              <a:rPr lang="en-US" b="0" i="0" dirty="0">
                <a:effectLst/>
                <a:latin typeface="Roboto" panose="02000000000000000000" pitchFamily="2" charset="0"/>
              </a:rPr>
              <a:t>here have always been queries of people regarding various topics to which answers are provided manually by people.</a:t>
            </a:r>
          </a:p>
          <a:p>
            <a:r>
              <a:rPr lang="en-US" b="0" i="0" dirty="0">
                <a:effectLst/>
                <a:latin typeface="Roboto" panose="02000000000000000000" pitchFamily="2" charset="0"/>
              </a:rPr>
              <a:t> In order to make this process fast the FAQs can be answer using the latest AI technologies where answers can be automatically generated according to the questions.</a:t>
            </a:r>
          </a:p>
          <a:p>
            <a:r>
              <a:rPr lang="en-US" b="0" i="0" dirty="0">
                <a:effectLst/>
                <a:latin typeface="Roboto" panose="02000000000000000000" pitchFamily="2" charset="0"/>
              </a:rPr>
              <a:t> Also, for every question asked it can be stored and the list of questions can be increased to provide better mapping of question and answers. </a:t>
            </a:r>
          </a:p>
          <a:p>
            <a:r>
              <a:rPr lang="en-US" b="0" i="0" dirty="0">
                <a:effectLst/>
                <a:latin typeface="Roboto" panose="02000000000000000000" pitchFamily="2" charset="0"/>
              </a:rPr>
              <a:t>This process can reduce lot of work pressure for both the consumer and the government. Also providing quick responses and suggestions can help in the better economical market growth. </a:t>
            </a:r>
            <a:endParaRPr lang="en-IN" dirty="0"/>
          </a:p>
        </p:txBody>
      </p:sp>
    </p:spTree>
    <p:extLst>
      <p:ext uri="{BB962C8B-B14F-4D97-AF65-F5344CB8AC3E}">
        <p14:creationId xmlns:p14="http://schemas.microsoft.com/office/powerpoint/2010/main" val="131452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7E4-E6C3-4FE3-92DC-C9392FA338BF}"/>
              </a:ext>
            </a:extLst>
          </p:cNvPr>
          <p:cNvSpPr>
            <a:spLocks noGrp="1"/>
          </p:cNvSpPr>
          <p:nvPr>
            <p:ph type="title"/>
          </p:nvPr>
        </p:nvSpPr>
        <p:spPr/>
        <p:txBody>
          <a:bodyPr/>
          <a:lstStyle/>
          <a:p>
            <a:r>
              <a:rPr lang="en-US" dirty="0"/>
              <a:t>Literature review</a:t>
            </a:r>
            <a:endParaRPr lang="en-IN" dirty="0"/>
          </a:p>
        </p:txBody>
      </p:sp>
      <p:sp>
        <p:nvSpPr>
          <p:cNvPr id="5" name="Content Placeholder 4"/>
          <p:cNvSpPr>
            <a:spLocks noGrp="1"/>
          </p:cNvSpPr>
          <p:nvPr>
            <p:ph idx="1"/>
          </p:nvPr>
        </p:nvSpPr>
        <p:spPr/>
        <p:txBody>
          <a:bodyPr/>
          <a:lstStyle/>
          <a:p>
            <a:endParaRPr lang="en-US"/>
          </a:p>
        </p:txBody>
      </p:sp>
      <p:graphicFrame>
        <p:nvGraphicFramePr>
          <p:cNvPr id="6" name="Table 7">
            <a:extLst>
              <a:ext uri="{FF2B5EF4-FFF2-40B4-BE49-F238E27FC236}">
                <a16:creationId xmlns:a16="http://schemas.microsoft.com/office/drawing/2014/main" id="{86915D93-E8CF-4C44-A5E4-9FCCDD5D6A1C}"/>
              </a:ext>
            </a:extLst>
          </p:cNvPr>
          <p:cNvGraphicFramePr>
            <a:graphicFrameLocks/>
          </p:cNvGraphicFramePr>
          <p:nvPr>
            <p:extLst>
              <p:ext uri="{D42A27DB-BD31-4B8C-83A1-F6EECF244321}">
                <p14:modId xmlns:p14="http://schemas.microsoft.com/office/powerpoint/2010/main" val="609586799"/>
              </p:ext>
            </p:extLst>
          </p:nvPr>
        </p:nvGraphicFramePr>
        <p:xfrm>
          <a:off x="387657" y="1651247"/>
          <a:ext cx="11022466" cy="4563791"/>
        </p:xfrm>
        <a:graphic>
          <a:graphicData uri="http://schemas.openxmlformats.org/drawingml/2006/table">
            <a:tbl>
              <a:tblPr firstRow="1" bandRow="1">
                <a:tableStyleId>{5C22544A-7EE6-4342-B048-85BDC9FD1C3A}</a:tableStyleId>
              </a:tblPr>
              <a:tblGrid>
                <a:gridCol w="728546">
                  <a:extLst>
                    <a:ext uri="{9D8B030D-6E8A-4147-A177-3AD203B41FA5}">
                      <a16:colId xmlns:a16="http://schemas.microsoft.com/office/drawing/2014/main" val="1249393006"/>
                    </a:ext>
                  </a:extLst>
                </a:gridCol>
                <a:gridCol w="2876296">
                  <a:extLst>
                    <a:ext uri="{9D8B030D-6E8A-4147-A177-3AD203B41FA5}">
                      <a16:colId xmlns:a16="http://schemas.microsoft.com/office/drawing/2014/main" val="3103657546"/>
                    </a:ext>
                  </a:extLst>
                </a:gridCol>
                <a:gridCol w="3008638">
                  <a:extLst>
                    <a:ext uri="{9D8B030D-6E8A-4147-A177-3AD203B41FA5}">
                      <a16:colId xmlns:a16="http://schemas.microsoft.com/office/drawing/2014/main" val="1423496845"/>
                    </a:ext>
                  </a:extLst>
                </a:gridCol>
                <a:gridCol w="2204493">
                  <a:extLst>
                    <a:ext uri="{9D8B030D-6E8A-4147-A177-3AD203B41FA5}">
                      <a16:colId xmlns:a16="http://schemas.microsoft.com/office/drawing/2014/main" val="439170462"/>
                    </a:ext>
                  </a:extLst>
                </a:gridCol>
                <a:gridCol w="2204493">
                  <a:extLst>
                    <a:ext uri="{9D8B030D-6E8A-4147-A177-3AD203B41FA5}">
                      <a16:colId xmlns:a16="http://schemas.microsoft.com/office/drawing/2014/main" val="3701557869"/>
                    </a:ext>
                  </a:extLst>
                </a:gridCol>
              </a:tblGrid>
              <a:tr h="630314">
                <a:tc>
                  <a:txBody>
                    <a:bodyPr/>
                    <a:lstStyle/>
                    <a:p>
                      <a:r>
                        <a:rPr lang="en-US" dirty="0" err="1">
                          <a:latin typeface="Amasis MT Pro" panose="02040504050005020304" pitchFamily="18" charset="0"/>
                        </a:rPr>
                        <a:t>S.No</a:t>
                      </a:r>
                      <a:endParaRPr lang="en-IN" dirty="0">
                        <a:latin typeface="Amasis MT Pro" panose="02040504050005020304" pitchFamily="18" charset="0"/>
                      </a:endParaRPr>
                    </a:p>
                  </a:txBody>
                  <a:tcPr/>
                </a:tc>
                <a:tc>
                  <a:txBody>
                    <a:bodyPr/>
                    <a:lstStyle/>
                    <a:p>
                      <a:r>
                        <a:rPr lang="en-US" dirty="0">
                          <a:latin typeface="Amasis MT Pro" panose="02040504050005020304" pitchFamily="18" charset="0"/>
                        </a:rPr>
                        <a:t>Title</a:t>
                      </a:r>
                      <a:endParaRPr lang="en-IN" dirty="0">
                        <a:latin typeface="Amasis MT Pro" panose="02040504050005020304" pitchFamily="18" charset="0"/>
                      </a:endParaRPr>
                    </a:p>
                  </a:txBody>
                  <a:tcPr/>
                </a:tc>
                <a:tc>
                  <a:txBody>
                    <a:bodyPr/>
                    <a:lstStyle/>
                    <a:p>
                      <a:r>
                        <a:rPr lang="en-US" dirty="0">
                          <a:latin typeface="Amasis MT Pro" panose="02040504050005020304" pitchFamily="18" charset="0"/>
                        </a:rPr>
                        <a:t>Author</a:t>
                      </a:r>
                      <a:endParaRPr lang="en-IN" dirty="0">
                        <a:latin typeface="Amasis MT Pro" panose="02040504050005020304" pitchFamily="18" charset="0"/>
                      </a:endParaRPr>
                    </a:p>
                  </a:txBody>
                  <a:tcPr/>
                </a:tc>
                <a:tc>
                  <a:txBody>
                    <a:bodyPr/>
                    <a:lstStyle/>
                    <a:p>
                      <a:r>
                        <a:rPr lang="en-US" dirty="0">
                          <a:latin typeface="Amasis MT Pro" panose="02040504050005020304" pitchFamily="18" charset="0"/>
                        </a:rPr>
                        <a:t>Publishing date</a:t>
                      </a:r>
                      <a:endParaRPr lang="en-IN" dirty="0">
                        <a:latin typeface="Amasis MT Pro" panose="02040504050005020304" pitchFamily="18" charset="0"/>
                      </a:endParaRPr>
                    </a:p>
                  </a:txBody>
                  <a:tcPr/>
                </a:tc>
                <a:tc>
                  <a:txBody>
                    <a:bodyPr/>
                    <a:lstStyle/>
                    <a:p>
                      <a:r>
                        <a:rPr lang="en-IN" dirty="0">
                          <a:latin typeface="Amasis MT Pro" panose="02040504050005020304" pitchFamily="18" charset="0"/>
                        </a:rPr>
                        <a:t>Journal</a:t>
                      </a:r>
                    </a:p>
                  </a:txBody>
                  <a:tcPr/>
                </a:tc>
                <a:extLst>
                  <a:ext uri="{0D108BD9-81ED-4DB2-BD59-A6C34878D82A}">
                    <a16:rowId xmlns:a16="http://schemas.microsoft.com/office/drawing/2014/main" val="832183023"/>
                  </a:ext>
                </a:extLst>
              </a:tr>
              <a:tr h="1995048">
                <a:tc>
                  <a:txBody>
                    <a:bodyPr/>
                    <a:lstStyle/>
                    <a:p>
                      <a:r>
                        <a:rPr lang="en-US" dirty="0">
                          <a:latin typeface="Amasis MT Pro" panose="02040504050005020304" pitchFamily="18" charset="0"/>
                        </a:rPr>
                        <a:t>1</a:t>
                      </a:r>
                      <a:endParaRPr lang="en-IN" dirty="0">
                        <a:latin typeface="Amasis MT Pro" panose="02040504050005020304" pitchFamily="18" charset="0"/>
                      </a:endParaRPr>
                    </a:p>
                  </a:txBody>
                  <a:tcPr/>
                </a:tc>
                <a:tc>
                  <a:txBody>
                    <a:bodyPr/>
                    <a:lstStyle/>
                    <a:p>
                      <a:r>
                        <a:rPr lang="en-US" sz="1800" b="0" i="0" kern="1200" dirty="0">
                          <a:solidFill>
                            <a:schemeClr val="dk1"/>
                          </a:solidFill>
                          <a:effectLst/>
                          <a:latin typeface="Amasis MT Pro" panose="02040504050005020304"/>
                          <a:ea typeface="+mn-ea"/>
                          <a:cs typeface="Times New Roman" panose="02020603050405020304" pitchFamily="18" charset="0"/>
                        </a:rPr>
                        <a:t>Critical Literature Review on Chatbots in Education</a:t>
                      </a:r>
                    </a:p>
                  </a:txBody>
                  <a:tcPr/>
                </a:tc>
                <a:tc>
                  <a:txBody>
                    <a:bodyPr/>
                    <a:lstStyle/>
                    <a:p>
                      <a:r>
                        <a:rPr lang="en-IN" dirty="0">
                          <a:latin typeface="Amasis MT Pro" panose="02040504050005020304" pitchFamily="18" charset="0"/>
                        </a:rPr>
                        <a:t>Hephzibah Thomas</a:t>
                      </a:r>
                    </a:p>
                  </a:txBody>
                  <a:tcPr/>
                </a:tc>
                <a:tc>
                  <a:txBody>
                    <a:bodyPr/>
                    <a:lstStyle/>
                    <a:p>
                      <a:r>
                        <a:rPr lang="en-IN" dirty="0">
                          <a:latin typeface="Amasis MT Pro" panose="02040504050005020304" pitchFamily="18" charset="0"/>
                        </a:rPr>
                        <a:t>September-October 2020</a:t>
                      </a:r>
                    </a:p>
                  </a:txBody>
                  <a:tcPr/>
                </a:tc>
                <a:tc>
                  <a:txBody>
                    <a:bodyPr/>
                    <a:lstStyle/>
                    <a:p>
                      <a:r>
                        <a:rPr lang="en-US" dirty="0">
                          <a:latin typeface="Amasis MT Pro" panose="02040504050005020304" pitchFamily="18" charset="0"/>
                        </a:rPr>
                        <a:t>International Journal of Trend in Scientific Research and Development (IJTSRD)</a:t>
                      </a:r>
                      <a:endParaRPr lang="en-IN" dirty="0">
                        <a:latin typeface="Amasis MT Pro" panose="02040504050005020304" pitchFamily="18" charset="0"/>
                      </a:endParaRPr>
                    </a:p>
                  </a:txBody>
                  <a:tcPr/>
                </a:tc>
                <a:extLst>
                  <a:ext uri="{0D108BD9-81ED-4DB2-BD59-A6C34878D82A}">
                    <a16:rowId xmlns:a16="http://schemas.microsoft.com/office/drawing/2014/main" val="2578520944"/>
                  </a:ext>
                </a:extLst>
              </a:tr>
              <a:tr h="1938429">
                <a:tc>
                  <a:txBody>
                    <a:bodyPr/>
                    <a:lstStyle/>
                    <a:p>
                      <a:r>
                        <a:rPr lang="en-US" dirty="0">
                          <a:latin typeface="Amasis MT Pro" panose="02040504050005020304" pitchFamily="18" charset="0"/>
                        </a:rPr>
                        <a:t>2</a:t>
                      </a:r>
                      <a:endParaRPr lang="en-IN" dirty="0">
                        <a:latin typeface="Amasis MT Pro" panose="02040504050005020304" pitchFamily="18" charset="0"/>
                      </a:endParaRPr>
                    </a:p>
                  </a:txBody>
                  <a:tcPr/>
                </a:tc>
                <a:tc>
                  <a:txBody>
                    <a:bodyPr/>
                    <a:lstStyle/>
                    <a:p>
                      <a:br>
                        <a:rPr lang="en-US" dirty="0">
                          <a:effectLst/>
                          <a:latin typeface="Amasis MT Pro" panose="02040504050005020304"/>
                        </a:rPr>
                      </a:br>
                      <a:r>
                        <a:rPr lang="en-US" dirty="0">
                          <a:effectLst/>
                          <a:latin typeface="Amasis MT Pro" panose="02040504050005020304"/>
                        </a:rPr>
                        <a:t>REVIEW OF AI CHATBOT</a:t>
                      </a:r>
                      <a:endParaRPr lang="en-IN" dirty="0">
                        <a:latin typeface="Amasis MT Pro" panose="02040504050005020304"/>
                      </a:endParaRPr>
                    </a:p>
                  </a:txBody>
                  <a:tcPr/>
                </a:tc>
                <a:tc>
                  <a:txBody>
                    <a:bodyPr/>
                    <a:lstStyle/>
                    <a:p>
                      <a:r>
                        <a:rPr lang="en-IN" dirty="0">
                          <a:latin typeface="Amasis MT Pro" panose="02040504050005020304"/>
                        </a:rPr>
                        <a:t>Prashanth , </a:t>
                      </a:r>
                      <a:r>
                        <a:rPr lang="en-IN" dirty="0" err="1">
                          <a:latin typeface="Amasis MT Pro" panose="02040504050005020304"/>
                        </a:rPr>
                        <a:t>Rakshith</a:t>
                      </a:r>
                      <a:r>
                        <a:rPr lang="en-IN" dirty="0">
                          <a:latin typeface="Amasis MT Pro" panose="02040504050005020304"/>
                        </a:rPr>
                        <a:t> Gowda , Sourabh </a:t>
                      </a:r>
                      <a:r>
                        <a:rPr lang="en-IN" dirty="0" err="1">
                          <a:latin typeface="Amasis MT Pro" panose="02040504050005020304"/>
                        </a:rPr>
                        <a:t>Kakade</a:t>
                      </a:r>
                      <a:r>
                        <a:rPr lang="en-IN" dirty="0">
                          <a:latin typeface="Amasis MT Pro" panose="02040504050005020304"/>
                        </a:rPr>
                        <a:t>, </a:t>
                      </a:r>
                      <a:r>
                        <a:rPr lang="en-IN" dirty="0" err="1">
                          <a:latin typeface="Amasis MT Pro" panose="02040504050005020304"/>
                        </a:rPr>
                        <a:t>Gouramma</a:t>
                      </a:r>
                      <a:r>
                        <a:rPr lang="en-IN" dirty="0">
                          <a:latin typeface="Amasis MT Pro" panose="02040504050005020304"/>
                        </a:rPr>
                        <a:t>, Vivek Sharma</a:t>
                      </a:r>
                    </a:p>
                  </a:txBody>
                  <a:tcPr/>
                </a:tc>
                <a:tc>
                  <a:txBody>
                    <a:bodyPr/>
                    <a:lstStyle/>
                    <a:p>
                      <a:r>
                        <a:rPr lang="en-IN" dirty="0">
                          <a:latin typeface="Amasis MT Pro" panose="02040504050005020304" pitchFamily="18" charset="0"/>
                        </a:rPr>
                        <a:t>05 | May 2020</a:t>
                      </a:r>
                    </a:p>
                  </a:txBody>
                  <a:tcPr/>
                </a:tc>
                <a:tc>
                  <a:txBody>
                    <a:bodyPr/>
                    <a:lstStyle/>
                    <a:p>
                      <a:r>
                        <a:rPr lang="en-US" dirty="0">
                          <a:latin typeface="Amasis MT Pro" panose="02040504050005020304" pitchFamily="18" charset="0"/>
                        </a:rPr>
                        <a:t>International Research Journal of Engineering and Technology (IRJET)</a:t>
                      </a:r>
                      <a:endParaRPr lang="en-IN" dirty="0">
                        <a:latin typeface="Amasis MT Pro" panose="02040504050005020304" pitchFamily="18" charset="0"/>
                      </a:endParaRPr>
                    </a:p>
                  </a:txBody>
                  <a:tcPr/>
                </a:tc>
                <a:extLst>
                  <a:ext uri="{0D108BD9-81ED-4DB2-BD59-A6C34878D82A}">
                    <a16:rowId xmlns:a16="http://schemas.microsoft.com/office/drawing/2014/main" val="2722898915"/>
                  </a:ext>
                </a:extLst>
              </a:tr>
            </a:tbl>
          </a:graphicData>
        </a:graphic>
      </p:graphicFrame>
    </p:spTree>
    <p:extLst>
      <p:ext uri="{BB962C8B-B14F-4D97-AF65-F5344CB8AC3E}">
        <p14:creationId xmlns:p14="http://schemas.microsoft.com/office/powerpoint/2010/main" val="20418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7E4-E6C3-4FE3-92DC-C9392FA338BF}"/>
              </a:ext>
            </a:extLst>
          </p:cNvPr>
          <p:cNvSpPr>
            <a:spLocks noGrp="1"/>
          </p:cNvSpPr>
          <p:nvPr>
            <p:ph type="title"/>
          </p:nvPr>
        </p:nvSpPr>
        <p:spPr/>
        <p:txBody>
          <a:bodyPr/>
          <a:lstStyle/>
          <a:p>
            <a:r>
              <a:rPr lang="en-US"/>
              <a:t>Literature review</a:t>
            </a:r>
            <a:endParaRPr lang="en-IN" dirty="0"/>
          </a:p>
        </p:txBody>
      </p:sp>
      <p:graphicFrame>
        <p:nvGraphicFramePr>
          <p:cNvPr id="6" name="Table 7">
            <a:extLst>
              <a:ext uri="{FF2B5EF4-FFF2-40B4-BE49-F238E27FC236}">
                <a16:creationId xmlns:a16="http://schemas.microsoft.com/office/drawing/2014/main" id="{86915D93-E8CF-4C44-A5E4-9FCCDD5D6A1C}"/>
              </a:ext>
            </a:extLst>
          </p:cNvPr>
          <p:cNvGraphicFramePr>
            <a:graphicFrameLocks/>
          </p:cNvGraphicFramePr>
          <p:nvPr>
            <p:extLst>
              <p:ext uri="{D42A27DB-BD31-4B8C-83A1-F6EECF244321}">
                <p14:modId xmlns:p14="http://schemas.microsoft.com/office/powerpoint/2010/main" val="3328535711"/>
              </p:ext>
            </p:extLst>
          </p:nvPr>
        </p:nvGraphicFramePr>
        <p:xfrm>
          <a:off x="387657" y="2340360"/>
          <a:ext cx="11416685" cy="2635128"/>
        </p:xfrm>
        <a:graphic>
          <a:graphicData uri="http://schemas.openxmlformats.org/drawingml/2006/table">
            <a:tbl>
              <a:tblPr firstRow="1" bandRow="1">
                <a:tableStyleId>{5C22544A-7EE6-4342-B048-85BDC9FD1C3A}</a:tableStyleId>
              </a:tblPr>
              <a:tblGrid>
                <a:gridCol w="754602">
                  <a:extLst>
                    <a:ext uri="{9D8B030D-6E8A-4147-A177-3AD203B41FA5}">
                      <a16:colId xmlns:a16="http://schemas.microsoft.com/office/drawing/2014/main" val="1249393006"/>
                    </a:ext>
                  </a:extLst>
                </a:gridCol>
                <a:gridCol w="3812072">
                  <a:extLst>
                    <a:ext uri="{9D8B030D-6E8A-4147-A177-3AD203B41FA5}">
                      <a16:colId xmlns:a16="http://schemas.microsoft.com/office/drawing/2014/main" val="3103657546"/>
                    </a:ext>
                  </a:extLst>
                </a:gridCol>
                <a:gridCol w="2283337">
                  <a:extLst>
                    <a:ext uri="{9D8B030D-6E8A-4147-A177-3AD203B41FA5}">
                      <a16:colId xmlns:a16="http://schemas.microsoft.com/office/drawing/2014/main" val="1423496845"/>
                    </a:ext>
                  </a:extLst>
                </a:gridCol>
                <a:gridCol w="2283337">
                  <a:extLst>
                    <a:ext uri="{9D8B030D-6E8A-4147-A177-3AD203B41FA5}">
                      <a16:colId xmlns:a16="http://schemas.microsoft.com/office/drawing/2014/main" val="439170462"/>
                    </a:ext>
                  </a:extLst>
                </a:gridCol>
                <a:gridCol w="2283337">
                  <a:extLst>
                    <a:ext uri="{9D8B030D-6E8A-4147-A177-3AD203B41FA5}">
                      <a16:colId xmlns:a16="http://schemas.microsoft.com/office/drawing/2014/main" val="3701557869"/>
                    </a:ext>
                  </a:extLst>
                </a:gridCol>
              </a:tblGrid>
              <a:tr h="630314">
                <a:tc>
                  <a:txBody>
                    <a:bodyPr/>
                    <a:lstStyle/>
                    <a:p>
                      <a:r>
                        <a:rPr lang="en-US">
                          <a:latin typeface="Amasis MT Pro" panose="02040504050005020304" pitchFamily="18" charset="0"/>
                        </a:rPr>
                        <a:t>S.No</a:t>
                      </a:r>
                      <a:endParaRPr lang="en-IN" dirty="0">
                        <a:latin typeface="Amasis MT Pro" panose="02040504050005020304" pitchFamily="18" charset="0"/>
                      </a:endParaRPr>
                    </a:p>
                  </a:txBody>
                  <a:tcPr/>
                </a:tc>
                <a:tc>
                  <a:txBody>
                    <a:bodyPr/>
                    <a:lstStyle/>
                    <a:p>
                      <a:r>
                        <a:rPr lang="en-US">
                          <a:latin typeface="Amasis MT Pro" panose="02040504050005020304" pitchFamily="18" charset="0"/>
                        </a:rPr>
                        <a:t>Title</a:t>
                      </a:r>
                      <a:endParaRPr lang="en-IN" dirty="0">
                        <a:latin typeface="Amasis MT Pro" panose="02040504050005020304" pitchFamily="18" charset="0"/>
                      </a:endParaRPr>
                    </a:p>
                  </a:txBody>
                  <a:tcPr/>
                </a:tc>
                <a:tc>
                  <a:txBody>
                    <a:bodyPr/>
                    <a:lstStyle/>
                    <a:p>
                      <a:r>
                        <a:rPr lang="en-US">
                          <a:latin typeface="Amasis MT Pro" panose="02040504050005020304" pitchFamily="18" charset="0"/>
                        </a:rPr>
                        <a:t>Author</a:t>
                      </a:r>
                      <a:endParaRPr lang="en-IN" dirty="0">
                        <a:latin typeface="Amasis MT Pro" panose="02040504050005020304" pitchFamily="18" charset="0"/>
                      </a:endParaRPr>
                    </a:p>
                  </a:txBody>
                  <a:tcPr/>
                </a:tc>
                <a:tc>
                  <a:txBody>
                    <a:bodyPr/>
                    <a:lstStyle/>
                    <a:p>
                      <a:r>
                        <a:rPr lang="en-US">
                          <a:latin typeface="Amasis MT Pro" panose="02040504050005020304" pitchFamily="18" charset="0"/>
                        </a:rPr>
                        <a:t>Publishing date</a:t>
                      </a:r>
                      <a:endParaRPr lang="en-IN" dirty="0">
                        <a:latin typeface="Amasis MT Pro" panose="020405040500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atin typeface="Amasis MT Pro" panose="02040504050005020304" pitchFamily="18" charset="0"/>
                        </a:rPr>
                        <a:t>Journal</a:t>
                      </a:r>
                    </a:p>
                    <a:p>
                      <a:endParaRPr lang="en-IN" dirty="0">
                        <a:latin typeface="Amasis MT Pro" panose="02040504050005020304" pitchFamily="18" charset="0"/>
                      </a:endParaRPr>
                    </a:p>
                  </a:txBody>
                  <a:tcPr/>
                </a:tc>
                <a:extLst>
                  <a:ext uri="{0D108BD9-81ED-4DB2-BD59-A6C34878D82A}">
                    <a16:rowId xmlns:a16="http://schemas.microsoft.com/office/drawing/2014/main" val="832183023"/>
                  </a:ext>
                </a:extLst>
              </a:tr>
              <a:tr h="1995048">
                <a:tc>
                  <a:txBody>
                    <a:bodyPr/>
                    <a:lstStyle/>
                    <a:p>
                      <a:r>
                        <a:rPr lang="en-US">
                          <a:latin typeface="Amasis MT Pro" panose="02040504050005020304" pitchFamily="18" charset="0"/>
                        </a:rPr>
                        <a:t>3</a:t>
                      </a:r>
                      <a:endParaRPr lang="en-IN" dirty="0">
                        <a:latin typeface="Amasis MT Pro" panose="02040504050005020304" pitchFamily="18" charset="0"/>
                      </a:endParaRPr>
                    </a:p>
                  </a:txBody>
                  <a:tcPr/>
                </a:tc>
                <a:tc>
                  <a:txBody>
                    <a:bodyPr/>
                    <a:lstStyle/>
                    <a:p>
                      <a:r>
                        <a:rPr lang="en-US" sz="1800" b="0" i="0" kern="1200">
                          <a:solidFill>
                            <a:schemeClr val="dk1"/>
                          </a:solidFill>
                          <a:effectLst/>
                          <a:latin typeface="+mn-lt"/>
                          <a:ea typeface="+mn-ea"/>
                          <a:cs typeface="+mn-cs"/>
                        </a:rPr>
                        <a:t>Intelligent Chatbot</a:t>
                      </a:r>
                      <a:endParaRPr lang="en-US" sz="1800" b="0" i="0" kern="1200" dirty="0">
                        <a:solidFill>
                          <a:schemeClr val="dk1"/>
                        </a:solidFill>
                        <a:effectLst/>
                        <a:latin typeface="+mn-lt"/>
                        <a:ea typeface="+mn-ea"/>
                        <a:cs typeface="+mn-cs"/>
                      </a:endParaRPr>
                    </a:p>
                  </a:txBody>
                  <a:tcPr/>
                </a:tc>
                <a:tc>
                  <a:txBody>
                    <a:bodyPr/>
                    <a:lstStyle/>
                    <a:p>
                      <a:r>
                        <a:rPr lang="en-IN">
                          <a:latin typeface="Amasis MT Pro" panose="02040504050005020304" pitchFamily="18" charset="0"/>
                        </a:rPr>
                        <a:t>Munira Ansari,</a:t>
                      </a:r>
                    </a:p>
                    <a:p>
                      <a:r>
                        <a:rPr lang="en-IN">
                          <a:latin typeface="Amasis MT Pro" panose="02040504050005020304" pitchFamily="18" charset="0"/>
                        </a:rPr>
                        <a:t>Mohammed Saad Parbulka</a:t>
                      </a:r>
                      <a:endParaRPr lang="en-IN" dirty="0">
                        <a:latin typeface="Amasis MT Pro" panose="02040504050005020304" pitchFamily="18" charset="0"/>
                      </a:endParaRPr>
                    </a:p>
                  </a:txBody>
                  <a:tcPr/>
                </a:tc>
                <a:tc>
                  <a:txBody>
                    <a:bodyPr/>
                    <a:lstStyle/>
                    <a:p>
                      <a:r>
                        <a:rPr lang="en-IN">
                          <a:latin typeface="Amasis MT Pro" panose="02040504050005020304" pitchFamily="18" charset="0"/>
                        </a:rPr>
                        <a:t>NREST - 2021</a:t>
                      </a:r>
                      <a:endParaRPr lang="en-IN" dirty="0">
                        <a:latin typeface="Amasis MT Pro" panose="02040504050005020304" pitchFamily="18" charset="0"/>
                      </a:endParaRPr>
                    </a:p>
                  </a:txBody>
                  <a:tcPr/>
                </a:tc>
                <a:tc>
                  <a:txBody>
                    <a:bodyPr/>
                    <a:lstStyle/>
                    <a:p>
                      <a:r>
                        <a:rPr lang="en-US">
                          <a:latin typeface="Amasis MT Pro" panose="02040504050005020304" pitchFamily="18" charset="0"/>
                        </a:rPr>
                        <a:t>International Journal of Engineering Research &amp; Technology (IJERT)</a:t>
                      </a:r>
                      <a:endParaRPr lang="en-IN" dirty="0">
                        <a:latin typeface="Amasis MT Pro" panose="02040504050005020304" pitchFamily="18" charset="0"/>
                      </a:endParaRPr>
                    </a:p>
                  </a:txBody>
                  <a:tcPr/>
                </a:tc>
                <a:extLst>
                  <a:ext uri="{0D108BD9-81ED-4DB2-BD59-A6C34878D82A}">
                    <a16:rowId xmlns:a16="http://schemas.microsoft.com/office/drawing/2014/main" val="2578520944"/>
                  </a:ext>
                </a:extLst>
              </a:tr>
            </a:tbl>
          </a:graphicData>
        </a:graphic>
      </p:graphicFrame>
    </p:spTree>
    <p:extLst>
      <p:ext uri="{BB962C8B-B14F-4D97-AF65-F5344CB8AC3E}">
        <p14:creationId xmlns:p14="http://schemas.microsoft.com/office/powerpoint/2010/main" val="87922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B8A2D2F-E1F1-4E78-9C06-4F6E77582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10;&#10;Description automatically generated with low confidence">
            <a:extLst>
              <a:ext uri="{FF2B5EF4-FFF2-40B4-BE49-F238E27FC236}">
                <a16:creationId xmlns:a16="http://schemas.microsoft.com/office/drawing/2014/main" id="{401361E3-DBE6-41B2-A338-104C90D450E2}"/>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l="9091" t="16544" b="2608"/>
          <a:stretch/>
        </p:blipFill>
        <p:spPr>
          <a:xfrm>
            <a:off x="20" y="10"/>
            <a:ext cx="12191980" cy="6857990"/>
          </a:xfrm>
          <a:prstGeom prst="rect">
            <a:avLst/>
          </a:prstGeom>
        </p:spPr>
      </p:pic>
      <p:pic>
        <p:nvPicPr>
          <p:cNvPr id="18" name="Picture 17">
            <a:extLst>
              <a:ext uri="{FF2B5EF4-FFF2-40B4-BE49-F238E27FC236}">
                <a16:creationId xmlns:a16="http://schemas.microsoft.com/office/drawing/2014/main" id="{B5CDF84C-3B2B-4B7B-B13B-B77B2599C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2370EA5-3EAF-422B-8772-C3B94D2DE635}"/>
              </a:ext>
            </a:extLst>
          </p:cNvPr>
          <p:cNvSpPr>
            <a:spLocks noGrp="1"/>
          </p:cNvSpPr>
          <p:nvPr>
            <p:ph type="title"/>
          </p:nvPr>
        </p:nvSpPr>
        <p:spPr>
          <a:xfrm>
            <a:off x="685801" y="609600"/>
            <a:ext cx="10131425" cy="1456267"/>
          </a:xfrm>
        </p:spPr>
        <p:txBody>
          <a:bodyPr>
            <a:normAutofit/>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8" name="Content Placeholder 7">
            <a:extLst>
              <a:ext uri="{FF2B5EF4-FFF2-40B4-BE49-F238E27FC236}">
                <a16:creationId xmlns:a16="http://schemas.microsoft.com/office/drawing/2014/main" id="{FDF43809-6F41-40A9-AF12-91C7E9096F17}"/>
              </a:ext>
            </a:extLst>
          </p:cNvPr>
          <p:cNvSpPr>
            <a:spLocks noGrp="1"/>
          </p:cNvSpPr>
          <p:nvPr>
            <p:ph idx="1"/>
          </p:nvPr>
        </p:nvSpPr>
        <p:spPr>
          <a:xfrm>
            <a:off x="685801" y="2142067"/>
            <a:ext cx="10131425" cy="3649133"/>
          </a:xfrm>
        </p:spPr>
        <p:txBody>
          <a:bodyPr>
            <a:normAutofit/>
          </a:bodyPr>
          <a:lstStyle/>
          <a:p>
            <a:pPr>
              <a:lnSpc>
                <a:spcPct val="90000"/>
              </a:lnSpc>
            </a:pPr>
            <a:r>
              <a:rPr lang="en-US"/>
              <a:t>All the companies want their clients to know about them and they can get more projects or sell their products. So, the most primary way to do this is to have a good interactive website in the advanced world of digital marketing. </a:t>
            </a:r>
          </a:p>
          <a:p>
            <a:pPr>
              <a:lnSpc>
                <a:spcPct val="90000"/>
              </a:lnSpc>
            </a:pPr>
            <a:r>
              <a:rPr lang="en-US"/>
              <a:t>But in this advanced world, just having a website is not enough as it does not cover all the details and can not solve the queries of the clients. Maybe a comment section is an answer, but it's tedious work, and 'time is money' your client will not wait too long for your response. And you can not assign humans to answer everyone at the same time twenty-four by seven.</a:t>
            </a:r>
          </a:p>
          <a:p>
            <a:pPr>
              <a:lnSpc>
                <a:spcPct val="90000"/>
              </a:lnSpc>
            </a:pPr>
            <a:r>
              <a:rPr lang="en-US"/>
              <a:t> So, for that, you need a chatbot, not a normal one "An Intelligent Chatbots” with Artificial Intelligence technology. “Artificial intelligence chatbot is a technology that makes interactions between man and machines using natural language possible</a:t>
            </a:r>
          </a:p>
          <a:p>
            <a:pPr>
              <a:lnSpc>
                <a:spcPct val="90000"/>
              </a:lnSpc>
            </a:pPr>
            <a:r>
              <a:rPr lang="en-US"/>
              <a:t>As numerous chatbot platforms already exist, there are still some problems in building data-driven system because a huge amount of data is required for their development</a:t>
            </a:r>
            <a:endParaRPr lang="en-IN"/>
          </a:p>
        </p:txBody>
      </p:sp>
    </p:spTree>
    <p:extLst>
      <p:ext uri="{BB962C8B-B14F-4D97-AF65-F5344CB8AC3E}">
        <p14:creationId xmlns:p14="http://schemas.microsoft.com/office/powerpoint/2010/main" val="133965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E66219-DD19-4776-A661-5538EE74F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2" name="Rectangle 11">
            <a:extLst>
              <a:ext uri="{FF2B5EF4-FFF2-40B4-BE49-F238E27FC236}">
                <a16:creationId xmlns:a16="http://schemas.microsoft.com/office/drawing/2014/main" id="{EBD6EC45-6FA6-4879-9BDB-CB1428A77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erial view of a highway near the ocean">
            <a:extLst>
              <a:ext uri="{FF2B5EF4-FFF2-40B4-BE49-F238E27FC236}">
                <a16:creationId xmlns:a16="http://schemas.microsoft.com/office/drawing/2014/main" id="{75097F4B-5022-4038-A980-930D4A9B5727}"/>
              </a:ext>
            </a:extLst>
          </p:cNvPr>
          <p:cNvPicPr>
            <a:picLocks noChangeAspect="1"/>
          </p:cNvPicPr>
          <p:nvPr/>
        </p:nvPicPr>
        <p:blipFill rotWithShape="1">
          <a:blip r:embed="rId4">
            <a:alphaModFix amt="20000"/>
          </a:blip>
          <a:srcRect t="11833" b="13167"/>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19511F09-9DF0-4B11-9EC1-F6DC66B0FA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C8DC6B47-ADF6-4212-802C-845498E73A43}"/>
              </a:ext>
            </a:extLst>
          </p:cNvPr>
          <p:cNvSpPr txBox="1"/>
          <p:nvPr/>
        </p:nvSpPr>
        <p:spPr>
          <a:xfrm>
            <a:off x="3962399" y="1964267"/>
            <a:ext cx="7197726" cy="2421464"/>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latin typeface="+mj-lt"/>
                <a:ea typeface="+mj-ea"/>
                <a:cs typeface="+mj-cs"/>
              </a:rPr>
              <a:t>THANK YOU</a:t>
            </a:r>
          </a:p>
        </p:txBody>
      </p:sp>
    </p:spTree>
    <p:extLst>
      <p:ext uri="{BB962C8B-B14F-4D97-AF65-F5344CB8AC3E}">
        <p14:creationId xmlns:p14="http://schemas.microsoft.com/office/powerpoint/2010/main" val="3405664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1085</TotalTime>
  <Words>433</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Amasis MT Pro</vt:lpstr>
      <vt:lpstr>Arial</vt:lpstr>
      <vt:lpstr>Calibri</vt:lpstr>
      <vt:lpstr>Calibri Light</vt:lpstr>
      <vt:lpstr>Roboto</vt:lpstr>
      <vt:lpstr>Celestial</vt:lpstr>
      <vt:lpstr>AI BASED CHATBOT TO ANSWER FAQ’S</vt:lpstr>
      <vt:lpstr>TABLE OF CONTENTS</vt:lpstr>
      <vt:lpstr>abstract</vt:lpstr>
      <vt:lpstr>Literature review</vt:lpstr>
      <vt:lpstr>Literature review</vt:lpstr>
      <vt:lpstr>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SYNTHESIS</dc:title>
  <dc:creator>Kodhati Sidharth Rao</dc:creator>
  <cp:lastModifiedBy>Venkatesh K</cp:lastModifiedBy>
  <cp:revision>84</cp:revision>
  <dcterms:created xsi:type="dcterms:W3CDTF">2022-01-04T12:59:14Z</dcterms:created>
  <dcterms:modified xsi:type="dcterms:W3CDTF">2023-01-09T09:19:35Z</dcterms:modified>
</cp:coreProperties>
</file>