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27C31DC-0250-48BF-812C-FEEB12CA24A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46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237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56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22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58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8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00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44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34422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69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446CC2-EC25-4877-9324-8E6B392E2242}" type="datetimeFigureOut">
              <a:rPr lang="en-IN" smtClean="0"/>
              <a:t>21-02-2022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328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446CC2-EC25-4877-9324-8E6B392E2242}" type="datetimeFigureOut">
              <a:rPr lang="en-IN" smtClean="0"/>
              <a:t>21-02-2022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7C31DC-0250-48BF-812C-FEEB12CA24A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860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hebluediamondgallery.com/typewriter/t/thank-you.html"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210384" y="1908146"/>
            <a:ext cx="9787156" cy="1390473"/>
          </a:xfrm>
        </p:spPr>
        <p:txBody>
          <a:bodyPr>
            <a:noAutofit/>
          </a:bodyPr>
          <a:lstStyle/>
          <a:p>
            <a:br>
              <a:rPr lang="en-IN" sz="4800" dirty="0">
                <a:latin typeface="Bahnschrift" panose="020B0502040204020203" pitchFamily="34" charset="0"/>
              </a:rPr>
            </a:br>
            <a:r>
              <a:rPr lang="en-IN" sz="4800" dirty="0">
                <a:latin typeface="Bahnschrift" panose="020B0502040204020203" pitchFamily="34" charset="0"/>
              </a:rPr>
              <a:t>optimal storage on tapes using greedy approach</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9066956" y="3559382"/>
            <a:ext cx="3880264" cy="3184684"/>
          </a:xfrm>
        </p:spPr>
        <p:txBody>
          <a:bodyPr>
            <a:noAutofit/>
          </a:bodyPr>
          <a:lstStyle/>
          <a:p>
            <a:pPr algn="l"/>
            <a:r>
              <a:rPr lang="en-IN" sz="1200" b="1" dirty="0">
                <a:latin typeface="Cambria Math" panose="02040503050406030204" pitchFamily="18" charset="0"/>
                <a:ea typeface="Cambria Math" panose="02040503050406030204" pitchFamily="18" charset="0"/>
              </a:rPr>
              <a:t>By</a:t>
            </a:r>
          </a:p>
          <a:p>
            <a:pPr algn="l"/>
            <a:r>
              <a:rPr lang="en-IN" sz="1200" b="1" dirty="0">
                <a:latin typeface="Cambria Math" panose="02040503050406030204" pitchFamily="18" charset="0"/>
                <a:ea typeface="Cambria Math" panose="02040503050406030204" pitchFamily="18" charset="0"/>
              </a:rPr>
              <a:t>Katla Yashwanth (2010030364)</a:t>
            </a:r>
          </a:p>
          <a:p>
            <a:pPr algn="l"/>
            <a:r>
              <a:rPr lang="en-IN" sz="1200" b="1" dirty="0">
                <a:latin typeface="Cambria Math" panose="02040503050406030204" pitchFamily="18" charset="0"/>
                <a:ea typeface="Cambria Math" panose="02040503050406030204" pitchFamily="18" charset="0"/>
              </a:rPr>
              <a:t>K.Venkatesh (2010030359)</a:t>
            </a:r>
          </a:p>
          <a:p>
            <a:pPr algn="l"/>
            <a:r>
              <a:rPr lang="en-IN" sz="1200" b="1" dirty="0">
                <a:latin typeface="Cambria Math" panose="02040503050406030204" pitchFamily="18" charset="0"/>
                <a:ea typeface="Cambria Math" panose="02040503050406030204" pitchFamily="18" charset="0"/>
              </a:rPr>
              <a:t>K.Pavan Vikhyath (2010030087)</a:t>
            </a:r>
          </a:p>
          <a:p>
            <a:pPr algn="l"/>
            <a:r>
              <a:rPr lang="en-IN" sz="1200" b="1" dirty="0">
                <a:latin typeface="Cambria Math" panose="02040503050406030204" pitchFamily="18" charset="0"/>
                <a:ea typeface="Cambria Math" panose="02040503050406030204" pitchFamily="18" charset="0"/>
              </a:rPr>
              <a:t>Karthik (2010030520)</a:t>
            </a:r>
          </a:p>
          <a:p>
            <a:pPr algn="l"/>
            <a:r>
              <a:rPr lang="en-IN" sz="1200" b="1" dirty="0">
                <a:latin typeface="Cambria Math" panose="02040503050406030204" pitchFamily="18" charset="0"/>
                <a:ea typeface="Cambria Math" panose="02040503050406030204" pitchFamily="18" charset="0"/>
              </a:rPr>
              <a:t>Under the guidance of </a:t>
            </a:r>
          </a:p>
          <a:p>
            <a:pPr algn="l"/>
            <a:r>
              <a:rPr lang="en-IN" sz="1200" b="1" dirty="0">
                <a:latin typeface="Cambria Math" panose="02040503050406030204" pitchFamily="18" charset="0"/>
                <a:ea typeface="Cambria Math" panose="02040503050406030204" pitchFamily="18" charset="0"/>
              </a:rPr>
              <a:t>Udaya Rani mam</a:t>
            </a:r>
          </a:p>
        </p:txBody>
      </p:sp>
      <p:sp>
        <p:nvSpPr>
          <p:cNvPr id="4" name="TextBox 3">
            <a:extLst>
              <a:ext uri="{FF2B5EF4-FFF2-40B4-BE49-F238E27FC236}">
                <a16:creationId xmlns:a16="http://schemas.microsoft.com/office/drawing/2014/main" id="{4FF97CEA-2447-4214-9320-10E59BF9F77F}"/>
              </a:ext>
            </a:extLst>
          </p:cNvPr>
          <p:cNvSpPr txBox="1"/>
          <p:nvPr/>
        </p:nvSpPr>
        <p:spPr>
          <a:xfrm>
            <a:off x="0" y="841297"/>
            <a:ext cx="8271164" cy="923330"/>
          </a:xfrm>
          <a:prstGeom prst="rect">
            <a:avLst/>
          </a:prstGeom>
          <a:noFill/>
        </p:spPr>
        <p:txBody>
          <a:bodyPr wrap="square" rtlCol="0">
            <a:spAutoFit/>
          </a:bodyPr>
          <a:lstStyle/>
          <a:p>
            <a:pPr algn="ctr"/>
            <a:r>
              <a:rPr lang="en-IN" sz="5400" dirty="0">
                <a:solidFill>
                  <a:schemeClr val="accent1">
                    <a:lumMod val="75000"/>
                  </a:schemeClr>
                </a:solidFill>
                <a:latin typeface="Bahnschrift Light Condensed" panose="020B0502040204020203" pitchFamily="34" charset="0"/>
              </a:rPr>
              <a:t>Design And Analysis of Algorithms</a:t>
            </a:r>
            <a:endParaRPr lang="en-IN" sz="5400" dirty="0">
              <a:latin typeface="Bahnschrift Light Condensed" panose="020B0502040204020203" pitchFamily="34" charset="0"/>
            </a:endParaRP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lstStyle/>
          <a:p>
            <a:pPr marL="0" indent="0">
              <a:buNone/>
            </a:pPr>
            <a:r>
              <a:rPr lang="en-US" b="0" i="0" dirty="0">
                <a:solidFill>
                  <a:srgbClr val="202122"/>
                </a:solidFill>
                <a:effectLst/>
                <a:latin typeface="Arial" panose="020B0604020202020204" pitchFamily="34" charset="0"/>
              </a:rPr>
              <a:t>Tape is characterized by </a:t>
            </a:r>
            <a:r>
              <a:rPr lang="en-US" dirty="0">
                <a:latin typeface="Arial" panose="020B0604020202020204" pitchFamily="34" charset="0"/>
              </a:rPr>
              <a:t>sequential access</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to data. While tape can provide fast data transfer, it takes tens of seconds to load a cassette and position the tape head to selected data .</a:t>
            </a:r>
            <a:r>
              <a:rPr lang="en-US" dirty="0">
                <a:solidFill>
                  <a:srgbClr val="202122"/>
                </a:solidFill>
                <a:latin typeface="Arial" panose="020B0604020202020204" pitchFamily="34" charset="0"/>
              </a:rPr>
              <a:t> For example, </a:t>
            </a:r>
            <a:r>
              <a:rPr lang="en-US" b="0" i="0" dirty="0">
                <a:effectLst/>
                <a:latin typeface="urw-din"/>
              </a:rPr>
              <a:t>Suppose there are 3 programs of lengths 5, </a:t>
            </a:r>
            <a:r>
              <a:rPr lang="en-US" dirty="0">
                <a:latin typeface="urw-din"/>
              </a:rPr>
              <a:t>10</a:t>
            </a:r>
            <a:r>
              <a:rPr lang="en-US" b="0" i="0" dirty="0">
                <a:effectLst/>
                <a:latin typeface="urw-din"/>
              </a:rPr>
              <a:t> and 3 respectively. So there are total 3! = 6 possible orders of storage. Retrieval time of the data is the time taken to retrieve/access that data in its entirety. Hence retrieval time of the third program is 5+10+3 = 18 mins. So here as we can see, to retrieving a program is a time taking process.</a:t>
            </a:r>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lstStyle/>
          <a:p>
            <a:pPr marL="0" indent="0">
              <a:buNone/>
            </a:pPr>
            <a:r>
              <a:rPr lang="en-US" b="0" i="0" dirty="0">
                <a:effectLst/>
                <a:latin typeface="urw-din"/>
              </a:rPr>
              <a:t>Now, considering that all programs in a magnetic tape are retrieved equally often and the tape head points to the front of the tape every time, a new term can be defined called the Mean Retrieval Time (MRT).</a:t>
            </a:r>
            <a:endParaRPr lang="en-IN" dirty="0"/>
          </a:p>
        </p:txBody>
      </p:sp>
      <p:pic>
        <p:nvPicPr>
          <p:cNvPr id="12" name="Picture 11">
            <a:extLst>
              <a:ext uri="{FF2B5EF4-FFF2-40B4-BE49-F238E27FC236}">
                <a16:creationId xmlns:a16="http://schemas.microsoft.com/office/drawing/2014/main" id="{5F2BF048-416A-43A0-BABC-D39A141F4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52" y="3319032"/>
            <a:ext cx="7940728" cy="1646063"/>
          </a:xfrm>
          <a:prstGeom prst="rect">
            <a:avLst/>
          </a:prstGeom>
        </p:spPr>
      </p:pic>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6F8FB-152E-4B8E-9FE5-D1DB8245B890}"/>
              </a:ext>
            </a:extLst>
          </p:cNvPr>
          <p:cNvSpPr txBox="1"/>
          <p:nvPr/>
        </p:nvSpPr>
        <p:spPr>
          <a:xfrm>
            <a:off x="301901" y="1401260"/>
            <a:ext cx="5550317" cy="3046988"/>
          </a:xfrm>
          <a:prstGeom prst="rect">
            <a:avLst/>
          </a:prstGeom>
          <a:noFill/>
        </p:spPr>
        <p:txBody>
          <a:bodyPr wrap="square" rtlCol="0">
            <a:spAutoFit/>
          </a:bodyPr>
          <a:lstStyle/>
          <a:p>
            <a:r>
              <a:rPr lang="en-IN" sz="2400" dirty="0"/>
              <a:t>Now from the above example</a:t>
            </a:r>
          </a:p>
          <a:p>
            <a:r>
              <a:rPr lang="da-DK" sz="2400" b="0" i="0" dirty="0">
                <a:effectLst/>
                <a:latin typeface="arial" panose="020B0604020202020204" pitchFamily="34" charset="0"/>
              </a:rPr>
              <a:t>Let n=3, (l1, l2, l3) = (5, 10, 3)</a:t>
            </a:r>
          </a:p>
          <a:p>
            <a:r>
              <a:rPr lang="en-US" sz="2400" b="0" i="0" dirty="0">
                <a:effectLst/>
                <a:latin typeface="arial" panose="020B0604020202020204" pitchFamily="34" charset="0"/>
              </a:rPr>
              <a:t>From the graph beside, we can see the min(MRT) = 9.66. So, the best possible order of programs is (Program3,Program1,Program2)</a:t>
            </a:r>
            <a:endParaRPr lang="da-DK" sz="2400" dirty="0">
              <a:latin typeface="arial" panose="020B0604020202020204" pitchFamily="34" charset="0"/>
            </a:endParaRPr>
          </a:p>
          <a:p>
            <a:r>
              <a:rPr lang="en-US" sz="2400" b="0" i="0" dirty="0">
                <a:effectLst/>
                <a:latin typeface="urw-din"/>
              </a:rPr>
              <a:t>That’s the </a:t>
            </a:r>
            <a:r>
              <a:rPr lang="en-US" sz="2400" b="1" i="0" dirty="0">
                <a:effectLst/>
                <a:latin typeface="urw-din"/>
              </a:rPr>
              <a:t>Greedy Algorithm</a:t>
            </a:r>
            <a:r>
              <a:rPr lang="en-US" sz="2400" b="0" i="0" dirty="0">
                <a:effectLst/>
                <a:latin typeface="urw-din"/>
              </a:rPr>
              <a:t> in use</a:t>
            </a:r>
            <a:endParaRPr lang="da-DK" sz="2400" b="0" i="0" dirty="0">
              <a:effectLst/>
              <a:latin typeface="arial" panose="020B0604020202020204" pitchFamily="34" charset="0"/>
            </a:endParaRPr>
          </a:p>
          <a:p>
            <a:endParaRPr lang="en-IN" sz="2400" dirty="0"/>
          </a:p>
        </p:txBody>
      </p:sp>
      <p:pic>
        <p:nvPicPr>
          <p:cNvPr id="4" name="Picture 3">
            <a:extLst>
              <a:ext uri="{FF2B5EF4-FFF2-40B4-BE49-F238E27FC236}">
                <a16:creationId xmlns:a16="http://schemas.microsoft.com/office/drawing/2014/main" id="{D4514387-B29D-4A4B-BF46-A68BF0B86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798" y="1401260"/>
            <a:ext cx="5640301" cy="2784377"/>
          </a:xfrm>
          <a:prstGeom prst="rect">
            <a:avLst/>
          </a:prstGeom>
        </p:spPr>
      </p:pic>
    </p:spTree>
    <p:extLst>
      <p:ext uri="{BB962C8B-B14F-4D97-AF65-F5344CB8AC3E}">
        <p14:creationId xmlns:p14="http://schemas.microsoft.com/office/powerpoint/2010/main" val="96789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451579" y="2015733"/>
            <a:ext cx="3942542" cy="3185442"/>
          </a:xfrm>
        </p:spPr>
        <p:txBody>
          <a:bodyPr>
            <a:normAutofit/>
          </a:bodyPr>
          <a:lstStyle/>
          <a:p>
            <a:pPr marL="0" indent="0">
              <a:buNone/>
            </a:pPr>
            <a:r>
              <a:rPr lang="en-IN" sz="1600" dirty="0"/>
              <a:t>For the solution of this problem we have used the greedy algorithm. </a:t>
            </a:r>
            <a:r>
              <a:rPr lang="en-US" sz="1600" b="0" i="0" dirty="0">
                <a:effectLst/>
                <a:latin typeface="urw-din"/>
              </a:rPr>
              <a:t>at each step we make the immediate choice of putting the program having the least time first, in order to build up the ultimate optimized solution to the problem piece by piece. The algorithm </a:t>
            </a:r>
            <a:r>
              <a:rPr lang="en-US" sz="1600" dirty="0">
                <a:latin typeface="urw-din"/>
              </a:rPr>
              <a:t>used is shown in the image. </a:t>
            </a:r>
            <a:r>
              <a:rPr lang="en-US" sz="1600" b="0" i="0" dirty="0">
                <a:effectLst/>
                <a:latin typeface="Nunito" panose="020B0604020202020204" pitchFamily="2" charset="0"/>
              </a:rPr>
              <a:t>This ordering can be carried out in </a:t>
            </a:r>
            <a:r>
              <a:rPr lang="en-US" sz="1600" b="1" i="0" u="sng" dirty="0">
                <a:effectLst/>
                <a:latin typeface="Nunito" panose="020B0604020202020204" pitchFamily="2" charset="0"/>
              </a:rPr>
              <a:t>O(n log n)</a:t>
            </a:r>
            <a:r>
              <a:rPr lang="en-US" sz="1600" b="0" i="0" dirty="0">
                <a:effectLst/>
                <a:latin typeface="Nunito" panose="020B0604020202020204" pitchFamily="2" charset="0"/>
              </a:rPr>
              <a:t> time using an efficient sorting algorithm.</a:t>
            </a:r>
            <a:r>
              <a:rPr lang="en-US" sz="1600" dirty="0">
                <a:latin typeface="urw-din"/>
              </a:rPr>
              <a:t> </a:t>
            </a:r>
          </a:p>
          <a:p>
            <a:pPr marL="0" indent="0">
              <a:buNone/>
            </a:pPr>
            <a:endParaRPr lang="en-US" sz="1600" b="0" i="0" dirty="0">
              <a:effectLst/>
              <a:latin typeface="urw-din"/>
            </a:endParaRPr>
          </a:p>
          <a:p>
            <a:pPr marL="0" indent="0">
              <a:buNone/>
            </a:pPr>
            <a:endParaRPr lang="en-IN" sz="1600" dirty="0"/>
          </a:p>
        </p:txBody>
      </p:sp>
      <p:pic>
        <p:nvPicPr>
          <p:cNvPr id="5" name="Picture 4">
            <a:extLst>
              <a:ext uri="{FF2B5EF4-FFF2-40B4-BE49-F238E27FC236}">
                <a16:creationId xmlns:a16="http://schemas.microsoft.com/office/drawing/2014/main" id="{FDD08DEA-0720-443D-BE32-D283E0376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121" y="-321143"/>
            <a:ext cx="5945707" cy="5787488"/>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US" dirty="0"/>
              <a:t>S</a:t>
            </a:r>
            <a:r>
              <a:rPr lang="en-IN" dirty="0" err="1"/>
              <a:t>orting</a:t>
            </a:r>
            <a:r>
              <a:rPr lang="en-IN" dirty="0"/>
              <a:t> : -</a:t>
            </a:r>
          </a:p>
          <a:p>
            <a:r>
              <a:rPr lang="en-IN" dirty="0"/>
              <a:t>Quick Sort ,</a:t>
            </a:r>
            <a:r>
              <a:rPr lang="en-US" dirty="0"/>
              <a:t> The time complexity of Quicksort is O(n log n) in the best case, O(n log n) in the average case, and O(n^2) in the worst case. But because it has the best performance in the average case for most inputs, Quicksort is generally considered the “fastest” sorting algorithm.</a:t>
            </a:r>
            <a:endParaRPr lang="en-IN" dirty="0"/>
          </a:p>
          <a:p>
            <a:endParaRPr lang="en-IN" dirty="0"/>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normAutofit/>
          </a:bodyPr>
          <a:lstStyle/>
          <a:p>
            <a:r>
              <a:rPr lang="en-IN" dirty="0" err="1">
                <a:solidFill>
                  <a:schemeClr val="accent2">
                    <a:lumMod val="50000"/>
                  </a:schemeClr>
                </a:solidFill>
              </a:rPr>
              <a:t>Github</a:t>
            </a:r>
            <a:r>
              <a:rPr lang="en-IN" dirty="0">
                <a:solidFill>
                  <a:schemeClr val="accent2">
                    <a:lumMod val="50000"/>
                  </a:schemeClr>
                </a:solidFill>
              </a:rPr>
              <a:t> </a:t>
            </a:r>
            <a:r>
              <a:rPr lang="en-IN" dirty="0" err="1">
                <a:solidFill>
                  <a:schemeClr val="accent2">
                    <a:lumMod val="50000"/>
                  </a:schemeClr>
                </a:solidFill>
              </a:rPr>
              <a:t>setuP</a:t>
            </a:r>
            <a:endParaRPr lang="en-IN" sz="1800" dirty="0">
              <a:solidFill>
                <a:schemeClr val="accent2">
                  <a:lumMod val="50000"/>
                </a:schemeClr>
              </a:solidFill>
            </a:endParaRPr>
          </a:p>
        </p:txBody>
      </p:sp>
      <p:sp>
        <p:nvSpPr>
          <p:cNvPr id="6" name="TextBox 5">
            <a:extLst>
              <a:ext uri="{FF2B5EF4-FFF2-40B4-BE49-F238E27FC236}">
                <a16:creationId xmlns:a16="http://schemas.microsoft.com/office/drawing/2014/main" id="{A0FC02BF-E91C-4F75-B436-715ED995A2E9}"/>
              </a:ext>
            </a:extLst>
          </p:cNvPr>
          <p:cNvSpPr txBox="1"/>
          <p:nvPr/>
        </p:nvSpPr>
        <p:spPr>
          <a:xfrm>
            <a:off x="1770611" y="5627716"/>
            <a:ext cx="8628611" cy="369332"/>
          </a:xfrm>
          <a:prstGeom prst="rect">
            <a:avLst/>
          </a:prstGeom>
          <a:noFill/>
        </p:spPr>
        <p:txBody>
          <a:bodyPr wrap="square" rtlCol="0">
            <a:spAutoFit/>
          </a:bodyPr>
          <a:lstStyle/>
          <a:p>
            <a:r>
              <a:rPr lang="en-IN" sz="1800" dirty="0">
                <a:solidFill>
                  <a:schemeClr val="accent2">
                    <a:lumMod val="50000"/>
                  </a:schemeClr>
                </a:solidFill>
              </a:rPr>
              <a:t>https://github.com/klhyd/Optimal-Storage-On-Tapes/settings</a:t>
            </a:r>
            <a:endParaRPr lang="en-IN" dirty="0"/>
          </a:p>
        </p:txBody>
      </p:sp>
      <p:pic>
        <p:nvPicPr>
          <p:cNvPr id="10" name="Content Placeholder 9">
            <a:extLst>
              <a:ext uri="{FF2B5EF4-FFF2-40B4-BE49-F238E27FC236}">
                <a16:creationId xmlns:a16="http://schemas.microsoft.com/office/drawing/2014/main" id="{FF176A95-9556-4970-B23B-B7120603AED2}"/>
              </a:ext>
            </a:extLst>
          </p:cNvPr>
          <p:cNvPicPr>
            <a:picLocks noGrp="1" noChangeAspect="1"/>
          </p:cNvPicPr>
          <p:nvPr>
            <p:ph idx="1"/>
          </p:nvPr>
        </p:nvPicPr>
        <p:blipFill>
          <a:blip r:embed="rId2"/>
          <a:stretch>
            <a:fillRect/>
          </a:stretch>
        </p:blipFill>
        <p:spPr>
          <a:xfrm>
            <a:off x="3186818" y="2016125"/>
            <a:ext cx="6132689" cy="3449638"/>
          </a:xfrm>
        </p:spPr>
      </p:pic>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r>
              <a:rPr lang="en-US" dirty="0"/>
              <a:t>Coding and Testing – </a:t>
            </a:r>
            <a:r>
              <a:rPr lang="en-US" dirty="0" err="1"/>
              <a:t>Yashwanth,Venkatesh</a:t>
            </a:r>
            <a:r>
              <a:rPr lang="en-US" dirty="0"/>
              <a:t>, </a:t>
            </a:r>
            <a:r>
              <a:rPr lang="en-US" dirty="0" err="1"/>
              <a:t>Vikyath,Karthik</a:t>
            </a:r>
            <a:endParaRPr lang="en-US" dirty="0"/>
          </a:p>
          <a:p>
            <a:r>
              <a:rPr lang="en-US" dirty="0"/>
              <a:t>Algorithm And Flowchart – </a:t>
            </a:r>
            <a:r>
              <a:rPr lang="en-US" dirty="0" err="1"/>
              <a:t>Yashwanth,Venkatesh</a:t>
            </a:r>
            <a:endParaRPr lang="en-US" dirty="0"/>
          </a:p>
          <a:p>
            <a:r>
              <a:rPr lang="en-US" dirty="0" err="1"/>
              <a:t>Analyse</a:t>
            </a:r>
            <a:r>
              <a:rPr lang="en-US" dirty="0"/>
              <a:t> Data And Techniques – </a:t>
            </a:r>
            <a:r>
              <a:rPr lang="en-US" dirty="0" err="1"/>
              <a:t>Vikyath,Karthik</a:t>
            </a:r>
            <a:endParaRPr lang="en-US" dirty="0"/>
          </a:p>
          <a:p>
            <a:pPr marL="0" indent="0">
              <a:buNone/>
            </a:pPr>
            <a:endParaRPr lang="en-IN" dirty="0"/>
          </a:p>
        </p:txBody>
      </p:sp>
    </p:spTree>
    <p:extLst>
      <p:ext uri="{BB962C8B-B14F-4D97-AF65-F5344CB8AC3E}">
        <p14:creationId xmlns:p14="http://schemas.microsoft.com/office/powerpoint/2010/main" val="247713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EB916C-C89A-43EC-9763-E9764D455C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9468" y="251931"/>
            <a:ext cx="8189858" cy="5473555"/>
          </a:xfrm>
          <a:prstGeom prst="rect">
            <a:avLst/>
          </a:prstGeom>
        </p:spPr>
      </p:pic>
    </p:spTree>
    <p:extLst>
      <p:ext uri="{BB962C8B-B14F-4D97-AF65-F5344CB8AC3E}">
        <p14:creationId xmlns:p14="http://schemas.microsoft.com/office/powerpoint/2010/main" val="24039054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130</TotalTime>
  <Words>473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vt:lpstr>
      <vt:lpstr>Bahnschrift</vt:lpstr>
      <vt:lpstr>Bahnschrift Light Condensed</vt:lpstr>
      <vt:lpstr>Cambria Math</vt:lpstr>
      <vt:lpstr>Gill Sans MT</vt:lpstr>
      <vt:lpstr>Nunito</vt:lpstr>
      <vt:lpstr>urw-din</vt:lpstr>
      <vt:lpstr>Gallery</vt:lpstr>
      <vt:lpstr> optimal storage on tapes using greedy approach</vt:lpstr>
      <vt:lpstr>Problem statement and domain</vt:lpstr>
      <vt:lpstr>Existing solutions/ Naïve solutions</vt:lpstr>
      <vt:lpstr>PowerPoint Presentation</vt:lpstr>
      <vt:lpstr>Proposed Algorithm Design Technique</vt:lpstr>
      <vt:lpstr>Data Structures needed</vt:lpstr>
      <vt:lpstr>Github setuP</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pavanohpavan@gmail.com</cp:lastModifiedBy>
  <cp:revision>5</cp:revision>
  <dcterms:created xsi:type="dcterms:W3CDTF">2022-02-18T09:01:51Z</dcterms:created>
  <dcterms:modified xsi:type="dcterms:W3CDTF">2022-02-21T05:15:51Z</dcterms:modified>
</cp:coreProperties>
</file>