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4" r:id="rId6"/>
    <p:sldId id="265" r:id="rId7"/>
    <p:sldId id="267" r:id="rId8"/>
    <p:sldId id="261" r:id="rId9"/>
    <p:sldId id="262"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92" d="100"/>
          <a:sy n="92" d="100"/>
        </p:scale>
        <p:origin x="101"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219F1-00C0-4985-AAA0-A5345FCEADC7}"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D0A811F9-76BA-45F6-AD7D-B9CE57031A2F}">
      <dgm:prSet/>
      <dgm:spPr/>
      <dgm:t>
        <a:bodyPr/>
        <a:lstStyle/>
        <a:p>
          <a:r>
            <a:rPr lang="en-US" b="0" i="0" dirty="0">
              <a:solidFill>
                <a:schemeClr val="bg1"/>
              </a:solidFill>
              <a:latin typeface="Times New Roman" panose="02020603050405020304" pitchFamily="18" charset="0"/>
              <a:cs typeface="Times New Roman" panose="02020603050405020304" pitchFamily="18" charset="0"/>
            </a:rPr>
            <a:t>The objective is to find the Optimal retrieval time for accessing programs that are stored on tape.</a:t>
          </a:r>
          <a:endParaRPr lang="en-US" dirty="0">
            <a:solidFill>
              <a:schemeClr val="bg1"/>
            </a:solidFill>
            <a:latin typeface="Times New Roman" panose="02020603050405020304" pitchFamily="18" charset="0"/>
            <a:cs typeface="Times New Roman" panose="02020603050405020304" pitchFamily="18" charset="0"/>
          </a:endParaRPr>
        </a:p>
      </dgm:t>
    </dgm:pt>
    <dgm:pt modelId="{A0033237-9056-4FF7-B7FA-300610ECE918}" type="parTrans" cxnId="{B20E6F72-BEAC-4215-9A46-F0526417D204}">
      <dgm:prSet/>
      <dgm:spPr/>
      <dgm:t>
        <a:bodyPr/>
        <a:lstStyle/>
        <a:p>
          <a:endParaRPr lang="en-US"/>
        </a:p>
      </dgm:t>
    </dgm:pt>
    <dgm:pt modelId="{5799F3FE-218C-4A0F-B1EF-1EC12AAADD41}" type="sibTrans" cxnId="{B20E6F72-BEAC-4215-9A46-F0526417D204}">
      <dgm:prSet/>
      <dgm:spPr/>
      <dgm:t>
        <a:bodyPr/>
        <a:lstStyle/>
        <a:p>
          <a:endParaRPr lang="en-US"/>
        </a:p>
      </dgm:t>
    </dgm:pt>
    <dgm:pt modelId="{99C2725E-8345-4548-8C74-1C70CE6B1B2F}">
      <dgm:prSet/>
      <dgm:spPr/>
      <dgm:t>
        <a:bodyPr/>
        <a:lstStyle/>
        <a:p>
          <a:r>
            <a:rPr lang="en-US" b="1" i="0" dirty="0"/>
            <a:t>Greedy Method:</a:t>
          </a:r>
          <a:endParaRPr lang="en-US" dirty="0"/>
        </a:p>
      </dgm:t>
    </dgm:pt>
    <dgm:pt modelId="{9CC13B1C-2788-43AD-93D2-BE599A2EC70C}" type="parTrans" cxnId="{B6820285-2FE0-4CF5-A4B1-08DCA6924552}">
      <dgm:prSet/>
      <dgm:spPr/>
      <dgm:t>
        <a:bodyPr/>
        <a:lstStyle/>
        <a:p>
          <a:endParaRPr lang="en-US"/>
        </a:p>
      </dgm:t>
    </dgm:pt>
    <dgm:pt modelId="{84C5D010-CC36-4B9D-A2E0-1CFABEE08427}" type="sibTrans" cxnId="{B6820285-2FE0-4CF5-A4B1-08DCA6924552}">
      <dgm:prSet/>
      <dgm:spPr/>
      <dgm:t>
        <a:bodyPr/>
        <a:lstStyle/>
        <a:p>
          <a:endParaRPr lang="en-US"/>
        </a:p>
      </dgm:t>
    </dgm:pt>
    <dgm:pt modelId="{0AD2537B-DA2F-4E10-B1C4-0AFBD638DA01}">
      <dgm:prSet custT="1"/>
      <dgm:spPr/>
      <dgm:t>
        <a:bodyPr/>
        <a:lstStyle/>
        <a:p>
          <a:r>
            <a:rPr lang="en-US" sz="2400" b="1" dirty="0">
              <a:latin typeface="Times New Roman" panose="02020603050405020304" pitchFamily="18" charset="0"/>
              <a:cs typeface="Times New Roman" panose="02020603050405020304" pitchFamily="18" charset="0"/>
            </a:rPr>
            <a:t>Optimal Storage on Tapes is one of the application</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of the Greedy Method.</a:t>
          </a:r>
          <a:endParaRPr lang="en-US" sz="2400" b="1" dirty="0">
            <a:latin typeface="Times New Roman" panose="02020603050405020304" pitchFamily="18" charset="0"/>
            <a:cs typeface="Times New Roman" panose="02020603050405020304" pitchFamily="18" charset="0"/>
          </a:endParaRPr>
        </a:p>
      </dgm:t>
    </dgm:pt>
    <dgm:pt modelId="{D06B4E55-23DB-44C0-886F-F810475CD1A7}" type="parTrans" cxnId="{4F19FEFA-695A-4DDF-9F27-7FF25244DA00}">
      <dgm:prSet/>
      <dgm:spPr/>
      <dgm:t>
        <a:bodyPr/>
        <a:lstStyle/>
        <a:p>
          <a:endParaRPr lang="en-US"/>
        </a:p>
      </dgm:t>
    </dgm:pt>
    <dgm:pt modelId="{4B9607F2-330B-41B7-A217-B74FF6C2884B}" type="sibTrans" cxnId="{4F19FEFA-695A-4DDF-9F27-7FF25244DA00}">
      <dgm:prSet/>
      <dgm:spPr/>
      <dgm:t>
        <a:bodyPr/>
        <a:lstStyle/>
        <a:p>
          <a:endParaRPr lang="en-US"/>
        </a:p>
      </dgm:t>
    </dgm:pt>
    <dgm:pt modelId="{E858420E-9BFC-47BD-9D8C-5068411DC232}" type="pres">
      <dgm:prSet presAssocID="{A5A219F1-00C0-4985-AAA0-A5345FCEADC7}" presName="Name0" presStyleCnt="0">
        <dgm:presLayoutVars>
          <dgm:dir/>
          <dgm:animLvl val="lvl"/>
          <dgm:resizeHandles val="exact"/>
        </dgm:presLayoutVars>
      </dgm:prSet>
      <dgm:spPr/>
    </dgm:pt>
    <dgm:pt modelId="{DA53D79C-8A0F-45EF-AE77-3AAC04FADC82}" type="pres">
      <dgm:prSet presAssocID="{99C2725E-8345-4548-8C74-1C70CE6B1B2F}" presName="boxAndChildren" presStyleCnt="0"/>
      <dgm:spPr/>
    </dgm:pt>
    <dgm:pt modelId="{3A752999-0377-41AB-B83C-E2BD78EC37B9}" type="pres">
      <dgm:prSet presAssocID="{99C2725E-8345-4548-8C74-1C70CE6B1B2F}" presName="parentTextBox" presStyleLbl="node1" presStyleIdx="0" presStyleCnt="2"/>
      <dgm:spPr/>
    </dgm:pt>
    <dgm:pt modelId="{35D0EB13-27E6-487C-9A0F-04287008FF52}" type="pres">
      <dgm:prSet presAssocID="{99C2725E-8345-4548-8C74-1C70CE6B1B2F}" presName="entireBox" presStyleLbl="node1" presStyleIdx="0" presStyleCnt="2"/>
      <dgm:spPr/>
    </dgm:pt>
    <dgm:pt modelId="{8CEE34EE-1E26-4A1F-8793-27D7D8365374}" type="pres">
      <dgm:prSet presAssocID="{99C2725E-8345-4548-8C74-1C70CE6B1B2F}" presName="descendantBox" presStyleCnt="0"/>
      <dgm:spPr/>
    </dgm:pt>
    <dgm:pt modelId="{50F29D5B-A6BD-4C05-986E-001D75BD8A8E}" type="pres">
      <dgm:prSet presAssocID="{0AD2537B-DA2F-4E10-B1C4-0AFBD638DA01}" presName="childTextBox" presStyleLbl="fgAccFollowNode1" presStyleIdx="0" presStyleCnt="1">
        <dgm:presLayoutVars>
          <dgm:bulletEnabled val="1"/>
        </dgm:presLayoutVars>
      </dgm:prSet>
      <dgm:spPr/>
    </dgm:pt>
    <dgm:pt modelId="{92876C5A-46BD-4E60-B280-7048C7778266}" type="pres">
      <dgm:prSet presAssocID="{5799F3FE-218C-4A0F-B1EF-1EC12AAADD41}" presName="sp" presStyleCnt="0"/>
      <dgm:spPr/>
    </dgm:pt>
    <dgm:pt modelId="{669CD953-99A7-4C90-83A7-2BDE0A86D4C6}" type="pres">
      <dgm:prSet presAssocID="{D0A811F9-76BA-45F6-AD7D-B9CE57031A2F}" presName="arrowAndChildren" presStyleCnt="0"/>
      <dgm:spPr/>
    </dgm:pt>
    <dgm:pt modelId="{17C72686-0993-4230-ABD5-3738B3152011}" type="pres">
      <dgm:prSet presAssocID="{D0A811F9-76BA-45F6-AD7D-B9CE57031A2F}" presName="parentTextArrow" presStyleLbl="node1" presStyleIdx="1" presStyleCnt="2"/>
      <dgm:spPr/>
    </dgm:pt>
  </dgm:ptLst>
  <dgm:cxnLst>
    <dgm:cxn modelId="{49E9BE71-F608-45A4-98F0-9670FFCFC9A1}" type="presOf" srcId="{A5A219F1-00C0-4985-AAA0-A5345FCEADC7}" destId="{E858420E-9BFC-47BD-9D8C-5068411DC232}" srcOrd="0" destOrd="0" presId="urn:microsoft.com/office/officeart/2005/8/layout/process4"/>
    <dgm:cxn modelId="{B20E6F72-BEAC-4215-9A46-F0526417D204}" srcId="{A5A219F1-00C0-4985-AAA0-A5345FCEADC7}" destId="{D0A811F9-76BA-45F6-AD7D-B9CE57031A2F}" srcOrd="0" destOrd="0" parTransId="{A0033237-9056-4FF7-B7FA-300610ECE918}" sibTransId="{5799F3FE-218C-4A0F-B1EF-1EC12AAADD41}"/>
    <dgm:cxn modelId="{1D04CA7D-D7A3-45F4-BD19-3834CABE254D}" type="presOf" srcId="{D0A811F9-76BA-45F6-AD7D-B9CE57031A2F}" destId="{17C72686-0993-4230-ABD5-3738B3152011}" srcOrd="0" destOrd="0" presId="urn:microsoft.com/office/officeart/2005/8/layout/process4"/>
    <dgm:cxn modelId="{B6820285-2FE0-4CF5-A4B1-08DCA6924552}" srcId="{A5A219F1-00C0-4985-AAA0-A5345FCEADC7}" destId="{99C2725E-8345-4548-8C74-1C70CE6B1B2F}" srcOrd="1" destOrd="0" parTransId="{9CC13B1C-2788-43AD-93D2-BE599A2EC70C}" sibTransId="{84C5D010-CC36-4B9D-A2E0-1CFABEE08427}"/>
    <dgm:cxn modelId="{4B25DDA1-E707-4809-9B75-7D68E78789C3}" type="presOf" srcId="{99C2725E-8345-4548-8C74-1C70CE6B1B2F}" destId="{35D0EB13-27E6-487C-9A0F-04287008FF52}" srcOrd="1" destOrd="0" presId="urn:microsoft.com/office/officeart/2005/8/layout/process4"/>
    <dgm:cxn modelId="{6E3D41C4-6261-4680-ACCF-38DED1A27780}" type="presOf" srcId="{0AD2537B-DA2F-4E10-B1C4-0AFBD638DA01}" destId="{50F29D5B-A6BD-4C05-986E-001D75BD8A8E}" srcOrd="0" destOrd="0" presId="urn:microsoft.com/office/officeart/2005/8/layout/process4"/>
    <dgm:cxn modelId="{07FC4AC8-8A77-4938-9E1D-EB9EAA168FAA}" type="presOf" srcId="{99C2725E-8345-4548-8C74-1C70CE6B1B2F}" destId="{3A752999-0377-41AB-B83C-E2BD78EC37B9}" srcOrd="0" destOrd="0" presId="urn:microsoft.com/office/officeart/2005/8/layout/process4"/>
    <dgm:cxn modelId="{4F19FEFA-695A-4DDF-9F27-7FF25244DA00}" srcId="{99C2725E-8345-4548-8C74-1C70CE6B1B2F}" destId="{0AD2537B-DA2F-4E10-B1C4-0AFBD638DA01}" srcOrd="0" destOrd="0" parTransId="{D06B4E55-23DB-44C0-886F-F810475CD1A7}" sibTransId="{4B9607F2-330B-41B7-A217-B74FF6C2884B}"/>
    <dgm:cxn modelId="{51663AFA-0E7C-4285-B7D7-D74B9AAEB1B4}" type="presParOf" srcId="{E858420E-9BFC-47BD-9D8C-5068411DC232}" destId="{DA53D79C-8A0F-45EF-AE77-3AAC04FADC82}" srcOrd="0" destOrd="0" presId="urn:microsoft.com/office/officeart/2005/8/layout/process4"/>
    <dgm:cxn modelId="{01A41D68-E10B-442C-B55D-4A0D0A3631E4}" type="presParOf" srcId="{DA53D79C-8A0F-45EF-AE77-3AAC04FADC82}" destId="{3A752999-0377-41AB-B83C-E2BD78EC37B9}" srcOrd="0" destOrd="0" presId="urn:microsoft.com/office/officeart/2005/8/layout/process4"/>
    <dgm:cxn modelId="{1AA204C1-F808-4269-8C4B-BA945559125F}" type="presParOf" srcId="{DA53D79C-8A0F-45EF-AE77-3AAC04FADC82}" destId="{35D0EB13-27E6-487C-9A0F-04287008FF52}" srcOrd="1" destOrd="0" presId="urn:microsoft.com/office/officeart/2005/8/layout/process4"/>
    <dgm:cxn modelId="{1D5CE6DB-609C-4B19-9F4C-B23B97BE5A63}" type="presParOf" srcId="{DA53D79C-8A0F-45EF-AE77-3AAC04FADC82}" destId="{8CEE34EE-1E26-4A1F-8793-27D7D8365374}" srcOrd="2" destOrd="0" presId="urn:microsoft.com/office/officeart/2005/8/layout/process4"/>
    <dgm:cxn modelId="{3C3DCCFC-0A05-4841-A767-D24EDE95127A}" type="presParOf" srcId="{8CEE34EE-1E26-4A1F-8793-27D7D8365374}" destId="{50F29D5B-A6BD-4C05-986E-001D75BD8A8E}" srcOrd="0" destOrd="0" presId="urn:microsoft.com/office/officeart/2005/8/layout/process4"/>
    <dgm:cxn modelId="{3DE80069-D858-4C91-94A1-7433BA969E38}" type="presParOf" srcId="{E858420E-9BFC-47BD-9D8C-5068411DC232}" destId="{92876C5A-46BD-4E60-B280-7048C7778266}" srcOrd="1" destOrd="0" presId="urn:microsoft.com/office/officeart/2005/8/layout/process4"/>
    <dgm:cxn modelId="{7DF29581-227C-4B3E-8445-DF5F131FF671}" type="presParOf" srcId="{E858420E-9BFC-47BD-9D8C-5068411DC232}" destId="{669CD953-99A7-4C90-83A7-2BDE0A86D4C6}" srcOrd="2" destOrd="0" presId="urn:microsoft.com/office/officeart/2005/8/layout/process4"/>
    <dgm:cxn modelId="{2F90AC53-CAEF-4CEA-AAF8-9570C5A57E77}" type="presParOf" srcId="{669CD953-99A7-4C90-83A7-2BDE0A86D4C6}" destId="{17C72686-0993-4230-ABD5-3738B315201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3A5E0E-82A4-4AA5-A295-F1CDE836E73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AAA96B6-F91C-45D2-A1F0-696DCC76992B}">
      <dgm:prSet/>
      <dgm:spPr/>
      <dgm:t>
        <a:bodyPr/>
        <a:lstStyle/>
        <a:p>
          <a:r>
            <a:rPr lang="en-IN" b="1" u="sng" dirty="0">
              <a:solidFill>
                <a:schemeClr val="tx1"/>
              </a:solidFill>
              <a:latin typeface="Times New Roman" panose="02020603050405020304" pitchFamily="18" charset="0"/>
              <a:cs typeface="Times New Roman" panose="02020603050405020304" pitchFamily="18" charset="0"/>
            </a:rPr>
            <a:t>What is the technique</a:t>
          </a:r>
          <a:r>
            <a:rPr lang="en-IN" b="1" dirty="0">
              <a:solidFill>
                <a:schemeClr val="tx1"/>
              </a:solidFill>
            </a:rPr>
            <a:t>:</a:t>
          </a:r>
        </a:p>
        <a:p>
          <a:r>
            <a:rPr lang="en-US" b="1" dirty="0">
              <a:solidFill>
                <a:schemeClr val="tx1"/>
              </a:solidFill>
              <a:latin typeface="Times New Roman" panose="02020603050405020304" pitchFamily="18" charset="0"/>
              <a:cs typeface="Times New Roman" panose="02020603050405020304" pitchFamily="18" charset="0"/>
            </a:rPr>
            <a:t>Greedy Approach</a:t>
          </a:r>
        </a:p>
      </dgm:t>
    </dgm:pt>
    <dgm:pt modelId="{966DD7AD-6C08-46D5-AF84-067A4F2236C2}" type="parTrans" cxnId="{09D6101A-C9D3-4D93-8945-7A60AFE8EEBD}">
      <dgm:prSet/>
      <dgm:spPr/>
      <dgm:t>
        <a:bodyPr/>
        <a:lstStyle/>
        <a:p>
          <a:endParaRPr lang="en-US"/>
        </a:p>
      </dgm:t>
    </dgm:pt>
    <dgm:pt modelId="{2709DEE6-8518-4C1B-B2FB-E086F33F39D2}" type="sibTrans" cxnId="{09D6101A-C9D3-4D93-8945-7A60AFE8EEBD}">
      <dgm:prSet/>
      <dgm:spPr/>
      <dgm:t>
        <a:bodyPr/>
        <a:lstStyle/>
        <a:p>
          <a:endParaRPr lang="en-US"/>
        </a:p>
      </dgm:t>
    </dgm:pt>
    <dgm:pt modelId="{3DF43BE0-2FB9-48D5-8AE7-DB2B9E469CF5}">
      <dgm:prSet/>
      <dgm:spPr/>
      <dgm:t>
        <a:bodyPr/>
        <a:lstStyle/>
        <a:p>
          <a:r>
            <a:rPr lang="en-IN" b="1" u="sng" dirty="0">
              <a:solidFill>
                <a:schemeClr val="tx1"/>
              </a:solidFill>
              <a:latin typeface="Times New Roman" panose="02020603050405020304" pitchFamily="18" charset="0"/>
              <a:cs typeface="Times New Roman" panose="02020603050405020304" pitchFamily="18" charset="0"/>
            </a:rPr>
            <a:t>How is it suitable for your application:</a:t>
          </a:r>
        </a:p>
        <a:p>
          <a:r>
            <a:rPr lang="en-US" b="1" dirty="0">
              <a:solidFill>
                <a:schemeClr val="tx1"/>
              </a:solidFill>
              <a:latin typeface="Times New Roman" panose="02020603050405020304" pitchFamily="18" charset="0"/>
              <a:cs typeface="Times New Roman" panose="02020603050405020304" pitchFamily="18" charset="0"/>
            </a:rPr>
            <a:t>The greedy method is simple for progressively building up a solution, </a:t>
          </a:r>
          <a:endParaRPr lang="en-IN"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One element at a time, by choosing the best possible element at each stage. </a:t>
          </a:r>
        </a:p>
      </dgm:t>
    </dgm:pt>
    <dgm:pt modelId="{476487DF-60DF-49B7-9547-824F4DB9C693}" type="parTrans" cxnId="{A6783297-1FC7-4F4D-9C71-12A478971D0C}">
      <dgm:prSet/>
      <dgm:spPr/>
      <dgm:t>
        <a:bodyPr/>
        <a:lstStyle/>
        <a:p>
          <a:endParaRPr lang="en-US"/>
        </a:p>
      </dgm:t>
    </dgm:pt>
    <dgm:pt modelId="{B714CA64-8ED8-40AF-A4F2-2DF4C6996AED}" type="sibTrans" cxnId="{A6783297-1FC7-4F4D-9C71-12A478971D0C}">
      <dgm:prSet/>
      <dgm:spPr/>
      <dgm:t>
        <a:bodyPr/>
        <a:lstStyle/>
        <a:p>
          <a:endParaRPr lang="en-US"/>
        </a:p>
      </dgm:t>
    </dgm:pt>
    <dgm:pt modelId="{020497A2-E760-4D82-B034-45930E5CB932}">
      <dgm:prSet/>
      <dgm:spPr/>
      <dgm:t>
        <a:bodyPr/>
        <a:lstStyle/>
        <a:p>
          <a:r>
            <a:rPr lang="en-IN" b="1" u="sng" dirty="0">
              <a:solidFill>
                <a:schemeClr val="tx1"/>
              </a:solidFill>
              <a:latin typeface="Times New Roman" panose="02020603050405020304" pitchFamily="18" charset="0"/>
              <a:cs typeface="Times New Roman" panose="02020603050405020304" pitchFamily="18" charset="0"/>
            </a:rPr>
            <a:t>What do you know about the solution of it using the proposed design method:</a:t>
          </a:r>
        </a:p>
        <a:p>
          <a:r>
            <a:rPr lang="en-US" b="1" dirty="0">
              <a:solidFill>
                <a:schemeClr val="tx1"/>
              </a:solidFill>
              <a:latin typeface="Times New Roman" panose="02020603050405020304" pitchFamily="18" charset="0"/>
              <a:cs typeface="Times New Roman" panose="02020603050405020304" pitchFamily="18" charset="0"/>
            </a:rPr>
            <a:t>This method suggests that one can devise an algorithm that works in stages, considering one input at a time. </a:t>
          </a:r>
          <a:endParaRPr lang="en-IN" b="1" u="sng" dirty="0">
            <a:solidFill>
              <a:schemeClr val="tx1"/>
            </a:solidFill>
            <a:latin typeface="Times New Roman" panose="02020603050405020304" pitchFamily="18" charset="0"/>
            <a:cs typeface="Times New Roman" panose="02020603050405020304" pitchFamily="18" charset="0"/>
          </a:endParaRPr>
        </a:p>
      </dgm:t>
    </dgm:pt>
    <dgm:pt modelId="{DC55D8BD-2999-4D24-9EEA-A3348492A00E}" type="parTrans" cxnId="{85D85A7B-AA55-4234-BD9D-A65551A387BE}">
      <dgm:prSet/>
      <dgm:spPr/>
      <dgm:t>
        <a:bodyPr/>
        <a:lstStyle/>
        <a:p>
          <a:endParaRPr lang="en-US"/>
        </a:p>
      </dgm:t>
    </dgm:pt>
    <dgm:pt modelId="{FAA59B83-39A1-4293-9E92-27B1A5FDC34B}" type="sibTrans" cxnId="{85D85A7B-AA55-4234-BD9D-A65551A387BE}">
      <dgm:prSet/>
      <dgm:spPr/>
      <dgm:t>
        <a:bodyPr/>
        <a:lstStyle/>
        <a:p>
          <a:endParaRPr lang="en-US"/>
        </a:p>
      </dgm:t>
    </dgm:pt>
    <dgm:pt modelId="{2ABAE0E5-6163-413D-8406-2370893A0EF7}" type="pres">
      <dgm:prSet presAssocID="{CE3A5E0E-82A4-4AA5-A295-F1CDE836E73B}" presName="linear" presStyleCnt="0">
        <dgm:presLayoutVars>
          <dgm:animLvl val="lvl"/>
          <dgm:resizeHandles val="exact"/>
        </dgm:presLayoutVars>
      </dgm:prSet>
      <dgm:spPr/>
    </dgm:pt>
    <dgm:pt modelId="{B57E5C56-CF44-4577-AC59-E67FDD27F204}" type="pres">
      <dgm:prSet presAssocID="{9AAA96B6-F91C-45D2-A1F0-696DCC76992B}" presName="parentText" presStyleLbl="node1" presStyleIdx="0" presStyleCnt="3" custLinFactNeighborX="4" custLinFactNeighborY="-20519">
        <dgm:presLayoutVars>
          <dgm:chMax val="0"/>
          <dgm:bulletEnabled val="1"/>
        </dgm:presLayoutVars>
      </dgm:prSet>
      <dgm:spPr/>
    </dgm:pt>
    <dgm:pt modelId="{44708F29-6E95-42AB-BAD1-5045FBEE8F42}" type="pres">
      <dgm:prSet presAssocID="{2709DEE6-8518-4C1B-B2FB-E086F33F39D2}" presName="spacer" presStyleCnt="0"/>
      <dgm:spPr/>
    </dgm:pt>
    <dgm:pt modelId="{8B690936-7D75-49DC-9B80-D2D9F8E48D1C}" type="pres">
      <dgm:prSet presAssocID="{3DF43BE0-2FB9-48D5-8AE7-DB2B9E469CF5}" presName="parentText" presStyleLbl="node1" presStyleIdx="1" presStyleCnt="3" custLinFactNeighborX="4" custLinFactNeighborY="-7657">
        <dgm:presLayoutVars>
          <dgm:chMax val="0"/>
          <dgm:bulletEnabled val="1"/>
        </dgm:presLayoutVars>
      </dgm:prSet>
      <dgm:spPr/>
    </dgm:pt>
    <dgm:pt modelId="{39FD2B08-56B3-47AE-8190-B59C2F25102B}" type="pres">
      <dgm:prSet presAssocID="{B714CA64-8ED8-40AF-A4F2-2DF4C6996AED}" presName="spacer" presStyleCnt="0"/>
      <dgm:spPr/>
    </dgm:pt>
    <dgm:pt modelId="{A9A93DC6-0617-42DF-BA0A-1FB2F3A7587F}" type="pres">
      <dgm:prSet presAssocID="{020497A2-E760-4D82-B034-45930E5CB932}" presName="parentText" presStyleLbl="node1" presStyleIdx="2" presStyleCnt="3">
        <dgm:presLayoutVars>
          <dgm:chMax val="0"/>
          <dgm:bulletEnabled val="1"/>
        </dgm:presLayoutVars>
      </dgm:prSet>
      <dgm:spPr/>
    </dgm:pt>
  </dgm:ptLst>
  <dgm:cxnLst>
    <dgm:cxn modelId="{55841914-1846-4A90-8CC1-AD77BAD49206}" type="presOf" srcId="{3DF43BE0-2FB9-48D5-8AE7-DB2B9E469CF5}" destId="{8B690936-7D75-49DC-9B80-D2D9F8E48D1C}" srcOrd="0" destOrd="0" presId="urn:microsoft.com/office/officeart/2005/8/layout/vList2"/>
    <dgm:cxn modelId="{09D6101A-C9D3-4D93-8945-7A60AFE8EEBD}" srcId="{CE3A5E0E-82A4-4AA5-A295-F1CDE836E73B}" destId="{9AAA96B6-F91C-45D2-A1F0-696DCC76992B}" srcOrd="0" destOrd="0" parTransId="{966DD7AD-6C08-46D5-AF84-067A4F2236C2}" sibTransId="{2709DEE6-8518-4C1B-B2FB-E086F33F39D2}"/>
    <dgm:cxn modelId="{65A8EA2F-E9F3-4700-99F6-62371721634E}" type="presOf" srcId="{9AAA96B6-F91C-45D2-A1F0-696DCC76992B}" destId="{B57E5C56-CF44-4577-AC59-E67FDD27F204}" srcOrd="0" destOrd="0" presId="urn:microsoft.com/office/officeart/2005/8/layout/vList2"/>
    <dgm:cxn modelId="{85D85A7B-AA55-4234-BD9D-A65551A387BE}" srcId="{CE3A5E0E-82A4-4AA5-A295-F1CDE836E73B}" destId="{020497A2-E760-4D82-B034-45930E5CB932}" srcOrd="2" destOrd="0" parTransId="{DC55D8BD-2999-4D24-9EEA-A3348492A00E}" sibTransId="{FAA59B83-39A1-4293-9E92-27B1A5FDC34B}"/>
    <dgm:cxn modelId="{01491F93-0740-457B-94CB-42F6E1E580A2}" type="presOf" srcId="{020497A2-E760-4D82-B034-45930E5CB932}" destId="{A9A93DC6-0617-42DF-BA0A-1FB2F3A7587F}" srcOrd="0" destOrd="0" presId="urn:microsoft.com/office/officeart/2005/8/layout/vList2"/>
    <dgm:cxn modelId="{A6783297-1FC7-4F4D-9C71-12A478971D0C}" srcId="{CE3A5E0E-82A4-4AA5-A295-F1CDE836E73B}" destId="{3DF43BE0-2FB9-48D5-8AE7-DB2B9E469CF5}" srcOrd="1" destOrd="0" parTransId="{476487DF-60DF-49B7-9547-824F4DB9C693}" sibTransId="{B714CA64-8ED8-40AF-A4F2-2DF4C6996AED}"/>
    <dgm:cxn modelId="{360285CC-07C8-4EFF-9F39-9AD20658729E}" type="presOf" srcId="{CE3A5E0E-82A4-4AA5-A295-F1CDE836E73B}" destId="{2ABAE0E5-6163-413D-8406-2370893A0EF7}" srcOrd="0" destOrd="0" presId="urn:microsoft.com/office/officeart/2005/8/layout/vList2"/>
    <dgm:cxn modelId="{F8E720A2-5D75-4186-99A4-1E7CF2C83EFF}" type="presParOf" srcId="{2ABAE0E5-6163-413D-8406-2370893A0EF7}" destId="{B57E5C56-CF44-4577-AC59-E67FDD27F204}" srcOrd="0" destOrd="0" presId="urn:microsoft.com/office/officeart/2005/8/layout/vList2"/>
    <dgm:cxn modelId="{CCA9FE1A-B259-4063-B945-1841F060415A}" type="presParOf" srcId="{2ABAE0E5-6163-413D-8406-2370893A0EF7}" destId="{44708F29-6E95-42AB-BAD1-5045FBEE8F42}" srcOrd="1" destOrd="0" presId="urn:microsoft.com/office/officeart/2005/8/layout/vList2"/>
    <dgm:cxn modelId="{7B4E6852-62EC-4DD3-B302-BEA56A70B05A}" type="presParOf" srcId="{2ABAE0E5-6163-413D-8406-2370893A0EF7}" destId="{8B690936-7D75-49DC-9B80-D2D9F8E48D1C}" srcOrd="2" destOrd="0" presId="urn:microsoft.com/office/officeart/2005/8/layout/vList2"/>
    <dgm:cxn modelId="{19C917B6-0B7B-4B04-A093-53BD0E4327C6}" type="presParOf" srcId="{2ABAE0E5-6163-413D-8406-2370893A0EF7}" destId="{39FD2B08-56B3-47AE-8190-B59C2F25102B}" srcOrd="3" destOrd="0" presId="urn:microsoft.com/office/officeart/2005/8/layout/vList2"/>
    <dgm:cxn modelId="{D1C6D91B-D952-4D8E-A994-7C78F9A066F6}" type="presParOf" srcId="{2ABAE0E5-6163-413D-8406-2370893A0EF7}" destId="{A9A93DC6-0617-42DF-BA0A-1FB2F3A7587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05172-6B46-416D-9918-CBBFAE7D2DA0}"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2E45B64D-230A-40BD-9BA4-83DD49BAEEFF}">
      <dgm:prSet/>
      <dgm:spPr/>
      <dgm:t>
        <a:bodyPr/>
        <a:lstStyle/>
        <a:p>
          <a:r>
            <a:rPr lang="en-US" dirty="0"/>
            <a:t>Venkatesh</a:t>
          </a:r>
        </a:p>
      </dgm:t>
    </dgm:pt>
    <dgm:pt modelId="{409E3219-0F03-440D-A856-E6D2F6322F07}" type="parTrans" cxnId="{E84670B8-7D5C-42CE-9207-C40441703813}">
      <dgm:prSet/>
      <dgm:spPr/>
      <dgm:t>
        <a:bodyPr/>
        <a:lstStyle/>
        <a:p>
          <a:endParaRPr lang="en-US"/>
        </a:p>
      </dgm:t>
    </dgm:pt>
    <dgm:pt modelId="{22E4A8F4-27C3-4F21-AF1A-D26FA53723A2}" type="sibTrans" cxnId="{E84670B8-7D5C-42CE-9207-C40441703813}">
      <dgm:prSet/>
      <dgm:spPr/>
      <dgm:t>
        <a:bodyPr/>
        <a:lstStyle/>
        <a:p>
          <a:endParaRPr lang="en-US"/>
        </a:p>
      </dgm:t>
    </dgm:pt>
    <dgm:pt modelId="{975CBB87-5ADF-4A49-B6C9-8C9DBE86203A}">
      <dgm:prSet/>
      <dgm:spPr/>
      <dgm:t>
        <a:bodyPr/>
        <a:lstStyle/>
        <a:p>
          <a:r>
            <a:rPr lang="en-US" dirty="0"/>
            <a:t>Pavan</a:t>
          </a:r>
          <a:r>
            <a:rPr lang="en-US" baseline="0" dirty="0"/>
            <a:t> Vikhyath</a:t>
          </a:r>
          <a:endParaRPr lang="en-US" dirty="0"/>
        </a:p>
      </dgm:t>
    </dgm:pt>
    <dgm:pt modelId="{3039149A-3D75-4310-B97E-E48D1167C265}" type="parTrans" cxnId="{0066428F-C6E4-4878-A648-207B61043AC4}">
      <dgm:prSet/>
      <dgm:spPr/>
      <dgm:t>
        <a:bodyPr/>
        <a:lstStyle/>
        <a:p>
          <a:endParaRPr lang="en-US"/>
        </a:p>
      </dgm:t>
    </dgm:pt>
    <dgm:pt modelId="{9C05070D-BA7B-45A3-A865-E2308EE73235}" type="sibTrans" cxnId="{0066428F-C6E4-4878-A648-207B61043AC4}">
      <dgm:prSet/>
      <dgm:spPr/>
      <dgm:t>
        <a:bodyPr/>
        <a:lstStyle/>
        <a:p>
          <a:endParaRPr lang="en-US"/>
        </a:p>
      </dgm:t>
    </dgm:pt>
    <dgm:pt modelId="{C373DCBA-4FEA-41A5-A036-FD076BA44473}">
      <dgm:prSet/>
      <dgm:spPr/>
      <dgm:t>
        <a:bodyPr/>
        <a:lstStyle/>
        <a:p>
          <a:r>
            <a:rPr lang="en-US" dirty="0"/>
            <a:t>Karthik</a:t>
          </a:r>
        </a:p>
      </dgm:t>
    </dgm:pt>
    <dgm:pt modelId="{10B060AA-B4D4-426A-872F-62E5F92ACE9F}" type="parTrans" cxnId="{1094E115-3404-4B8C-9904-CACF67A858BF}">
      <dgm:prSet/>
      <dgm:spPr/>
      <dgm:t>
        <a:bodyPr/>
        <a:lstStyle/>
        <a:p>
          <a:endParaRPr lang="en-US"/>
        </a:p>
      </dgm:t>
    </dgm:pt>
    <dgm:pt modelId="{D5664C88-9F0F-464E-A025-D56283A3FF20}" type="sibTrans" cxnId="{1094E115-3404-4B8C-9904-CACF67A858BF}">
      <dgm:prSet/>
      <dgm:spPr/>
      <dgm:t>
        <a:bodyPr/>
        <a:lstStyle/>
        <a:p>
          <a:endParaRPr lang="en-US"/>
        </a:p>
      </dgm:t>
    </dgm:pt>
    <dgm:pt modelId="{7977B625-ED5A-40F8-A6C0-D60E23DF28CC}">
      <dgm:prSet/>
      <dgm:spPr/>
      <dgm:t>
        <a:bodyPr/>
        <a:lstStyle/>
        <a:p>
          <a:r>
            <a:rPr lang="en-US" dirty="0" err="1"/>
            <a:t>Yashwanth</a:t>
          </a:r>
          <a:endParaRPr lang="en-US" dirty="0"/>
        </a:p>
      </dgm:t>
    </dgm:pt>
    <dgm:pt modelId="{7E14AFE0-0A24-4E36-AE56-8012474282BA}" type="parTrans" cxnId="{31CED60A-EF92-4219-8BD3-D461C335F7DC}">
      <dgm:prSet/>
      <dgm:spPr/>
      <dgm:t>
        <a:bodyPr/>
        <a:lstStyle/>
        <a:p>
          <a:endParaRPr lang="en-US"/>
        </a:p>
      </dgm:t>
    </dgm:pt>
    <dgm:pt modelId="{8DA555C9-77D0-4E25-A59C-561E2FAE5846}" type="sibTrans" cxnId="{31CED60A-EF92-4219-8BD3-D461C335F7DC}">
      <dgm:prSet/>
      <dgm:spPr/>
      <dgm:t>
        <a:bodyPr/>
        <a:lstStyle/>
        <a:p>
          <a:endParaRPr lang="en-US"/>
        </a:p>
      </dgm:t>
    </dgm:pt>
    <dgm:pt modelId="{81A4F304-6BBA-480D-8A14-3093874A68E5}" type="pres">
      <dgm:prSet presAssocID="{FA305172-6B46-416D-9918-CBBFAE7D2DA0}" presName="matrix" presStyleCnt="0">
        <dgm:presLayoutVars>
          <dgm:chMax val="1"/>
          <dgm:dir/>
          <dgm:resizeHandles val="exact"/>
        </dgm:presLayoutVars>
      </dgm:prSet>
      <dgm:spPr/>
    </dgm:pt>
    <dgm:pt modelId="{7998627E-6E38-43B7-8F62-36776EBBDB6D}" type="pres">
      <dgm:prSet presAssocID="{FA305172-6B46-416D-9918-CBBFAE7D2DA0}" presName="diamond" presStyleLbl="bgShp" presStyleIdx="0" presStyleCnt="1"/>
      <dgm:spPr/>
    </dgm:pt>
    <dgm:pt modelId="{85FE2275-746A-4ED6-99C7-60DD8571535B}" type="pres">
      <dgm:prSet presAssocID="{FA305172-6B46-416D-9918-CBBFAE7D2DA0}" presName="quad1" presStyleLbl="node1" presStyleIdx="0" presStyleCnt="4">
        <dgm:presLayoutVars>
          <dgm:chMax val="0"/>
          <dgm:chPref val="0"/>
          <dgm:bulletEnabled val="1"/>
        </dgm:presLayoutVars>
      </dgm:prSet>
      <dgm:spPr/>
    </dgm:pt>
    <dgm:pt modelId="{41AE5410-459B-40E4-967E-315D7BF20C08}" type="pres">
      <dgm:prSet presAssocID="{FA305172-6B46-416D-9918-CBBFAE7D2DA0}" presName="quad2" presStyleLbl="node1" presStyleIdx="1" presStyleCnt="4">
        <dgm:presLayoutVars>
          <dgm:chMax val="0"/>
          <dgm:chPref val="0"/>
          <dgm:bulletEnabled val="1"/>
        </dgm:presLayoutVars>
      </dgm:prSet>
      <dgm:spPr/>
    </dgm:pt>
    <dgm:pt modelId="{B3E1236A-EF2F-4AAE-BE6C-4D83BDC166F9}" type="pres">
      <dgm:prSet presAssocID="{FA305172-6B46-416D-9918-CBBFAE7D2DA0}" presName="quad3" presStyleLbl="node1" presStyleIdx="2" presStyleCnt="4">
        <dgm:presLayoutVars>
          <dgm:chMax val="0"/>
          <dgm:chPref val="0"/>
          <dgm:bulletEnabled val="1"/>
        </dgm:presLayoutVars>
      </dgm:prSet>
      <dgm:spPr/>
    </dgm:pt>
    <dgm:pt modelId="{1824ADF7-3192-4D1F-8315-E40AB7D2A21F}" type="pres">
      <dgm:prSet presAssocID="{FA305172-6B46-416D-9918-CBBFAE7D2DA0}" presName="quad4" presStyleLbl="node1" presStyleIdx="3" presStyleCnt="4" custLinFactNeighborX="1188" custLinFactNeighborY="1007">
        <dgm:presLayoutVars>
          <dgm:chMax val="0"/>
          <dgm:chPref val="0"/>
          <dgm:bulletEnabled val="1"/>
        </dgm:presLayoutVars>
      </dgm:prSet>
      <dgm:spPr/>
    </dgm:pt>
  </dgm:ptLst>
  <dgm:cxnLst>
    <dgm:cxn modelId="{31CED60A-EF92-4219-8BD3-D461C335F7DC}" srcId="{FA305172-6B46-416D-9918-CBBFAE7D2DA0}" destId="{7977B625-ED5A-40F8-A6C0-D60E23DF28CC}" srcOrd="3" destOrd="0" parTransId="{7E14AFE0-0A24-4E36-AE56-8012474282BA}" sibTransId="{8DA555C9-77D0-4E25-A59C-561E2FAE5846}"/>
    <dgm:cxn modelId="{1094E115-3404-4B8C-9904-CACF67A858BF}" srcId="{FA305172-6B46-416D-9918-CBBFAE7D2DA0}" destId="{C373DCBA-4FEA-41A5-A036-FD076BA44473}" srcOrd="2" destOrd="0" parTransId="{10B060AA-B4D4-426A-872F-62E5F92ACE9F}" sibTransId="{D5664C88-9F0F-464E-A025-D56283A3FF20}"/>
    <dgm:cxn modelId="{DBB3B166-E7FF-4E68-8054-F077D0418593}" type="presOf" srcId="{C373DCBA-4FEA-41A5-A036-FD076BA44473}" destId="{B3E1236A-EF2F-4AAE-BE6C-4D83BDC166F9}" srcOrd="0" destOrd="0" presId="urn:microsoft.com/office/officeart/2005/8/layout/matrix3"/>
    <dgm:cxn modelId="{B15CAF67-1D53-4EF1-BD19-A55042A53260}" type="presOf" srcId="{FA305172-6B46-416D-9918-CBBFAE7D2DA0}" destId="{81A4F304-6BBA-480D-8A14-3093874A68E5}" srcOrd="0" destOrd="0" presId="urn:microsoft.com/office/officeart/2005/8/layout/matrix3"/>
    <dgm:cxn modelId="{203BA055-AA17-4CCA-9E45-AE06F055AD97}" type="presOf" srcId="{7977B625-ED5A-40F8-A6C0-D60E23DF28CC}" destId="{1824ADF7-3192-4D1F-8315-E40AB7D2A21F}" srcOrd="0" destOrd="0" presId="urn:microsoft.com/office/officeart/2005/8/layout/matrix3"/>
    <dgm:cxn modelId="{0066428F-C6E4-4878-A648-207B61043AC4}" srcId="{FA305172-6B46-416D-9918-CBBFAE7D2DA0}" destId="{975CBB87-5ADF-4A49-B6C9-8C9DBE86203A}" srcOrd="1" destOrd="0" parTransId="{3039149A-3D75-4310-B97E-E48D1167C265}" sibTransId="{9C05070D-BA7B-45A3-A865-E2308EE73235}"/>
    <dgm:cxn modelId="{6CAB399E-86FB-48BD-9168-0E9EF5E0043F}" type="presOf" srcId="{975CBB87-5ADF-4A49-B6C9-8C9DBE86203A}" destId="{41AE5410-459B-40E4-967E-315D7BF20C08}" srcOrd="0" destOrd="0" presId="urn:microsoft.com/office/officeart/2005/8/layout/matrix3"/>
    <dgm:cxn modelId="{E84670B8-7D5C-42CE-9207-C40441703813}" srcId="{FA305172-6B46-416D-9918-CBBFAE7D2DA0}" destId="{2E45B64D-230A-40BD-9BA4-83DD49BAEEFF}" srcOrd="0" destOrd="0" parTransId="{409E3219-0F03-440D-A856-E6D2F6322F07}" sibTransId="{22E4A8F4-27C3-4F21-AF1A-D26FA53723A2}"/>
    <dgm:cxn modelId="{19D06DC8-6E0B-4723-9BE7-23CC7EE0B301}" type="presOf" srcId="{2E45B64D-230A-40BD-9BA4-83DD49BAEEFF}" destId="{85FE2275-746A-4ED6-99C7-60DD8571535B}" srcOrd="0" destOrd="0" presId="urn:microsoft.com/office/officeart/2005/8/layout/matrix3"/>
    <dgm:cxn modelId="{1FDC26AC-49C5-4DDE-8354-5166FB46F0E0}" type="presParOf" srcId="{81A4F304-6BBA-480D-8A14-3093874A68E5}" destId="{7998627E-6E38-43B7-8F62-36776EBBDB6D}" srcOrd="0" destOrd="0" presId="urn:microsoft.com/office/officeart/2005/8/layout/matrix3"/>
    <dgm:cxn modelId="{E39CC95C-2013-45F9-9197-CB2A734FEA57}" type="presParOf" srcId="{81A4F304-6BBA-480D-8A14-3093874A68E5}" destId="{85FE2275-746A-4ED6-99C7-60DD8571535B}" srcOrd="1" destOrd="0" presId="urn:microsoft.com/office/officeart/2005/8/layout/matrix3"/>
    <dgm:cxn modelId="{1B7918E2-2BDD-4C3A-A33C-5BC231557133}" type="presParOf" srcId="{81A4F304-6BBA-480D-8A14-3093874A68E5}" destId="{41AE5410-459B-40E4-967E-315D7BF20C08}" srcOrd="2" destOrd="0" presId="urn:microsoft.com/office/officeart/2005/8/layout/matrix3"/>
    <dgm:cxn modelId="{0984AE1E-C758-4D6F-8638-D9C5FAB530FA}" type="presParOf" srcId="{81A4F304-6BBA-480D-8A14-3093874A68E5}" destId="{B3E1236A-EF2F-4AAE-BE6C-4D83BDC166F9}" srcOrd="3" destOrd="0" presId="urn:microsoft.com/office/officeart/2005/8/layout/matrix3"/>
    <dgm:cxn modelId="{3A36001A-6699-4D83-B80C-C5922748D05B}" type="presParOf" srcId="{81A4F304-6BBA-480D-8A14-3093874A68E5}" destId="{1824ADF7-3192-4D1F-8315-E40AB7D2A21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0EB13-27E6-487C-9A0F-04287008FF52}">
      <dsp:nvSpPr>
        <dsp:cNvPr id="0" name=""/>
        <dsp:cNvSpPr/>
      </dsp:nvSpPr>
      <dsp:spPr>
        <a:xfrm>
          <a:off x="0" y="2427927"/>
          <a:ext cx="9720262" cy="159298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i="0" kern="1200" dirty="0"/>
            <a:t>Greedy Method:</a:t>
          </a:r>
          <a:endParaRPr lang="en-US" sz="3200" kern="1200" dirty="0"/>
        </a:p>
      </dsp:txBody>
      <dsp:txXfrm>
        <a:off x="0" y="2427927"/>
        <a:ext cx="9720262" cy="860211"/>
      </dsp:txXfrm>
    </dsp:sp>
    <dsp:sp modelId="{50F29D5B-A6BD-4C05-986E-001D75BD8A8E}">
      <dsp:nvSpPr>
        <dsp:cNvPr id="0" name=""/>
        <dsp:cNvSpPr/>
      </dsp:nvSpPr>
      <dsp:spPr>
        <a:xfrm>
          <a:off x="0" y="3256279"/>
          <a:ext cx="9720262" cy="732772"/>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Optimal Storage on Tapes is one of the application</a:t>
          </a:r>
          <a:endParaRPr lang="en-IN" sz="2400" b="1"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of the Greedy Method.</a:t>
          </a:r>
          <a:endParaRPr lang="en-US" sz="2400" b="1" kern="1200" dirty="0">
            <a:latin typeface="Times New Roman" panose="02020603050405020304" pitchFamily="18" charset="0"/>
            <a:cs typeface="Times New Roman" panose="02020603050405020304" pitchFamily="18" charset="0"/>
          </a:endParaRPr>
        </a:p>
      </dsp:txBody>
      <dsp:txXfrm>
        <a:off x="0" y="3256279"/>
        <a:ext cx="9720262" cy="732772"/>
      </dsp:txXfrm>
    </dsp:sp>
    <dsp:sp modelId="{17C72686-0993-4230-ABD5-3738B3152011}">
      <dsp:nvSpPr>
        <dsp:cNvPr id="0" name=""/>
        <dsp:cNvSpPr/>
      </dsp:nvSpPr>
      <dsp:spPr>
        <a:xfrm rot="10800000">
          <a:off x="0" y="1813"/>
          <a:ext cx="9720262" cy="2450008"/>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1"/>
              </a:solidFill>
              <a:latin typeface="Times New Roman" panose="02020603050405020304" pitchFamily="18" charset="0"/>
              <a:cs typeface="Times New Roman" panose="02020603050405020304" pitchFamily="18" charset="0"/>
            </a:rPr>
            <a:t>The objective is to find the Optimal retrieval time for accessing programs that are stored on tape.</a:t>
          </a:r>
          <a:endParaRPr lang="en-US" sz="3200" kern="1200" dirty="0">
            <a:solidFill>
              <a:schemeClr val="bg1"/>
            </a:solidFill>
            <a:latin typeface="Times New Roman" panose="02020603050405020304" pitchFamily="18" charset="0"/>
            <a:cs typeface="Times New Roman" panose="02020603050405020304" pitchFamily="18" charset="0"/>
          </a:endParaRPr>
        </a:p>
      </dsp:txBody>
      <dsp:txXfrm rot="10800000">
        <a:off x="0" y="1813"/>
        <a:ext cx="9720262" cy="1591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E5C56-CF44-4577-AC59-E67FDD27F204}">
      <dsp:nvSpPr>
        <dsp:cNvPr id="0" name=""/>
        <dsp:cNvSpPr/>
      </dsp:nvSpPr>
      <dsp:spPr>
        <a:xfrm>
          <a:off x="0" y="106563"/>
          <a:ext cx="7233919" cy="1795072"/>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u="sng" kern="1200" dirty="0">
              <a:solidFill>
                <a:schemeClr val="tx1"/>
              </a:solidFill>
              <a:latin typeface="Times New Roman" panose="02020603050405020304" pitchFamily="18" charset="0"/>
              <a:cs typeface="Times New Roman" panose="02020603050405020304" pitchFamily="18" charset="0"/>
            </a:rPr>
            <a:t>What is the technique</a:t>
          </a:r>
          <a:r>
            <a:rPr lang="en-IN" sz="1900" b="1" kern="1200" dirty="0">
              <a:solidFill>
                <a:schemeClr val="tx1"/>
              </a:solidFill>
            </a:rPr>
            <a:t>:</a:t>
          </a:r>
        </a:p>
        <a:p>
          <a:pPr marL="0" lvl="0" indent="0" algn="l" defTabSz="844550">
            <a:lnSpc>
              <a:spcPct val="90000"/>
            </a:lnSpc>
            <a:spcBef>
              <a:spcPct val="0"/>
            </a:spcBef>
            <a:spcAft>
              <a:spcPct val="35000"/>
            </a:spcAft>
            <a:buNone/>
          </a:pPr>
          <a:r>
            <a:rPr lang="en-US" sz="1900" b="1" kern="1200" dirty="0">
              <a:solidFill>
                <a:schemeClr val="tx1"/>
              </a:solidFill>
              <a:latin typeface="Times New Roman" panose="02020603050405020304" pitchFamily="18" charset="0"/>
              <a:cs typeface="Times New Roman" panose="02020603050405020304" pitchFamily="18" charset="0"/>
            </a:rPr>
            <a:t>Greedy Approach</a:t>
          </a:r>
        </a:p>
      </dsp:txBody>
      <dsp:txXfrm>
        <a:off x="87628" y="194191"/>
        <a:ext cx="7058663" cy="1619816"/>
      </dsp:txXfrm>
    </dsp:sp>
    <dsp:sp modelId="{8B690936-7D75-49DC-9B80-D2D9F8E48D1C}">
      <dsp:nvSpPr>
        <dsp:cNvPr id="0" name=""/>
        <dsp:cNvSpPr/>
      </dsp:nvSpPr>
      <dsp:spPr>
        <a:xfrm>
          <a:off x="0" y="1963393"/>
          <a:ext cx="7233919" cy="1795072"/>
        </a:xfrm>
        <a:prstGeom prst="roundRect">
          <a:avLst/>
        </a:prstGeom>
        <a:solidFill>
          <a:schemeClr val="accent5">
            <a:hueOff val="-75317"/>
            <a:satOff val="-14450"/>
            <a:lumOff val="2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u="sng" kern="1200" dirty="0">
              <a:solidFill>
                <a:schemeClr val="tx1"/>
              </a:solidFill>
              <a:latin typeface="Times New Roman" panose="02020603050405020304" pitchFamily="18" charset="0"/>
              <a:cs typeface="Times New Roman" panose="02020603050405020304" pitchFamily="18" charset="0"/>
            </a:rPr>
            <a:t>How is it suitable for your application:</a:t>
          </a:r>
        </a:p>
        <a:p>
          <a:pPr marL="0" lvl="0" indent="0" algn="l" defTabSz="844550">
            <a:lnSpc>
              <a:spcPct val="90000"/>
            </a:lnSpc>
            <a:spcBef>
              <a:spcPct val="0"/>
            </a:spcBef>
            <a:spcAft>
              <a:spcPct val="35000"/>
            </a:spcAft>
            <a:buNone/>
          </a:pPr>
          <a:r>
            <a:rPr lang="en-US" sz="1900" b="1" kern="1200" dirty="0">
              <a:solidFill>
                <a:schemeClr val="tx1"/>
              </a:solidFill>
              <a:latin typeface="Times New Roman" panose="02020603050405020304" pitchFamily="18" charset="0"/>
              <a:cs typeface="Times New Roman" panose="02020603050405020304" pitchFamily="18" charset="0"/>
            </a:rPr>
            <a:t>The greedy method is simple for progressively building up a solution, </a:t>
          </a:r>
          <a:endParaRPr lang="en-IN" sz="1900" b="1" kern="1200" dirty="0">
            <a:solidFill>
              <a:schemeClr val="tx1"/>
            </a:solidFill>
            <a:latin typeface="Times New Roman" panose="02020603050405020304" pitchFamily="18" charset="0"/>
            <a:cs typeface="Times New Roman" panose="02020603050405020304" pitchFamily="18" charset="0"/>
          </a:endParaRPr>
        </a:p>
        <a:p>
          <a:pPr marL="0" lvl="0" indent="0" algn="l" defTabSz="844550">
            <a:lnSpc>
              <a:spcPct val="90000"/>
            </a:lnSpc>
            <a:spcBef>
              <a:spcPct val="0"/>
            </a:spcBef>
            <a:spcAft>
              <a:spcPct val="35000"/>
            </a:spcAft>
            <a:buNone/>
          </a:pPr>
          <a:r>
            <a:rPr lang="en-US" sz="1900" b="1" kern="1200" dirty="0">
              <a:solidFill>
                <a:schemeClr val="tx1"/>
              </a:solidFill>
              <a:latin typeface="Times New Roman" panose="02020603050405020304" pitchFamily="18" charset="0"/>
              <a:cs typeface="Times New Roman" panose="02020603050405020304" pitchFamily="18" charset="0"/>
            </a:rPr>
            <a:t>One element at a time, by choosing the best possible element at each stage. </a:t>
          </a:r>
        </a:p>
      </dsp:txBody>
      <dsp:txXfrm>
        <a:off x="87628" y="2051021"/>
        <a:ext cx="7058663" cy="1619816"/>
      </dsp:txXfrm>
    </dsp:sp>
    <dsp:sp modelId="{A9A93DC6-0617-42DF-BA0A-1FB2F3A7587F}">
      <dsp:nvSpPr>
        <dsp:cNvPr id="0" name=""/>
        <dsp:cNvSpPr/>
      </dsp:nvSpPr>
      <dsp:spPr>
        <a:xfrm>
          <a:off x="0" y="3817376"/>
          <a:ext cx="7233919" cy="1795072"/>
        </a:xfrm>
        <a:prstGeom prst="roundRect">
          <a:avLst/>
        </a:prstGeom>
        <a:solidFill>
          <a:schemeClr val="accent5">
            <a:hueOff val="-150635"/>
            <a:satOff val="-28901"/>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u="sng" kern="1200" dirty="0">
              <a:solidFill>
                <a:schemeClr val="tx1"/>
              </a:solidFill>
              <a:latin typeface="Times New Roman" panose="02020603050405020304" pitchFamily="18" charset="0"/>
              <a:cs typeface="Times New Roman" panose="02020603050405020304" pitchFamily="18" charset="0"/>
            </a:rPr>
            <a:t>What do you know about the solution of it using the proposed design method:</a:t>
          </a:r>
        </a:p>
        <a:p>
          <a:pPr marL="0" lvl="0" indent="0" algn="l" defTabSz="844550">
            <a:lnSpc>
              <a:spcPct val="90000"/>
            </a:lnSpc>
            <a:spcBef>
              <a:spcPct val="0"/>
            </a:spcBef>
            <a:spcAft>
              <a:spcPct val="35000"/>
            </a:spcAft>
            <a:buNone/>
          </a:pPr>
          <a:r>
            <a:rPr lang="en-US" sz="1900" b="1" kern="1200" dirty="0">
              <a:solidFill>
                <a:schemeClr val="tx1"/>
              </a:solidFill>
              <a:latin typeface="Times New Roman" panose="02020603050405020304" pitchFamily="18" charset="0"/>
              <a:cs typeface="Times New Roman" panose="02020603050405020304" pitchFamily="18" charset="0"/>
            </a:rPr>
            <a:t>This method suggests that one can devise an algorithm that works in stages, considering one input at a time. </a:t>
          </a:r>
          <a:endParaRPr lang="en-IN" sz="1900" b="1" u="sng" kern="1200" dirty="0">
            <a:solidFill>
              <a:schemeClr val="tx1"/>
            </a:solidFill>
            <a:latin typeface="Times New Roman" panose="02020603050405020304" pitchFamily="18" charset="0"/>
            <a:cs typeface="Times New Roman" panose="02020603050405020304" pitchFamily="18" charset="0"/>
          </a:endParaRPr>
        </a:p>
      </dsp:txBody>
      <dsp:txXfrm>
        <a:off x="87628" y="3905004"/>
        <a:ext cx="7058663" cy="1619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8627E-6E38-43B7-8F62-36776EBBDB6D}">
      <dsp:nvSpPr>
        <dsp:cNvPr id="0" name=""/>
        <dsp:cNvSpPr/>
      </dsp:nvSpPr>
      <dsp:spPr>
        <a:xfrm>
          <a:off x="3255542" y="0"/>
          <a:ext cx="4393982" cy="439398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E2275-746A-4ED6-99C7-60DD8571535B}">
      <dsp:nvSpPr>
        <dsp:cNvPr id="0" name=""/>
        <dsp:cNvSpPr/>
      </dsp:nvSpPr>
      <dsp:spPr>
        <a:xfrm>
          <a:off x="3672970" y="417428"/>
          <a:ext cx="1713652" cy="171365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Venkatesh</a:t>
          </a:r>
        </a:p>
      </dsp:txBody>
      <dsp:txXfrm>
        <a:off x="3756624" y="501082"/>
        <a:ext cx="1546344" cy="1546344"/>
      </dsp:txXfrm>
    </dsp:sp>
    <dsp:sp modelId="{41AE5410-459B-40E4-967E-315D7BF20C08}">
      <dsp:nvSpPr>
        <dsp:cNvPr id="0" name=""/>
        <dsp:cNvSpPr/>
      </dsp:nvSpPr>
      <dsp:spPr>
        <a:xfrm>
          <a:off x="5518442" y="417428"/>
          <a:ext cx="1713652" cy="1713652"/>
        </a:xfrm>
        <a:prstGeom prst="roundRect">
          <a:avLst/>
        </a:prstGeom>
        <a:solidFill>
          <a:schemeClr val="accent2">
            <a:hueOff val="-2447042"/>
            <a:satOff val="10798"/>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Pavan</a:t>
          </a:r>
          <a:r>
            <a:rPr lang="en-US" sz="2500" kern="1200" baseline="0" dirty="0"/>
            <a:t> Vikhyath</a:t>
          </a:r>
          <a:endParaRPr lang="en-US" sz="2500" kern="1200" dirty="0"/>
        </a:p>
      </dsp:txBody>
      <dsp:txXfrm>
        <a:off x="5602096" y="501082"/>
        <a:ext cx="1546344" cy="1546344"/>
      </dsp:txXfrm>
    </dsp:sp>
    <dsp:sp modelId="{B3E1236A-EF2F-4AAE-BE6C-4D83BDC166F9}">
      <dsp:nvSpPr>
        <dsp:cNvPr id="0" name=""/>
        <dsp:cNvSpPr/>
      </dsp:nvSpPr>
      <dsp:spPr>
        <a:xfrm>
          <a:off x="3672970" y="2262900"/>
          <a:ext cx="1713652" cy="1713652"/>
        </a:xfrm>
        <a:prstGeom prst="roundRect">
          <a:avLst/>
        </a:prstGeom>
        <a:solidFill>
          <a:schemeClr val="accent2">
            <a:hueOff val="-4894083"/>
            <a:satOff val="21595"/>
            <a:lumOff val="-36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Karthik</a:t>
          </a:r>
        </a:p>
      </dsp:txBody>
      <dsp:txXfrm>
        <a:off x="3756624" y="2346554"/>
        <a:ext cx="1546344" cy="1546344"/>
      </dsp:txXfrm>
    </dsp:sp>
    <dsp:sp modelId="{1824ADF7-3192-4D1F-8315-E40AB7D2A21F}">
      <dsp:nvSpPr>
        <dsp:cNvPr id="0" name=""/>
        <dsp:cNvSpPr/>
      </dsp:nvSpPr>
      <dsp:spPr>
        <a:xfrm>
          <a:off x="5538800" y="2280157"/>
          <a:ext cx="1713652" cy="1713652"/>
        </a:xfrm>
        <a:prstGeom prst="roundRect">
          <a:avLst/>
        </a:prstGeom>
        <a:solidFill>
          <a:schemeClr val="accent2">
            <a:hueOff val="-7341125"/>
            <a:satOff val="32393"/>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Yashwanth</a:t>
          </a:r>
          <a:endParaRPr lang="en-US" sz="2500" kern="1200" dirty="0"/>
        </a:p>
      </dsp:txBody>
      <dsp:txXfrm>
        <a:off x="5622454" y="2363811"/>
        <a:ext cx="1546344" cy="15463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46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301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71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31841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875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47133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335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5414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0042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47496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28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446CC2-EC25-4877-9324-8E6B392E2242}" type="datetimeFigureOut">
              <a:rPr lang="en-IN" smtClean="0"/>
              <a:t>04-05-2022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27C31DC-0250-48BF-812C-FEEB12CA24AF}"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3731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xhere.com/en/photo/1209160"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AA%20project%20review1%20.pptx"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275288" y="207817"/>
            <a:ext cx="7978466" cy="1712423"/>
          </a:xfrm>
        </p:spPr>
        <p:txBody>
          <a:bodyPr anchor="b">
            <a:normAutofit/>
          </a:bodyPr>
          <a:lstStyle/>
          <a:p>
            <a:pPr algn="l"/>
            <a:r>
              <a:rPr lang="en-IN" sz="4400" dirty="0">
                <a:latin typeface="Times New Roman" panose="02020603050405020304" pitchFamily="18" charset="0"/>
                <a:cs typeface="Times New Roman" panose="02020603050405020304" pitchFamily="18" charset="0"/>
              </a:rPr>
              <a:t>optimal Storage on Tapes : </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365760" y="3865418"/>
            <a:ext cx="5466079" cy="2890982"/>
          </a:xfrm>
        </p:spPr>
        <p:txBody>
          <a:bodyPr>
            <a:noAutofit/>
          </a:bodyPr>
          <a:lstStyle/>
          <a:p>
            <a:pPr algn="l"/>
            <a:r>
              <a:rPr lang="en-IN" sz="1600" b="1" dirty="0">
                <a:latin typeface="Times New Roman" panose="02020603050405020304" pitchFamily="18" charset="0"/>
                <a:cs typeface="Times New Roman" panose="02020603050405020304" pitchFamily="18" charset="0"/>
              </a:rPr>
              <a:t>By</a:t>
            </a:r>
          </a:p>
          <a:p>
            <a:pPr algn="l"/>
            <a:r>
              <a:rPr lang="en-IN" sz="1600" b="1" dirty="0">
                <a:latin typeface="Times New Roman" panose="02020603050405020304" pitchFamily="18" charset="0"/>
                <a:cs typeface="Times New Roman" panose="02020603050405020304" pitchFamily="18" charset="0"/>
              </a:rPr>
              <a:t>K.Yashwanth-2010030364</a:t>
            </a:r>
          </a:p>
          <a:p>
            <a:pPr algn="l"/>
            <a:r>
              <a:rPr lang="en-IN" sz="1600" b="1" dirty="0">
                <a:latin typeface="Times New Roman" panose="02020603050405020304" pitchFamily="18" charset="0"/>
                <a:cs typeface="Times New Roman" panose="02020603050405020304" pitchFamily="18" charset="0"/>
              </a:rPr>
              <a:t>K.Venkatesh-2010030359</a:t>
            </a:r>
          </a:p>
          <a:p>
            <a:pPr algn="l"/>
            <a:r>
              <a:rPr lang="en-IN" sz="1600" b="1" dirty="0">
                <a:latin typeface="Times New Roman" panose="02020603050405020304" pitchFamily="18" charset="0"/>
                <a:cs typeface="Times New Roman" panose="02020603050405020304" pitchFamily="18" charset="0"/>
              </a:rPr>
              <a:t>K.Pavan Vikhyath-2010030087</a:t>
            </a:r>
          </a:p>
          <a:p>
            <a:pPr algn="l"/>
            <a:r>
              <a:rPr lang="en-IN" sz="1600" b="1" dirty="0">
                <a:latin typeface="Times New Roman" panose="02020603050405020304" pitchFamily="18" charset="0"/>
                <a:cs typeface="Times New Roman" panose="02020603050405020304" pitchFamily="18" charset="0"/>
              </a:rPr>
              <a:t>N.Karthik-2010030520</a:t>
            </a:r>
          </a:p>
        </p:txBody>
      </p:sp>
      <p:sp>
        <p:nvSpPr>
          <p:cNvPr id="6" name="Rectangle: Rounded Corners 5">
            <a:extLst>
              <a:ext uri="{FF2B5EF4-FFF2-40B4-BE49-F238E27FC236}">
                <a16:creationId xmlns:a16="http://schemas.microsoft.com/office/drawing/2014/main" id="{53DC60F6-C6DC-4B33-B934-F627942A4596}"/>
              </a:ext>
            </a:extLst>
          </p:cNvPr>
          <p:cNvSpPr/>
          <p:nvPr/>
        </p:nvSpPr>
        <p:spPr>
          <a:xfrm>
            <a:off x="8863083" y="5202597"/>
            <a:ext cx="3317702" cy="8617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Under the guidance of : </a:t>
            </a:r>
          </a:p>
          <a:p>
            <a:pPr algn="ctr"/>
            <a:r>
              <a:rPr lang="en-IN" sz="2400" b="1" dirty="0">
                <a:latin typeface="Times New Roman" panose="02020603050405020304" pitchFamily="18" charset="0"/>
                <a:cs typeface="Times New Roman" panose="02020603050405020304" pitchFamily="18" charset="0"/>
              </a:rPr>
              <a:t>MS. G.Udaya rani </a:t>
            </a:r>
          </a:p>
          <a:p>
            <a:pPr algn="ctr"/>
            <a:endParaRPr lang="en-IN" dirty="0"/>
          </a:p>
        </p:txBody>
      </p:sp>
      <p:sp>
        <p:nvSpPr>
          <p:cNvPr id="4" name="TextBox 3">
            <a:extLst>
              <a:ext uri="{FF2B5EF4-FFF2-40B4-BE49-F238E27FC236}">
                <a16:creationId xmlns:a16="http://schemas.microsoft.com/office/drawing/2014/main" id="{CBC403E2-AA2F-4698-B4D0-602E48BD47E3}"/>
              </a:ext>
            </a:extLst>
          </p:cNvPr>
          <p:cNvSpPr txBox="1"/>
          <p:nvPr/>
        </p:nvSpPr>
        <p:spPr>
          <a:xfrm>
            <a:off x="3424844" y="1670859"/>
            <a:ext cx="4530436" cy="461665"/>
          </a:xfrm>
          <a:prstGeom prst="rect">
            <a:avLst/>
          </a:prstGeom>
          <a:noFill/>
        </p:spPr>
        <p:txBody>
          <a:bodyPr wrap="square" rtlCol="0">
            <a:spAutoFit/>
          </a:bodyPr>
          <a:lstStyle/>
          <a:p>
            <a:r>
              <a:rPr lang="en-US" sz="2400" dirty="0"/>
              <a:t>USING GREEDY APPROACH</a:t>
            </a:r>
            <a:endParaRPr lang="en-IN" sz="2400" dirty="0"/>
          </a:p>
        </p:txBody>
      </p:sp>
    </p:spTree>
    <p:extLst>
      <p:ext uri="{BB962C8B-B14F-4D97-AF65-F5344CB8AC3E}">
        <p14:creationId xmlns:p14="http://schemas.microsoft.com/office/powerpoint/2010/main" val="32714206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44BFCE-452F-4955-A0B2-7F0D4967B123}"/>
              </a:ext>
            </a:extLst>
          </p:cNvPr>
          <p:cNvSpPr txBox="1"/>
          <p:nvPr/>
        </p:nvSpPr>
        <p:spPr>
          <a:xfrm>
            <a:off x="4056611" y="99752"/>
            <a:ext cx="5785658" cy="584775"/>
          </a:xfrm>
          <a:prstGeom prst="rect">
            <a:avLst/>
          </a:prstGeom>
          <a:noFill/>
        </p:spPr>
        <p:txBody>
          <a:bodyPr wrap="square" rtlCol="0">
            <a:spAutoFit/>
          </a:bodyPr>
          <a:lstStyle/>
          <a:p>
            <a:r>
              <a:rPr lang="en-US" sz="3200" dirty="0"/>
              <a:t>IMPLEMENTATION :</a:t>
            </a:r>
            <a:endParaRPr lang="en-IN" sz="3200" dirty="0"/>
          </a:p>
        </p:txBody>
      </p:sp>
      <p:pic>
        <p:nvPicPr>
          <p:cNvPr id="4" name="Picture 3">
            <a:extLst>
              <a:ext uri="{FF2B5EF4-FFF2-40B4-BE49-F238E27FC236}">
                <a16:creationId xmlns:a16="http://schemas.microsoft.com/office/drawing/2014/main" id="{F7FEE1F3-97ED-4704-8CEF-948B416F710E}"/>
              </a:ext>
            </a:extLst>
          </p:cNvPr>
          <p:cNvPicPr>
            <a:picLocks noChangeAspect="1"/>
          </p:cNvPicPr>
          <p:nvPr/>
        </p:nvPicPr>
        <p:blipFill>
          <a:blip r:embed="rId2"/>
          <a:stretch>
            <a:fillRect/>
          </a:stretch>
        </p:blipFill>
        <p:spPr>
          <a:xfrm>
            <a:off x="739832" y="748145"/>
            <a:ext cx="10196945" cy="5735782"/>
          </a:xfrm>
          <a:prstGeom prst="rect">
            <a:avLst/>
          </a:prstGeom>
        </p:spPr>
      </p:pic>
    </p:spTree>
    <p:extLst>
      <p:ext uri="{BB962C8B-B14F-4D97-AF65-F5344CB8AC3E}">
        <p14:creationId xmlns:p14="http://schemas.microsoft.com/office/powerpoint/2010/main" val="394792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697E-07AB-4D4C-A57A-DEBFD27F842A}"/>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7200" kern="1200" dirty="0">
                <a:solidFill>
                  <a:srgbClr val="080808"/>
                </a:solidFill>
                <a:highlight>
                  <a:srgbClr val="C0C0C0"/>
                </a:highlight>
                <a:latin typeface="Times New Roman" panose="02020603050405020304" pitchFamily="18" charset="0"/>
                <a:cs typeface="Times New Roman" panose="02020603050405020304" pitchFamily="18" charset="0"/>
              </a:rPr>
              <a:t>Thank you </a:t>
            </a:r>
            <a:br>
              <a:rPr lang="en-US" sz="3600" kern="1200" dirty="0">
                <a:solidFill>
                  <a:srgbClr val="080808"/>
                </a:solidFill>
                <a:highlight>
                  <a:srgbClr val="C0C0C0"/>
                </a:highlight>
                <a:latin typeface="+mj-lt"/>
                <a:ea typeface="+mj-ea"/>
                <a:cs typeface="+mj-cs"/>
              </a:rPr>
            </a:br>
            <a:endParaRPr lang="en-US" sz="3600" kern="1200" dirty="0">
              <a:solidFill>
                <a:srgbClr val="080808"/>
              </a:solidFill>
              <a:highlight>
                <a:srgbClr val="C0C0C0"/>
              </a:highlight>
              <a:latin typeface="+mj-lt"/>
              <a:ea typeface="+mj-ea"/>
              <a:cs typeface="+mj-cs"/>
            </a:endParaRPr>
          </a:p>
        </p:txBody>
      </p:sp>
    </p:spTree>
    <p:extLst>
      <p:ext uri="{BB962C8B-B14F-4D97-AF65-F5344CB8AC3E}">
        <p14:creationId xmlns:p14="http://schemas.microsoft.com/office/powerpoint/2010/main" val="195474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pPr algn="ctr"/>
            <a:r>
              <a:rPr lang="en-IN" dirty="0">
                <a:solidFill>
                  <a:srgbClr val="FFFFFF"/>
                </a:solidFill>
                <a:latin typeface="Times New Roman" panose="02020603050405020304" pitchFamily="18" charset="0"/>
                <a:cs typeface="Times New Roman" panose="02020603050405020304" pitchFamily="18" charset="0"/>
              </a:rPr>
              <a:t>Problem statement and domain</a:t>
            </a:r>
          </a:p>
        </p:txBody>
      </p:sp>
      <p:graphicFrame>
        <p:nvGraphicFramePr>
          <p:cNvPr id="5" name="Content Placeholder 2">
            <a:extLst>
              <a:ext uri="{FF2B5EF4-FFF2-40B4-BE49-F238E27FC236}">
                <a16:creationId xmlns:a16="http://schemas.microsoft.com/office/drawing/2014/main" id="{ED8A1F10-12C8-4778-9A63-16BD806F3FF6}"/>
              </a:ext>
            </a:extLst>
          </p:cNvPr>
          <p:cNvGraphicFramePr>
            <a:graphicFrameLocks noGrp="1"/>
          </p:cNvGraphicFramePr>
          <p:nvPr>
            <p:ph idx="1"/>
            <p:extLst>
              <p:ext uri="{D42A27DB-BD31-4B8C-83A1-F6EECF244321}">
                <p14:modId xmlns:p14="http://schemas.microsoft.com/office/powerpoint/2010/main" val="109592034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1308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1723532" y="2162739"/>
            <a:ext cx="3960948" cy="2395323"/>
          </a:xfrm>
          <a:ln w="25400" cap="sq">
            <a:solidFill>
              <a:srgbClr val="FFFFFF"/>
            </a:solidFill>
            <a:miter lim="800000"/>
          </a:ln>
        </p:spPr>
        <p:txBody>
          <a:bodyPr vert="horz" wrap="square" lIns="91440" tIns="45720" rIns="91440" bIns="45720" rtlCol="0" anchor="ctr">
            <a:normAutofit/>
          </a:bodyPr>
          <a:lstStyle/>
          <a:p>
            <a:pPr algn="ctr"/>
            <a:r>
              <a:rPr lang="en-US" sz="3200" kern="1200" dirty="0">
                <a:latin typeface="Times New Roman" panose="02020603050405020304" pitchFamily="18" charset="0"/>
                <a:cs typeface="Times New Roman" panose="02020603050405020304" pitchFamily="18" charset="0"/>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6320536" y="1773382"/>
            <a:ext cx="5698744" cy="4535978"/>
          </a:xfrm>
        </p:spPr>
        <p:txBody>
          <a:bodyPr vert="horz" lIns="91440" tIns="45720" rIns="91440" bIns="45720" rtlCol="0">
            <a:normAutofit fontScale="85000" lnSpcReduction="20000"/>
          </a:bodyPr>
          <a:lstStyle/>
          <a:p>
            <a:r>
              <a:rPr lang="en-US" sz="2400" dirty="0">
                <a:latin typeface="Times New Roman" panose="02020603050405020304" pitchFamily="18" charset="0"/>
                <a:cs typeface="Times New Roman" panose="02020603050405020304" pitchFamily="18" charset="0"/>
              </a:rPr>
              <a:t>The Greedy method is the simplest and straightforward approach. It is not an algorithm, but it is a technique. The main function of this approach is that the decision is taken on the basis of the currently available information. Whatever the current information is present, the decision is made without worrying about the effect of the current decision in future.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technique is basically used to determine the feasible solution that may or may not be optimal. The feasible solution is a subset that satisfies the given criteria. The optimal solution is the solution which is the best and the most favorable solution in the subset. In the case of feasible, if more than one solution satisfies the given criteria then those solutions will be considered as the feasible, whereas the optimal solution is the best solution among all the solutions.</a:t>
            </a:r>
          </a:p>
        </p:txBody>
      </p:sp>
      <p:sp>
        <p:nvSpPr>
          <p:cNvPr id="4" name="TextBox 3">
            <a:extLst>
              <a:ext uri="{FF2B5EF4-FFF2-40B4-BE49-F238E27FC236}">
                <a16:creationId xmlns:a16="http://schemas.microsoft.com/office/drawing/2014/main" id="{BF1A44B5-A0A8-4614-B3AF-895930D3796C}"/>
              </a:ext>
            </a:extLst>
          </p:cNvPr>
          <p:cNvSpPr txBox="1"/>
          <p:nvPr/>
        </p:nvSpPr>
        <p:spPr>
          <a:xfrm>
            <a:off x="6320536" y="841755"/>
            <a:ext cx="5053066" cy="570486"/>
          </a:xfrm>
          <a:prstGeom prst="rect">
            <a:avLst/>
          </a:prstGeom>
        </p:spPr>
        <p:txBody>
          <a:bodyPr vert="horz" lIns="91440" tIns="45720" rIns="91440" bIns="45720" rtlCol="0">
            <a:normAutofit lnSpcReduction="10000"/>
          </a:bodyPr>
          <a:lstStyle/>
          <a:p>
            <a:pPr>
              <a:lnSpc>
                <a:spcPct val="90000"/>
              </a:lnSpc>
              <a:spcAft>
                <a:spcPts val="600"/>
              </a:spcAft>
            </a:pPr>
            <a:r>
              <a:rPr lang="en-US" sz="3600" b="1" dirty="0">
                <a:latin typeface="Times New Roman" panose="02020603050405020304" pitchFamily="18" charset="0"/>
                <a:cs typeface="Times New Roman" panose="02020603050405020304" pitchFamily="18" charset="0"/>
              </a:rPr>
              <a:t>The Greedy Approach</a:t>
            </a:r>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750665" y="866261"/>
            <a:ext cx="3582073" cy="3196856"/>
          </a:xfrm>
        </p:spPr>
        <p:txBody>
          <a:bodyPr anchor="t">
            <a:normAutofit/>
          </a:bodyPr>
          <a:lstStyle/>
          <a:p>
            <a:r>
              <a:rPr lang="en-IN" sz="4800" dirty="0">
                <a:solidFill>
                  <a:schemeClr val="bg1"/>
                </a:solidFill>
                <a:highlight>
                  <a:srgbClr val="C0C0C0"/>
                </a:highlight>
                <a:latin typeface="Times New Roman" panose="02020603050405020304" pitchFamily="18" charset="0"/>
                <a:cs typeface="Times New Roman" panose="02020603050405020304" pitchFamily="18" charset="0"/>
              </a:rPr>
              <a:t>Proposed Algorithm Design Technique</a:t>
            </a:r>
          </a:p>
        </p:txBody>
      </p:sp>
      <p:graphicFrame>
        <p:nvGraphicFramePr>
          <p:cNvPr id="5" name="Content Placeholder 2">
            <a:extLst>
              <a:ext uri="{FF2B5EF4-FFF2-40B4-BE49-F238E27FC236}">
                <a16:creationId xmlns:a16="http://schemas.microsoft.com/office/drawing/2014/main" id="{9E0A2F85-45B9-4F82-86C6-AB9F4FD765FC}"/>
              </a:ext>
            </a:extLst>
          </p:cNvPr>
          <p:cNvGraphicFramePr>
            <a:graphicFrameLocks noGrp="1"/>
          </p:cNvGraphicFramePr>
          <p:nvPr>
            <p:ph idx="1"/>
            <p:extLst>
              <p:ext uri="{D42A27DB-BD31-4B8C-83A1-F6EECF244321}">
                <p14:modId xmlns:p14="http://schemas.microsoft.com/office/powerpoint/2010/main" val="1910130490"/>
              </p:ext>
            </p:extLst>
          </p:nvPr>
        </p:nvGraphicFramePr>
        <p:xfrm>
          <a:off x="4826000" y="518160"/>
          <a:ext cx="7233919" cy="573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0E10C9-3801-46AD-B713-C2E2EA750B9F}"/>
              </a:ext>
            </a:extLst>
          </p:cNvPr>
          <p:cNvPicPr>
            <a:picLocks noChangeAspect="1"/>
          </p:cNvPicPr>
          <p:nvPr/>
        </p:nvPicPr>
        <p:blipFill>
          <a:blip r:embed="rId2"/>
          <a:stretch>
            <a:fillRect/>
          </a:stretch>
        </p:blipFill>
        <p:spPr>
          <a:xfrm>
            <a:off x="6214578" y="1462894"/>
            <a:ext cx="5381645" cy="3932211"/>
          </a:xfrm>
          <a:prstGeom prst="rect">
            <a:avLst/>
          </a:prstGeom>
        </p:spPr>
      </p:pic>
      <p:sp>
        <p:nvSpPr>
          <p:cNvPr id="8" name="TextBox 7">
            <a:extLst>
              <a:ext uri="{FF2B5EF4-FFF2-40B4-BE49-F238E27FC236}">
                <a16:creationId xmlns:a16="http://schemas.microsoft.com/office/drawing/2014/main" id="{CF048182-6CDE-4F61-B73C-DEE3CC518D74}"/>
              </a:ext>
            </a:extLst>
          </p:cNvPr>
          <p:cNvSpPr txBox="1"/>
          <p:nvPr/>
        </p:nvSpPr>
        <p:spPr>
          <a:xfrm>
            <a:off x="1074852" y="779508"/>
            <a:ext cx="4420173" cy="707886"/>
          </a:xfrm>
          <a:prstGeom prst="rect">
            <a:avLst/>
          </a:prstGeom>
          <a:noFill/>
        </p:spPr>
        <p:txBody>
          <a:bodyPr wrap="square" rtlCol="0">
            <a:spAutoFit/>
          </a:bodyPr>
          <a:lstStyle/>
          <a:p>
            <a:r>
              <a:rPr lang="en-IN" sz="4000" dirty="0">
                <a:latin typeface="Arabic Typesetting" panose="03020402040406030203" pitchFamily="66" charset="-78"/>
                <a:cs typeface="Arabic Typesetting" panose="03020402040406030203" pitchFamily="66" charset="-78"/>
              </a:rPr>
              <a:t>Algorithm / techniques:</a:t>
            </a:r>
          </a:p>
        </p:txBody>
      </p:sp>
      <p:sp>
        <p:nvSpPr>
          <p:cNvPr id="3" name="Content Placeholder 2">
            <a:extLst>
              <a:ext uri="{FF2B5EF4-FFF2-40B4-BE49-F238E27FC236}">
                <a16:creationId xmlns:a16="http://schemas.microsoft.com/office/drawing/2014/main" id="{851BF7EB-9CD2-47BD-B6E6-56E8F38DCA12}"/>
              </a:ext>
            </a:extLst>
          </p:cNvPr>
          <p:cNvSpPr>
            <a:spLocks noGrp="1"/>
          </p:cNvSpPr>
          <p:nvPr>
            <p:ph idx="1"/>
          </p:nvPr>
        </p:nvSpPr>
        <p:spPr>
          <a:xfrm>
            <a:off x="967596" y="1754571"/>
            <a:ext cx="4889739" cy="4042379"/>
          </a:xfrm>
        </p:spPr>
        <p:txBody>
          <a:bodyPr>
            <a:normAutofit/>
          </a:bodyPr>
          <a:lstStyle/>
          <a:p>
            <a:r>
              <a:rPr lang="en-IN" sz="1600" dirty="0"/>
              <a:t>The Greedy method is the simplest and straightforward approach. It is not an algorithm, but it is a technique. The main function of this approach is that the decision is taken based on the currently available information. Whatever the current information is present, the decision is made without worrying about the effect of the current decision in future</a:t>
            </a:r>
          </a:p>
          <a:p>
            <a:r>
              <a:rPr lang="en-US" sz="1600" dirty="0"/>
              <a:t>For the solution of this problem, we have used the greedy algorithm. at each step we make the immediate choice of putting the program having the least time first, in order to build up the ultimate optimized solution to the problem piece by piece. The algorithm used is shown in the image. This ordering can be carried out in O(n log n) time using an efficient sorting algorithm.</a:t>
            </a:r>
            <a:endParaRPr lang="en-IN" sz="1600" dirty="0"/>
          </a:p>
        </p:txBody>
      </p:sp>
    </p:spTree>
    <p:extLst>
      <p:ext uri="{BB962C8B-B14F-4D97-AF65-F5344CB8AC3E}">
        <p14:creationId xmlns:p14="http://schemas.microsoft.com/office/powerpoint/2010/main" val="324764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9DF4-30D6-460D-936A-9F1D8594444D}"/>
              </a:ext>
            </a:extLst>
          </p:cNvPr>
          <p:cNvSpPr>
            <a:spLocks noGrp="1"/>
          </p:cNvSpPr>
          <p:nvPr>
            <p:ph type="title"/>
          </p:nvPr>
        </p:nvSpPr>
        <p:spPr>
          <a:xfrm>
            <a:off x="838202" y="365125"/>
            <a:ext cx="10144758" cy="2052955"/>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How is it suitable for your application:</a:t>
            </a:r>
            <a:br>
              <a:rPr lang="en-IN" dirty="0">
                <a:solidFill>
                  <a:srgbClr val="FFFFFF"/>
                </a:solidFill>
              </a:rPr>
            </a:br>
            <a:endParaRPr lang="en-IN" dirty="0">
              <a:solidFill>
                <a:srgbClr val="FFFFFF"/>
              </a:solidFill>
            </a:endParaRPr>
          </a:p>
        </p:txBody>
      </p:sp>
      <p:sp>
        <p:nvSpPr>
          <p:cNvPr id="3" name="Content Placeholder 2">
            <a:extLst>
              <a:ext uri="{FF2B5EF4-FFF2-40B4-BE49-F238E27FC236}">
                <a16:creationId xmlns:a16="http://schemas.microsoft.com/office/drawing/2014/main" id="{8063566B-EFC9-43AC-B3E8-49AE1DE8CB0F}"/>
              </a:ext>
            </a:extLst>
          </p:cNvPr>
          <p:cNvSpPr>
            <a:spLocks noGrp="1"/>
          </p:cNvSpPr>
          <p:nvPr>
            <p:ph idx="1"/>
          </p:nvPr>
        </p:nvSpPr>
        <p:spPr>
          <a:xfrm>
            <a:off x="838203" y="1656080"/>
            <a:ext cx="10515596" cy="4520882"/>
          </a:xfrm>
        </p:spPr>
        <p:txBody>
          <a:bodyPr anchor="ctr">
            <a:normAutofit/>
          </a:bodyPr>
          <a:lstStyle/>
          <a:p>
            <a:pPr marL="0" indent="0">
              <a:buNone/>
            </a:pPr>
            <a:r>
              <a:rPr lang="en-US" sz="2000" b="0" i="0" dirty="0">
                <a:solidFill>
                  <a:srgbClr val="FFFFFF"/>
                </a:solidFill>
                <a:effectLst/>
                <a:latin typeface="urw-din"/>
              </a:rPr>
              <a:t>Let us first break down the problem and understand what needs to be done.</a:t>
            </a:r>
            <a:br>
              <a:rPr lang="en-US" sz="2000" dirty="0">
                <a:solidFill>
                  <a:srgbClr val="FFFFFF"/>
                </a:solidFill>
              </a:rPr>
            </a:br>
            <a:endParaRPr lang="en-US" sz="2000" dirty="0">
              <a:solidFill>
                <a:srgbClr val="FFFFFF"/>
              </a:solidFill>
            </a:endParaRPr>
          </a:p>
          <a:p>
            <a:pPr marL="0" indent="0">
              <a:buNone/>
            </a:pPr>
            <a:r>
              <a:rPr lang="en-US" sz="2000" b="0" i="0" dirty="0">
                <a:solidFill>
                  <a:srgbClr val="FFFFFF"/>
                </a:solidFill>
                <a:effectLst/>
                <a:latin typeface="urw-din"/>
              </a:rPr>
              <a:t>A magnetic tape provides only sequential access of data. In an audio tape unlike a CD, a fifth song from the tape can’t be just directly played. </a:t>
            </a:r>
          </a:p>
          <a:p>
            <a:pPr marL="0" indent="0">
              <a:buNone/>
            </a:pPr>
            <a:endParaRPr lang="en-US" sz="2000" dirty="0">
              <a:solidFill>
                <a:srgbClr val="FFFFFF"/>
              </a:solidFill>
              <a:latin typeface="urw-din"/>
            </a:endParaRPr>
          </a:p>
          <a:p>
            <a:pPr marL="0" indent="0">
              <a:buNone/>
            </a:pPr>
            <a:r>
              <a:rPr lang="en-US" sz="2000" b="0" i="0" dirty="0">
                <a:solidFill>
                  <a:srgbClr val="FFFFFF"/>
                </a:solidFill>
                <a:effectLst/>
                <a:latin typeface="urw-din"/>
              </a:rPr>
              <a:t>The length of the first four songs must be traversed to play the fifth song. So in order to access certain data, head of the tape should be positioned accordingly.</a:t>
            </a:r>
            <a:br>
              <a:rPr lang="en-US" sz="2000" dirty="0">
                <a:solidFill>
                  <a:srgbClr val="FFFFFF"/>
                </a:solidFill>
              </a:rPr>
            </a:br>
            <a:br>
              <a:rPr lang="en-US" sz="2000" dirty="0">
                <a:solidFill>
                  <a:srgbClr val="FFFFFF"/>
                </a:solidFill>
              </a:rPr>
            </a:br>
            <a:r>
              <a:rPr lang="en-US" sz="2000" b="0" i="0" dirty="0">
                <a:solidFill>
                  <a:srgbClr val="FFFFFF"/>
                </a:solidFill>
                <a:effectLst/>
                <a:latin typeface="urw-din"/>
              </a:rPr>
              <a:t>Now, considering that all programs in a magnetic tape are retrieved equally often and the tape head points to the front of the tape every time, a new term can be defined called the Mean Retrieval Time (MRT).</a:t>
            </a:r>
            <a:endParaRPr lang="en-IN" sz="2000" dirty="0">
              <a:solidFill>
                <a:srgbClr val="FFFFFF"/>
              </a:solidFill>
            </a:endParaRPr>
          </a:p>
        </p:txBody>
      </p:sp>
    </p:spTree>
    <p:extLst>
      <p:ext uri="{BB962C8B-B14F-4D97-AF65-F5344CB8AC3E}">
        <p14:creationId xmlns:p14="http://schemas.microsoft.com/office/powerpoint/2010/main" val="109160063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3F86-2FFC-4B7A-B8E7-04B96A516E5B}"/>
              </a:ext>
            </a:extLst>
          </p:cNvPr>
          <p:cNvSpPr>
            <a:spLocks noGrp="1"/>
          </p:cNvSpPr>
          <p:nvPr>
            <p:ph type="title"/>
          </p:nvPr>
        </p:nvSpPr>
        <p:spPr>
          <a:xfrm>
            <a:off x="924442" y="984885"/>
            <a:ext cx="10520702" cy="1325563"/>
          </a:xfrm>
        </p:spPr>
        <p:txBody>
          <a:bodyPr>
            <a:noAutofit/>
          </a:bodyPr>
          <a:lstStyle/>
          <a:p>
            <a:pPr algn="ctr"/>
            <a:r>
              <a:rPr lang="en-IN" sz="4800" dirty="0">
                <a:solidFill>
                  <a:srgbClr val="FFFFFF"/>
                </a:solidFill>
                <a:latin typeface="Arabic Typesetting" panose="03020402040406030203" pitchFamily="66" charset="-78"/>
                <a:cs typeface="Arabic Typesetting" panose="03020402040406030203" pitchFamily="66" charset="-78"/>
              </a:rPr>
              <a:t>What do you know about the solution of it using proposed design method</a:t>
            </a:r>
            <a:br>
              <a:rPr lang="en-IN" sz="4800" dirty="0">
                <a:solidFill>
                  <a:srgbClr val="FFFFFF"/>
                </a:solidFill>
                <a:latin typeface="Arabic Typesetting" panose="03020402040406030203" pitchFamily="66" charset="-78"/>
                <a:cs typeface="Arabic Typesetting" panose="03020402040406030203" pitchFamily="66" charset="-78"/>
              </a:rPr>
            </a:br>
            <a:endParaRPr lang="en-IN" sz="4800" dirty="0">
              <a:solidFill>
                <a:srgbClr val="FFFFFF"/>
              </a:solidFill>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0A8490D3-AD67-4F79-A171-911551E94F79}"/>
              </a:ext>
            </a:extLst>
          </p:cNvPr>
          <p:cNvSpPr>
            <a:spLocks noGrp="1"/>
          </p:cNvSpPr>
          <p:nvPr>
            <p:ph idx="1"/>
          </p:nvPr>
        </p:nvSpPr>
        <p:spPr>
          <a:xfrm>
            <a:off x="256636" y="2310448"/>
            <a:ext cx="6325319" cy="4154361"/>
          </a:xfrm>
        </p:spPr>
        <p:txBody>
          <a:bodyPr>
            <a:normAutofit/>
          </a:bodyPr>
          <a:lstStyle/>
          <a:p>
            <a:r>
              <a:rPr lang="en-US" sz="3200" dirty="0">
                <a:solidFill>
                  <a:schemeClr val="tx1"/>
                </a:solidFill>
                <a:latin typeface="Arabic Typesetting" panose="03020402040406030203" pitchFamily="66" charset="-78"/>
                <a:cs typeface="Arabic Typesetting" panose="03020402040406030203" pitchFamily="66" charset="-78"/>
              </a:rPr>
              <a:t>By using the Greedy Algorithm at each step, we make the immediate choice of putting the program having the least time first, to build up the ultimate optimized solution to the problem piece by piece.</a:t>
            </a:r>
            <a:endParaRPr lang="en-US" sz="3200" dirty="0">
              <a:latin typeface="Arabic Typesetting" panose="03020402040406030203" pitchFamily="66" charset="-78"/>
              <a:cs typeface="Arabic Typesetting" panose="03020402040406030203" pitchFamily="66" charset="-78"/>
            </a:endParaRPr>
          </a:p>
          <a:p>
            <a:r>
              <a:rPr lang="en-US" sz="3200" dirty="0">
                <a:latin typeface="Arabic Typesetting" panose="03020402040406030203" pitchFamily="66" charset="-78"/>
                <a:cs typeface="Arabic Typesetting" panose="03020402040406030203" pitchFamily="66" charset="-78"/>
              </a:rPr>
              <a:t>The greedy method simply requires us to store the programs in non-decreasing order of their lengths. </a:t>
            </a:r>
          </a:p>
          <a:p>
            <a:r>
              <a:rPr lang="en-US" sz="3200" dirty="0">
                <a:latin typeface="Arabic Typesetting" panose="03020402040406030203" pitchFamily="66" charset="-78"/>
                <a:cs typeface="Arabic Typesetting" panose="03020402040406030203" pitchFamily="66" charset="-78"/>
              </a:rPr>
              <a:t>This ordering (sorting) can be carried out in O(n log n) time using an efficient sorting algorithm.</a:t>
            </a:r>
            <a:endParaRPr lang="en-IN" sz="3200" dirty="0">
              <a:solidFill>
                <a:srgbClr val="FFFFFF"/>
              </a:solidFill>
              <a:latin typeface="Arabic Typesetting" panose="03020402040406030203" pitchFamily="66" charset="-78"/>
              <a:cs typeface="Arabic Typesetting" panose="03020402040406030203" pitchFamily="66" charset="-78"/>
            </a:endParaRPr>
          </a:p>
        </p:txBody>
      </p:sp>
      <p:pic>
        <p:nvPicPr>
          <p:cNvPr id="9" name="Picture 8">
            <a:extLst>
              <a:ext uri="{FF2B5EF4-FFF2-40B4-BE49-F238E27FC236}">
                <a16:creationId xmlns:a16="http://schemas.microsoft.com/office/drawing/2014/main" id="{1788D36C-F7F8-435F-A063-92F061C150E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53770" y="2574961"/>
            <a:ext cx="4832984" cy="3221989"/>
          </a:xfrm>
          <a:prstGeom prst="rect">
            <a:avLst/>
          </a:prstGeom>
        </p:spPr>
      </p:pic>
    </p:spTree>
    <p:extLst>
      <p:ext uri="{BB962C8B-B14F-4D97-AF65-F5344CB8AC3E}">
        <p14:creationId xmlns:p14="http://schemas.microsoft.com/office/powerpoint/2010/main" val="28769454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Github setup</a:t>
            </a:r>
          </a:p>
        </p:txBody>
      </p:sp>
      <p:pic>
        <p:nvPicPr>
          <p:cNvPr id="6" name="Picture 5">
            <a:extLst>
              <a:ext uri="{FF2B5EF4-FFF2-40B4-BE49-F238E27FC236}">
                <a16:creationId xmlns:a16="http://schemas.microsoft.com/office/drawing/2014/main" id="{C4B22FBF-2A3E-4D00-A3E7-930EAB67D2CC}"/>
              </a:ext>
            </a:extLst>
          </p:cNvPr>
          <p:cNvPicPr>
            <a:picLocks noChangeAspect="1"/>
          </p:cNvPicPr>
          <p:nvPr/>
        </p:nvPicPr>
        <p:blipFill>
          <a:blip r:embed="rId2"/>
          <a:stretch>
            <a:fillRect/>
          </a:stretch>
        </p:blipFill>
        <p:spPr>
          <a:xfrm>
            <a:off x="1706880" y="2264748"/>
            <a:ext cx="8542087" cy="4271044"/>
          </a:xfrm>
          <a:prstGeom prst="rect">
            <a:avLst/>
          </a:prstGeom>
        </p:spPr>
      </p:pic>
      <p:sp>
        <p:nvSpPr>
          <p:cNvPr id="8" name="TextBox 7">
            <a:hlinkClick r:id="rId3" action="ppaction://hlinkpres?slideindex=1&amp;slidetitle="/>
            <a:extLst>
              <a:ext uri="{FF2B5EF4-FFF2-40B4-BE49-F238E27FC236}">
                <a16:creationId xmlns:a16="http://schemas.microsoft.com/office/drawing/2014/main" id="{2884E9D3-91E6-4BB2-B4F2-CE9E394B61C9}"/>
              </a:ext>
            </a:extLst>
          </p:cNvPr>
          <p:cNvSpPr txBox="1"/>
          <p:nvPr/>
        </p:nvSpPr>
        <p:spPr>
          <a:xfrm>
            <a:off x="2743200" y="1567214"/>
            <a:ext cx="6951215" cy="369332"/>
          </a:xfrm>
          <a:prstGeom prst="rect">
            <a:avLst/>
          </a:prstGeom>
          <a:noFill/>
        </p:spPr>
        <p:txBody>
          <a:bodyPr wrap="square">
            <a:spAutoFit/>
          </a:bodyPr>
          <a:lstStyle/>
          <a:p>
            <a:r>
              <a:rPr lang="en-IN" dirty="0">
                <a:solidFill>
                  <a:srgbClr val="00B0F0"/>
                </a:solidFill>
              </a:rPr>
              <a:t>https://github.com/klhyd/Optimal-Storage-On-Tapes</a:t>
            </a:r>
          </a:p>
        </p:txBody>
      </p:sp>
    </p:spTree>
    <p:extLst>
      <p:ext uri="{BB962C8B-B14F-4D97-AF65-F5344CB8AC3E}">
        <p14:creationId xmlns:p14="http://schemas.microsoft.com/office/powerpoint/2010/main" val="52004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643467" y="321734"/>
            <a:ext cx="10905066" cy="1135737"/>
          </a:xfrm>
        </p:spPr>
        <p:txBody>
          <a:bodyPr>
            <a:normAutofit/>
          </a:bodyPr>
          <a:lstStyle/>
          <a:p>
            <a:r>
              <a:rPr lang="en-IN" sz="3600">
                <a:latin typeface="Times New Roman" panose="02020603050405020304" pitchFamily="18" charset="0"/>
                <a:cs typeface="Times New Roman" panose="02020603050405020304" pitchFamily="18" charset="0"/>
              </a:rPr>
              <a:t>Division of work among the group members</a:t>
            </a:r>
          </a:p>
        </p:txBody>
      </p:sp>
      <p:graphicFrame>
        <p:nvGraphicFramePr>
          <p:cNvPr id="5" name="Content Placeholder 2">
            <a:extLst>
              <a:ext uri="{FF2B5EF4-FFF2-40B4-BE49-F238E27FC236}">
                <a16:creationId xmlns:a16="http://schemas.microsoft.com/office/drawing/2014/main" id="{809A1992-50FC-4D98-B54D-DAB32B6FF9CC}"/>
              </a:ext>
            </a:extLst>
          </p:cNvPr>
          <p:cNvGraphicFramePr>
            <a:graphicFrameLocks noGrp="1"/>
          </p:cNvGraphicFramePr>
          <p:nvPr>
            <p:ph idx="1"/>
            <p:extLst>
              <p:ext uri="{D42A27DB-BD31-4B8C-83A1-F6EECF244321}">
                <p14:modId xmlns:p14="http://schemas.microsoft.com/office/powerpoint/2010/main" val="32746066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5159014-E025-4150-8E68-F1E91BCDF6C7}"/>
              </a:ext>
            </a:extLst>
          </p:cNvPr>
          <p:cNvSpPr txBox="1"/>
          <p:nvPr/>
        </p:nvSpPr>
        <p:spPr>
          <a:xfrm>
            <a:off x="1009999" y="2599628"/>
            <a:ext cx="2887264" cy="923330"/>
          </a:xfrm>
          <a:prstGeom prst="rect">
            <a:avLst/>
          </a:prstGeom>
          <a:noFill/>
        </p:spPr>
        <p:txBody>
          <a:bodyPr wrap="none" rtlCol="0">
            <a:spAutoFit/>
          </a:bodyPr>
          <a:lstStyle/>
          <a:p>
            <a:pPr algn="ctr"/>
            <a:r>
              <a:rPr lang="en-IN" dirty="0"/>
              <a:t>GitHub setup , Presentation  </a:t>
            </a:r>
          </a:p>
          <a:p>
            <a:pPr algn="ctr"/>
            <a:r>
              <a:rPr lang="en-IN" dirty="0"/>
              <a:t>&amp; Analysis of optimal </a:t>
            </a:r>
          </a:p>
          <a:p>
            <a:pPr algn="ctr"/>
            <a:r>
              <a:rPr lang="en-IN" dirty="0"/>
              <a:t> scenario  </a:t>
            </a:r>
          </a:p>
        </p:txBody>
      </p:sp>
      <p:sp>
        <p:nvSpPr>
          <p:cNvPr id="17" name="TextBox 16">
            <a:extLst>
              <a:ext uri="{FF2B5EF4-FFF2-40B4-BE49-F238E27FC236}">
                <a16:creationId xmlns:a16="http://schemas.microsoft.com/office/drawing/2014/main" id="{2F0D245C-1FBB-4F7B-960A-6772DFD8D6A4}"/>
              </a:ext>
            </a:extLst>
          </p:cNvPr>
          <p:cNvSpPr txBox="1"/>
          <p:nvPr/>
        </p:nvSpPr>
        <p:spPr>
          <a:xfrm>
            <a:off x="8657655" y="4728814"/>
            <a:ext cx="2215928" cy="646331"/>
          </a:xfrm>
          <a:prstGeom prst="rect">
            <a:avLst/>
          </a:prstGeom>
          <a:noFill/>
        </p:spPr>
        <p:txBody>
          <a:bodyPr wrap="none" rtlCol="0">
            <a:spAutoFit/>
          </a:bodyPr>
          <a:lstStyle/>
          <a:p>
            <a:pPr algn="ctr"/>
            <a:r>
              <a:rPr lang="en-IN" dirty="0"/>
              <a:t>Greedy Approach &amp;</a:t>
            </a:r>
          </a:p>
          <a:p>
            <a:pPr algn="ctr"/>
            <a:r>
              <a:rPr lang="en-IN" dirty="0"/>
              <a:t> Optimality condition </a:t>
            </a:r>
          </a:p>
        </p:txBody>
      </p:sp>
      <p:sp>
        <p:nvSpPr>
          <p:cNvPr id="19" name="TextBox 18">
            <a:extLst>
              <a:ext uri="{FF2B5EF4-FFF2-40B4-BE49-F238E27FC236}">
                <a16:creationId xmlns:a16="http://schemas.microsoft.com/office/drawing/2014/main" id="{960D7CFF-A5DE-4385-B698-A0ECDA8C567B}"/>
              </a:ext>
            </a:extLst>
          </p:cNvPr>
          <p:cNvSpPr txBox="1"/>
          <p:nvPr/>
        </p:nvSpPr>
        <p:spPr>
          <a:xfrm>
            <a:off x="8323518" y="2585552"/>
            <a:ext cx="2537746" cy="646331"/>
          </a:xfrm>
          <a:prstGeom prst="rect">
            <a:avLst/>
          </a:prstGeom>
          <a:noFill/>
        </p:spPr>
        <p:txBody>
          <a:bodyPr wrap="none" rtlCol="0">
            <a:spAutoFit/>
          </a:bodyPr>
          <a:lstStyle/>
          <a:p>
            <a:pPr algn="ctr"/>
            <a:r>
              <a:rPr lang="en-IN" dirty="0"/>
              <a:t>Presentation, Techniques</a:t>
            </a:r>
          </a:p>
          <a:p>
            <a:pPr algn="ctr"/>
            <a:r>
              <a:rPr lang="en-IN" dirty="0"/>
              <a:t> &amp; Analysis of Algorithm</a:t>
            </a:r>
          </a:p>
        </p:txBody>
      </p:sp>
      <p:sp>
        <p:nvSpPr>
          <p:cNvPr id="23" name="TextBox 22">
            <a:extLst>
              <a:ext uri="{FF2B5EF4-FFF2-40B4-BE49-F238E27FC236}">
                <a16:creationId xmlns:a16="http://schemas.microsoft.com/office/drawing/2014/main" id="{51EF0ECF-2CCD-46B5-B216-0D8F6FAEDF4C}"/>
              </a:ext>
            </a:extLst>
          </p:cNvPr>
          <p:cNvSpPr txBox="1"/>
          <p:nvPr/>
        </p:nvSpPr>
        <p:spPr>
          <a:xfrm>
            <a:off x="1126177" y="4742887"/>
            <a:ext cx="2600455" cy="646331"/>
          </a:xfrm>
          <a:prstGeom prst="rect">
            <a:avLst/>
          </a:prstGeom>
          <a:noFill/>
        </p:spPr>
        <p:txBody>
          <a:bodyPr wrap="none" rtlCol="0">
            <a:spAutoFit/>
          </a:bodyPr>
          <a:lstStyle/>
          <a:p>
            <a:pPr algn="ctr"/>
            <a:r>
              <a:rPr lang="en-IN" dirty="0"/>
              <a:t> Description of work with </a:t>
            </a:r>
          </a:p>
          <a:p>
            <a:pPr algn="ctr"/>
            <a:r>
              <a:rPr lang="en-IN" dirty="0"/>
              <a:t>Analysis of code </a:t>
            </a:r>
          </a:p>
        </p:txBody>
      </p:sp>
    </p:spTree>
    <p:extLst>
      <p:ext uri="{BB962C8B-B14F-4D97-AF65-F5344CB8AC3E}">
        <p14:creationId xmlns:p14="http://schemas.microsoft.com/office/powerpoint/2010/main" val="247713998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802</TotalTime>
  <Words>744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Arabic Typesetting</vt:lpstr>
      <vt:lpstr>Times New Roman</vt:lpstr>
      <vt:lpstr>Tw Cen MT</vt:lpstr>
      <vt:lpstr>Tw Cen MT Condensed</vt:lpstr>
      <vt:lpstr>urw-din</vt:lpstr>
      <vt:lpstr>Wingdings 3</vt:lpstr>
      <vt:lpstr>Integral</vt:lpstr>
      <vt:lpstr>optimal Storage on Tapes : </vt:lpstr>
      <vt:lpstr>Problem statement and domain</vt:lpstr>
      <vt:lpstr>Existing solutions/ Naïve solutions</vt:lpstr>
      <vt:lpstr>Proposed Algorithm Design Technique</vt:lpstr>
      <vt:lpstr>PowerPoint Presentation</vt:lpstr>
      <vt:lpstr>How is it suitable for your application: </vt:lpstr>
      <vt:lpstr>What do you know about the solution of it using proposed design method </vt:lpstr>
      <vt:lpstr>Github setup</vt:lpstr>
      <vt:lpstr>Division of work among the group members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KANCHABOINA VENKATESH .</cp:lastModifiedBy>
  <cp:revision>12</cp:revision>
  <dcterms:created xsi:type="dcterms:W3CDTF">2022-02-18T09:01:51Z</dcterms:created>
  <dcterms:modified xsi:type="dcterms:W3CDTF">2022-05-04T08:04:16Z</dcterms:modified>
</cp:coreProperties>
</file>