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64" r:id="rId5"/>
    <p:sldId id="265" r:id="rId6"/>
    <p:sldId id="268" r:id="rId7"/>
    <p:sldId id="266" r:id="rId8"/>
    <p:sldId id="271" r:id="rId9"/>
    <p:sldId id="269" r:id="rId10"/>
    <p:sldId id="273" r:id="rId11"/>
    <p:sldId id="279" r:id="rId12"/>
    <p:sldId id="281" r:id="rId13"/>
    <p:sldId id="283" r:id="rId14"/>
    <p:sldId id="276" r:id="rId15"/>
    <p:sldId id="275" r:id="rId16"/>
    <p:sldId id="277" r:id="rId17"/>
    <p:sldId id="272"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70" d="100"/>
          <a:sy n="70" d="100"/>
        </p:scale>
        <p:origin x="2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84666" y="0"/>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1587770"/>
            <a:ext cx="8649738" cy="2590800"/>
          </a:xfrm>
        </p:spPr>
        <p:txBody>
          <a:bodyPr>
            <a:normAutofit/>
          </a:bodyPr>
          <a:lstStyle/>
          <a:p>
            <a:r>
              <a:rPr lang="en-US" sz="2800" dirty="0"/>
              <a:t>Speech Emotion Recognition with librosa Python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57203" y="3654786"/>
            <a:ext cx="8652788" cy="1176863"/>
          </a:xfrm>
        </p:spPr>
        <p:txBody>
          <a:bodyPr>
            <a:normAutofit fontScale="85000" lnSpcReduction="20000"/>
          </a:bodyPr>
          <a:lstStyle/>
          <a:p>
            <a:pPr>
              <a:spcAft>
                <a:spcPts val="600"/>
              </a:spcAft>
            </a:pPr>
            <a:r>
              <a:rPr lang="en-US" sz="1800" dirty="0"/>
              <a:t>Team members:</a:t>
            </a:r>
            <a:r>
              <a:rPr lang="en-US" dirty="0"/>
              <a:t> 2010030087 </a:t>
            </a:r>
            <a:r>
              <a:rPr lang="en-US" dirty="0" err="1"/>
              <a:t>pavan</a:t>
            </a:r>
            <a:r>
              <a:rPr lang="en-US" dirty="0"/>
              <a:t> </a:t>
            </a:r>
            <a:r>
              <a:rPr lang="en-US" dirty="0" err="1"/>
              <a:t>vikhyath</a:t>
            </a:r>
            <a:endParaRPr lang="en-US" dirty="0"/>
          </a:p>
          <a:p>
            <a:pPr>
              <a:spcAft>
                <a:spcPts val="600"/>
              </a:spcAft>
            </a:pPr>
            <a:r>
              <a:rPr lang="en-US" sz="1800" dirty="0"/>
              <a:t>                    2010030358 Venkatesh</a:t>
            </a:r>
            <a:endParaRPr lang="en-US" dirty="0"/>
          </a:p>
          <a:p>
            <a:pPr>
              <a:spcAft>
                <a:spcPts val="600"/>
              </a:spcAft>
            </a:pPr>
            <a:r>
              <a:rPr lang="en-US" sz="1800" dirty="0"/>
              <a:t>                    2010030364 yashwanth</a:t>
            </a:r>
          </a:p>
          <a:p>
            <a:pPr>
              <a:spcAft>
                <a:spcPts val="600"/>
              </a:spcAft>
            </a:pPr>
            <a:r>
              <a:rPr lang="en-US" sz="1800" dirty="0"/>
              <a:t>              2010030520 </a:t>
            </a:r>
            <a:r>
              <a:rPr lang="en-US" sz="1800" dirty="0" err="1"/>
              <a:t>karthik</a:t>
            </a: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04E5CD9-8289-4071-A31B-141B1CAEDAAB}"/>
              </a:ext>
            </a:extLst>
          </p:cNvPr>
          <p:cNvSpPr txBox="1"/>
          <p:nvPr/>
        </p:nvSpPr>
        <p:spPr>
          <a:xfrm>
            <a:off x="8640232" y="4216825"/>
            <a:ext cx="6460066" cy="1354217"/>
          </a:xfrm>
          <a:prstGeom prst="rect">
            <a:avLst/>
          </a:prstGeom>
          <a:noFill/>
        </p:spPr>
        <p:txBody>
          <a:bodyPr wrap="square">
            <a:spAutoFit/>
          </a:bodyPr>
          <a:lstStyle/>
          <a:p>
            <a:pPr algn="l"/>
            <a:endParaRPr lang="en-US" dirty="0">
              <a:solidFill>
                <a:schemeClr val="tx2"/>
              </a:solidFill>
            </a:endParaRPr>
          </a:p>
          <a:p>
            <a:pPr algn="l"/>
            <a:r>
              <a:rPr lang="en-US" dirty="0">
                <a:solidFill>
                  <a:schemeClr val="tx2"/>
                </a:solidFill>
              </a:rPr>
              <a:t>                                                                                                            </a:t>
            </a:r>
            <a:r>
              <a:rPr lang="en-US" sz="1400" dirty="0">
                <a:solidFill>
                  <a:schemeClr val="tx2"/>
                </a:solidFill>
              </a:rPr>
              <a:t>GUIDED BY:</a:t>
            </a:r>
          </a:p>
          <a:p>
            <a:pPr algn="l"/>
            <a:r>
              <a:rPr lang="en-US" sz="1400" dirty="0">
                <a:solidFill>
                  <a:schemeClr val="tx2"/>
                </a:solidFill>
              </a:rPr>
              <a:t>SREELAKSHMI MAM</a:t>
            </a:r>
          </a:p>
          <a:p>
            <a:pPr algn="l"/>
            <a:r>
              <a:rPr lang="en-US" dirty="0">
                <a:solidFill>
                  <a:schemeClr val="tx2"/>
                </a:solidFill>
              </a:rPr>
              <a:t>             </a:t>
            </a:r>
            <a:endParaRPr lang="en-US" dirty="0"/>
          </a:p>
        </p:txBody>
      </p: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BF179F-A3F1-431E-8963-558752912779}"/>
              </a:ext>
            </a:extLst>
          </p:cNvPr>
          <p:cNvSpPr txBox="1"/>
          <p:nvPr/>
        </p:nvSpPr>
        <p:spPr>
          <a:xfrm>
            <a:off x="1654629" y="2098766"/>
            <a:ext cx="8795657" cy="1107996"/>
          </a:xfrm>
          <a:prstGeom prst="rect">
            <a:avLst/>
          </a:prstGeom>
          <a:noFill/>
        </p:spPr>
        <p:txBody>
          <a:bodyPr wrap="square" rtlCol="0">
            <a:spAutoFit/>
          </a:bodyPr>
          <a:lstStyle/>
          <a:p>
            <a:r>
              <a:rPr lang="en-US" sz="2400" b="0" i="0" dirty="0">
                <a:solidFill>
                  <a:srgbClr val="FFC000"/>
                </a:solidFill>
                <a:effectLst/>
                <a:latin typeface="Lato" panose="020F0502020204030203" pitchFamily="34" charset="0"/>
              </a:rPr>
              <a:t>RAVDESS (Ryerson Audio-Visual Database of Emotional Speech and Song</a:t>
            </a:r>
            <a:r>
              <a:rPr lang="en-US" b="0" i="0" dirty="0">
                <a:solidFill>
                  <a:srgbClr val="000000"/>
                </a:solidFill>
                <a:effectLst/>
                <a:latin typeface="Lato" panose="020F0502020204030203" pitchFamily="34" charset="0"/>
              </a:rPr>
              <a:t>)</a:t>
            </a:r>
          </a:p>
          <a:p>
            <a:endParaRPr lang="en-US" dirty="0"/>
          </a:p>
        </p:txBody>
      </p:sp>
      <p:sp>
        <p:nvSpPr>
          <p:cNvPr id="5" name="TextBox 4">
            <a:extLst>
              <a:ext uri="{FF2B5EF4-FFF2-40B4-BE49-F238E27FC236}">
                <a16:creationId xmlns:a16="http://schemas.microsoft.com/office/drawing/2014/main" id="{BC45B0C8-ACD4-48DD-8D09-075825D7D4BA}"/>
              </a:ext>
            </a:extLst>
          </p:cNvPr>
          <p:cNvSpPr txBox="1"/>
          <p:nvPr/>
        </p:nvSpPr>
        <p:spPr>
          <a:xfrm>
            <a:off x="1654629" y="3100251"/>
            <a:ext cx="8795657" cy="1477328"/>
          </a:xfrm>
          <a:prstGeom prst="rect">
            <a:avLst/>
          </a:prstGeom>
          <a:noFill/>
        </p:spPr>
        <p:txBody>
          <a:bodyPr wrap="square" rtlCol="0">
            <a:spAutoFit/>
          </a:bodyPr>
          <a:lstStyle/>
          <a:p>
            <a:r>
              <a:rPr lang="en-US" b="0" i="0" dirty="0">
                <a:solidFill>
                  <a:srgbClr val="212529"/>
                </a:solidFill>
                <a:effectLst/>
                <a:latin typeface="Lato" panose="020F0502020204030203" pitchFamily="34" charset="0"/>
              </a:rPr>
              <a:t>The Ryerson Audio-Visual Database of Emotional Speech and Song (RAVDESS) contains 7,356 files (total size: 24.8 GB). The database contains 24 professional actors (12 female, 12 male), vocalizing two lexically-matched statements in a neutral North American accent. Speech includes calm, happy, sad, angry, fearful, surprise, and disgust expressions, and song contains calm, happy, sad, angry, and fearful emotions.</a:t>
            </a:r>
            <a:endParaRPr lang="en-US" dirty="0"/>
          </a:p>
        </p:txBody>
      </p:sp>
    </p:spTree>
    <p:extLst>
      <p:ext uri="{BB962C8B-B14F-4D97-AF65-F5344CB8AC3E}">
        <p14:creationId xmlns:p14="http://schemas.microsoft.com/office/powerpoint/2010/main" val="279494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DEBF-CE3F-45BC-8296-2589D47D3B6F}"/>
              </a:ext>
            </a:extLst>
          </p:cNvPr>
          <p:cNvSpPr>
            <a:spLocks noGrp="1"/>
          </p:cNvSpPr>
          <p:nvPr>
            <p:ph type="ctrTitle"/>
          </p:nvPr>
        </p:nvSpPr>
        <p:spPr>
          <a:xfrm>
            <a:off x="2916037" y="1101830"/>
            <a:ext cx="6126364" cy="1243437"/>
          </a:xfrm>
        </p:spPr>
        <p:txBody>
          <a:bodyPr>
            <a:normAutofit/>
          </a:bodyPr>
          <a:lstStyle/>
          <a:p>
            <a:r>
              <a:rPr lang="en-US" sz="2000" dirty="0"/>
              <a:t>methods</a:t>
            </a:r>
          </a:p>
        </p:txBody>
      </p:sp>
      <p:pic>
        <p:nvPicPr>
          <p:cNvPr id="5" name="Picture 4">
            <a:extLst>
              <a:ext uri="{FF2B5EF4-FFF2-40B4-BE49-F238E27FC236}">
                <a16:creationId xmlns:a16="http://schemas.microsoft.com/office/drawing/2014/main" id="{19010887-AC01-4A75-9669-C2305376AEB1}"/>
              </a:ext>
            </a:extLst>
          </p:cNvPr>
          <p:cNvPicPr>
            <a:picLocks noChangeAspect="1"/>
          </p:cNvPicPr>
          <p:nvPr/>
        </p:nvPicPr>
        <p:blipFill>
          <a:blip r:embed="rId2"/>
          <a:stretch>
            <a:fillRect/>
          </a:stretch>
        </p:blipFill>
        <p:spPr>
          <a:xfrm>
            <a:off x="6957830" y="2933384"/>
            <a:ext cx="3434979" cy="1310640"/>
          </a:xfrm>
          <a:prstGeom prst="rect">
            <a:avLst/>
          </a:prstGeom>
        </p:spPr>
      </p:pic>
      <p:sp>
        <p:nvSpPr>
          <p:cNvPr id="7" name="TextBox 6">
            <a:extLst>
              <a:ext uri="{FF2B5EF4-FFF2-40B4-BE49-F238E27FC236}">
                <a16:creationId xmlns:a16="http://schemas.microsoft.com/office/drawing/2014/main" id="{F58E7DCC-09C4-4C33-8C4F-4C0666C955B8}"/>
              </a:ext>
            </a:extLst>
          </p:cNvPr>
          <p:cNvSpPr txBox="1"/>
          <p:nvPr/>
        </p:nvSpPr>
        <p:spPr>
          <a:xfrm>
            <a:off x="1688284" y="2311431"/>
            <a:ext cx="4804795" cy="2554545"/>
          </a:xfrm>
          <a:prstGeom prst="rect">
            <a:avLst/>
          </a:prstGeom>
          <a:noFill/>
        </p:spPr>
        <p:txBody>
          <a:bodyPr wrap="square">
            <a:spAutoFit/>
          </a:bodyPr>
          <a:lstStyle/>
          <a:p>
            <a:r>
              <a:rPr lang="en-IN" sz="2000" dirty="0">
                <a:latin typeface="Cambria Math" panose="02040503050406030204" pitchFamily="18" charset="0"/>
                <a:ea typeface="Cambria Math" panose="02040503050406030204" pitchFamily="18" charset="0"/>
              </a:rPr>
              <a:t>The application we are trying to make takes speech input using microphone.as programmed by the programmer, the application recognizes the emotion in the sound as the emotions were classified before. When it recognizes which emotion the sound belongs to it gives the respective output</a:t>
            </a:r>
          </a:p>
        </p:txBody>
      </p:sp>
    </p:spTree>
    <p:extLst>
      <p:ext uri="{BB962C8B-B14F-4D97-AF65-F5344CB8AC3E}">
        <p14:creationId xmlns:p14="http://schemas.microsoft.com/office/powerpoint/2010/main" val="160859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F4F2-AC53-4259-9C2E-0D92BC4A7DC8}"/>
              </a:ext>
            </a:extLst>
          </p:cNvPr>
          <p:cNvSpPr>
            <a:spLocks noGrp="1"/>
          </p:cNvSpPr>
          <p:nvPr>
            <p:ph type="ctrTitle"/>
          </p:nvPr>
        </p:nvSpPr>
        <p:spPr>
          <a:xfrm>
            <a:off x="2855017" y="1542097"/>
            <a:ext cx="6481966" cy="278237"/>
          </a:xfrm>
        </p:spPr>
        <p:txBody>
          <a:bodyPr>
            <a:noAutofit/>
          </a:bodyPr>
          <a:lstStyle/>
          <a:p>
            <a:r>
              <a:rPr lang="en-US" sz="2000" dirty="0"/>
              <a:t>results</a:t>
            </a:r>
          </a:p>
        </p:txBody>
      </p:sp>
      <p:sp>
        <p:nvSpPr>
          <p:cNvPr id="4" name="TextBox 3">
            <a:extLst>
              <a:ext uri="{FF2B5EF4-FFF2-40B4-BE49-F238E27FC236}">
                <a16:creationId xmlns:a16="http://schemas.microsoft.com/office/drawing/2014/main" id="{18CE909A-4B24-4322-BFB8-7F880B1D4B6D}"/>
              </a:ext>
            </a:extLst>
          </p:cNvPr>
          <p:cNvSpPr txBox="1"/>
          <p:nvPr/>
        </p:nvSpPr>
        <p:spPr>
          <a:xfrm>
            <a:off x="1608667" y="2260600"/>
            <a:ext cx="8398933" cy="2585323"/>
          </a:xfrm>
          <a:prstGeom prst="rect">
            <a:avLst/>
          </a:prstGeom>
          <a:noFill/>
        </p:spPr>
        <p:txBody>
          <a:bodyPr wrap="square" rtlCol="0">
            <a:spAutoFit/>
          </a:bodyPr>
          <a:lstStyle/>
          <a:p>
            <a:r>
              <a:rPr lang="en-US" dirty="0"/>
              <a:t>this project helps in understanding human emotions without the help of a person</a:t>
            </a:r>
          </a:p>
          <a:p>
            <a:r>
              <a:rPr lang="en-US" dirty="0"/>
              <a:t>there are few thing in about the project</a:t>
            </a:r>
          </a:p>
          <a:p>
            <a:r>
              <a:rPr lang="en-US" dirty="0"/>
              <a:t>-&gt; hospitals to understand patients emotion</a:t>
            </a:r>
          </a:p>
          <a:p>
            <a:r>
              <a:rPr lang="en-US" dirty="0"/>
              <a:t>-&gt; companies if the employee can cope up with the work</a:t>
            </a:r>
          </a:p>
          <a:p>
            <a:r>
              <a:rPr lang="en-US" dirty="0"/>
              <a:t>-&gt; </a:t>
            </a:r>
            <a:r>
              <a:rPr lang="en-US" dirty="0" err="1"/>
              <a:t>custemer</a:t>
            </a:r>
            <a:r>
              <a:rPr lang="en-US" dirty="0"/>
              <a:t> service to understand </a:t>
            </a:r>
            <a:r>
              <a:rPr lang="en-US" dirty="0" err="1"/>
              <a:t>custoemers</a:t>
            </a:r>
            <a:r>
              <a:rPr lang="en-US" dirty="0"/>
              <a:t>' review</a:t>
            </a:r>
          </a:p>
          <a:p>
            <a:r>
              <a:rPr lang="en-US" dirty="0"/>
              <a:t>-&gt; education to understand student emotion</a:t>
            </a:r>
          </a:p>
          <a:p>
            <a:r>
              <a:rPr lang="en-US" dirty="0"/>
              <a:t>-&gt; analyze the music using the tone</a:t>
            </a:r>
          </a:p>
          <a:p>
            <a:r>
              <a:rPr lang="en-US" dirty="0"/>
              <a:t>-&gt; in zoo to predict animals emotion</a:t>
            </a:r>
          </a:p>
        </p:txBody>
      </p:sp>
    </p:spTree>
    <p:extLst>
      <p:ext uri="{BB962C8B-B14F-4D97-AF65-F5344CB8AC3E}">
        <p14:creationId xmlns:p14="http://schemas.microsoft.com/office/powerpoint/2010/main" val="763773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C1FA-57A1-4323-8EE4-D576DE1A5C05}"/>
              </a:ext>
            </a:extLst>
          </p:cNvPr>
          <p:cNvSpPr>
            <a:spLocks noGrp="1"/>
          </p:cNvSpPr>
          <p:nvPr>
            <p:ph type="ctrTitle"/>
          </p:nvPr>
        </p:nvSpPr>
        <p:spPr>
          <a:xfrm>
            <a:off x="1698772" y="468282"/>
            <a:ext cx="8933796" cy="2437232"/>
          </a:xfrm>
        </p:spPr>
        <p:txBody>
          <a:bodyPr>
            <a:normAutofit/>
          </a:bodyPr>
          <a:lstStyle/>
          <a:p>
            <a:r>
              <a:rPr lang="en-US" sz="1800" dirty="0"/>
              <a:t>GITHUB-SETUP</a:t>
            </a:r>
          </a:p>
        </p:txBody>
      </p:sp>
      <p:pic>
        <p:nvPicPr>
          <p:cNvPr id="7" name="Picture 6">
            <a:extLst>
              <a:ext uri="{FF2B5EF4-FFF2-40B4-BE49-F238E27FC236}">
                <a16:creationId xmlns:a16="http://schemas.microsoft.com/office/drawing/2014/main" id="{44E20AC6-8055-4376-87C9-7EFF801E1FC3}"/>
              </a:ext>
            </a:extLst>
          </p:cNvPr>
          <p:cNvPicPr>
            <a:picLocks noChangeAspect="1"/>
          </p:cNvPicPr>
          <p:nvPr/>
        </p:nvPicPr>
        <p:blipFill>
          <a:blip r:embed="rId2"/>
          <a:stretch>
            <a:fillRect/>
          </a:stretch>
        </p:blipFill>
        <p:spPr>
          <a:xfrm>
            <a:off x="3091544" y="2101486"/>
            <a:ext cx="5869578" cy="3301637"/>
          </a:xfrm>
          <a:prstGeom prst="rect">
            <a:avLst/>
          </a:prstGeom>
        </p:spPr>
      </p:pic>
    </p:spTree>
    <p:extLst>
      <p:ext uri="{BB962C8B-B14F-4D97-AF65-F5344CB8AC3E}">
        <p14:creationId xmlns:p14="http://schemas.microsoft.com/office/powerpoint/2010/main" val="2224464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6547-845C-49E7-B318-F5DD4A02DC2B}"/>
              </a:ext>
            </a:extLst>
          </p:cNvPr>
          <p:cNvSpPr>
            <a:spLocks noGrp="1"/>
          </p:cNvSpPr>
          <p:nvPr>
            <p:ph type="ctrTitle"/>
          </p:nvPr>
        </p:nvSpPr>
        <p:spPr>
          <a:xfrm>
            <a:off x="4389237" y="1618297"/>
            <a:ext cx="3163030" cy="176637"/>
          </a:xfrm>
        </p:spPr>
        <p:txBody>
          <a:bodyPr>
            <a:noAutofit/>
          </a:bodyPr>
          <a:lstStyle/>
          <a:p>
            <a:r>
              <a:rPr lang="en-US" sz="1600" dirty="0"/>
              <a:t>discussion</a:t>
            </a:r>
          </a:p>
        </p:txBody>
      </p:sp>
      <p:sp>
        <p:nvSpPr>
          <p:cNvPr id="4" name="TextBox 3">
            <a:extLst>
              <a:ext uri="{FF2B5EF4-FFF2-40B4-BE49-F238E27FC236}">
                <a16:creationId xmlns:a16="http://schemas.microsoft.com/office/drawing/2014/main" id="{63C820FC-CD07-45F2-961C-D1289651BE0A}"/>
              </a:ext>
            </a:extLst>
          </p:cNvPr>
          <p:cNvSpPr txBox="1"/>
          <p:nvPr/>
        </p:nvSpPr>
        <p:spPr>
          <a:xfrm>
            <a:off x="1659467" y="2243667"/>
            <a:ext cx="8813800" cy="2308324"/>
          </a:xfrm>
          <a:prstGeom prst="rect">
            <a:avLst/>
          </a:prstGeom>
          <a:noFill/>
        </p:spPr>
        <p:txBody>
          <a:bodyPr wrap="square" rtlCol="0">
            <a:spAutoFit/>
          </a:bodyPr>
          <a:lstStyle/>
          <a:p>
            <a:r>
              <a:rPr lang="en-US" dirty="0"/>
              <a:t>we used multi layer perceptron classifier and </a:t>
            </a:r>
            <a:r>
              <a:rPr lang="en-US" dirty="0" err="1"/>
              <a:t>rayerson</a:t>
            </a:r>
            <a:r>
              <a:rPr lang="en-US" dirty="0"/>
              <a:t> audio visual database </a:t>
            </a:r>
          </a:p>
          <a:p>
            <a:r>
              <a:rPr lang="en-US" dirty="0"/>
              <a:t>of emotional speech and song database as it gives the accurate results. </a:t>
            </a:r>
          </a:p>
          <a:p>
            <a:r>
              <a:rPr lang="en-US" dirty="0"/>
              <a:t>it take the help of the library of </a:t>
            </a:r>
            <a:r>
              <a:rPr lang="en-US" dirty="0" err="1"/>
              <a:t>libson</a:t>
            </a:r>
            <a:r>
              <a:rPr lang="en-US" dirty="0"/>
              <a:t> to read audio files in python.</a:t>
            </a:r>
          </a:p>
          <a:p>
            <a:r>
              <a:rPr lang="en-US" dirty="0"/>
              <a:t>this project will be helpful in education, </a:t>
            </a:r>
            <a:r>
              <a:rPr lang="en-US" dirty="0" err="1"/>
              <a:t>coustomer</a:t>
            </a:r>
            <a:r>
              <a:rPr lang="en-US" dirty="0"/>
              <a:t> service, hospitals </a:t>
            </a:r>
            <a:r>
              <a:rPr lang="en-US" dirty="0" err="1"/>
              <a:t>etc.The</a:t>
            </a:r>
            <a:r>
              <a:rPr lang="en-US" dirty="0"/>
              <a:t> prediction of </a:t>
            </a:r>
          </a:p>
          <a:p>
            <a:r>
              <a:rPr lang="en-US" dirty="0"/>
              <a:t>emotion is done by taking the audio data from the microphone and preprocessing </a:t>
            </a:r>
          </a:p>
          <a:p>
            <a:r>
              <a:rPr lang="en-US" dirty="0"/>
              <a:t>it i.e., extracting its features and feeding it to the </a:t>
            </a:r>
            <a:r>
              <a:rPr lang="en-US" dirty="0" err="1"/>
              <a:t>model.The</a:t>
            </a:r>
            <a:r>
              <a:rPr lang="en-US" dirty="0"/>
              <a:t> model will predict </a:t>
            </a:r>
          </a:p>
          <a:p>
            <a:r>
              <a:rPr lang="en-US" dirty="0"/>
              <a:t>the emotion output.</a:t>
            </a:r>
          </a:p>
        </p:txBody>
      </p:sp>
    </p:spTree>
    <p:extLst>
      <p:ext uri="{BB962C8B-B14F-4D97-AF65-F5344CB8AC3E}">
        <p14:creationId xmlns:p14="http://schemas.microsoft.com/office/powerpoint/2010/main" val="1816622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70802A1-0620-410B-BC41-4324060C8ECB}"/>
              </a:ext>
            </a:extLst>
          </p:cNvPr>
          <p:cNvSpPr>
            <a:spLocks noGrp="1"/>
          </p:cNvSpPr>
          <p:nvPr>
            <p:ph type="ctrTitle"/>
          </p:nvPr>
        </p:nvSpPr>
        <p:spPr>
          <a:xfrm>
            <a:off x="1717521" y="1151788"/>
            <a:ext cx="8756957" cy="925090"/>
          </a:xfrm>
        </p:spPr>
        <p:txBody>
          <a:bodyPr>
            <a:normAutofit/>
          </a:bodyPr>
          <a:lstStyle/>
          <a:p>
            <a:r>
              <a:rPr lang="en-US" sz="1800" dirty="0"/>
              <a:t>Conclusion :</a:t>
            </a:r>
            <a:endParaRPr lang="en-IN" sz="1800" dirty="0"/>
          </a:p>
        </p:txBody>
      </p:sp>
      <p:sp>
        <p:nvSpPr>
          <p:cNvPr id="13" name="Subtitle 12">
            <a:extLst>
              <a:ext uri="{FF2B5EF4-FFF2-40B4-BE49-F238E27FC236}">
                <a16:creationId xmlns:a16="http://schemas.microsoft.com/office/drawing/2014/main" id="{775D5AB0-B174-486A-A119-C9225067A4C7}"/>
              </a:ext>
            </a:extLst>
          </p:cNvPr>
          <p:cNvSpPr>
            <a:spLocks noGrp="1"/>
          </p:cNvSpPr>
          <p:nvPr>
            <p:ph type="subTitle" idx="1"/>
          </p:nvPr>
        </p:nvSpPr>
        <p:spPr>
          <a:xfrm>
            <a:off x="1629101" y="2076878"/>
            <a:ext cx="8936846" cy="3062385"/>
          </a:xfrm>
        </p:spPr>
        <p:txBody>
          <a:bodyPr>
            <a:normAutofit/>
          </a:bodyPr>
          <a:lstStyle/>
          <a:p>
            <a:pPr marL="285750" indent="-285750" algn="l">
              <a:buFont typeface="Wingdings" panose="05000000000000000000" pitchFamily="2" charset="2"/>
              <a:buChar char="v"/>
            </a:pPr>
            <a:r>
              <a:rPr lang="en-US" sz="2400" dirty="0"/>
              <a:t>Thus we conclude This speech based emotion recognition can be used in understanding the opinions/ sentiments they express regarding a product or a political opinion etc.. by giving the audio as the input to this model.</a:t>
            </a:r>
            <a:endParaRPr lang="en-IN" sz="2400" dirty="0"/>
          </a:p>
        </p:txBody>
      </p:sp>
    </p:spTree>
    <p:extLst>
      <p:ext uri="{BB962C8B-B14F-4D97-AF65-F5344CB8AC3E}">
        <p14:creationId xmlns:p14="http://schemas.microsoft.com/office/powerpoint/2010/main" val="2150915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3C65-7426-43CD-A3E1-3EB39CD92FDF}"/>
              </a:ext>
            </a:extLst>
          </p:cNvPr>
          <p:cNvSpPr>
            <a:spLocks noGrp="1"/>
          </p:cNvSpPr>
          <p:nvPr>
            <p:ph type="ctrTitle"/>
          </p:nvPr>
        </p:nvSpPr>
        <p:spPr>
          <a:xfrm>
            <a:off x="1626053" y="1464654"/>
            <a:ext cx="9002798" cy="540315"/>
          </a:xfrm>
        </p:spPr>
        <p:txBody>
          <a:bodyPr>
            <a:normAutofit/>
          </a:bodyPr>
          <a:lstStyle/>
          <a:p>
            <a:r>
              <a:rPr lang="en-IN" sz="1800" dirty="0"/>
              <a:t>CONTENTS</a:t>
            </a:r>
            <a:r>
              <a:rPr lang="en-IN" sz="1200" dirty="0"/>
              <a:t> :</a:t>
            </a:r>
            <a:br>
              <a:rPr lang="en-IN" sz="1200" dirty="0"/>
            </a:br>
            <a:endParaRPr lang="en-IN" sz="1200" dirty="0"/>
          </a:p>
        </p:txBody>
      </p:sp>
      <p:sp>
        <p:nvSpPr>
          <p:cNvPr id="3" name="Subtitle 2">
            <a:extLst>
              <a:ext uri="{FF2B5EF4-FFF2-40B4-BE49-F238E27FC236}">
                <a16:creationId xmlns:a16="http://schemas.microsoft.com/office/drawing/2014/main" id="{4F9C1110-4175-41E6-9150-22A1792FBD27}"/>
              </a:ext>
            </a:extLst>
          </p:cNvPr>
          <p:cNvSpPr>
            <a:spLocks noGrp="1"/>
          </p:cNvSpPr>
          <p:nvPr>
            <p:ph type="subTitle" idx="1"/>
          </p:nvPr>
        </p:nvSpPr>
        <p:spPr>
          <a:xfrm>
            <a:off x="1447800" y="2194560"/>
            <a:ext cx="4564380" cy="3409523"/>
          </a:xfrm>
        </p:spPr>
        <p:txBody>
          <a:bodyPr>
            <a:normAutofit/>
          </a:bodyPr>
          <a:lstStyle/>
          <a:p>
            <a:pPr marL="285750" indent="-285750" algn="l">
              <a:buFont typeface="Wingdings" panose="05000000000000000000" pitchFamily="2" charset="2"/>
              <a:buChar char="v"/>
            </a:pPr>
            <a:r>
              <a:rPr lang="en-US" dirty="0"/>
              <a:t>Abstract</a:t>
            </a:r>
          </a:p>
          <a:p>
            <a:pPr marL="285750" indent="-285750" algn="l">
              <a:buFont typeface="Wingdings" panose="05000000000000000000" pitchFamily="2" charset="2"/>
              <a:buChar char="v"/>
            </a:pPr>
            <a:r>
              <a:rPr lang="en-US" dirty="0"/>
              <a:t>Introduction</a:t>
            </a:r>
          </a:p>
          <a:p>
            <a:pPr marL="285750" indent="-285750" algn="l">
              <a:buFont typeface="Wingdings" panose="05000000000000000000" pitchFamily="2" charset="2"/>
              <a:buChar char="v"/>
            </a:pPr>
            <a:r>
              <a:rPr lang="en-US" dirty="0"/>
              <a:t>Literature review</a:t>
            </a:r>
          </a:p>
          <a:p>
            <a:pPr marL="285750" indent="-285750" algn="l">
              <a:buFont typeface="Wingdings" panose="05000000000000000000" pitchFamily="2" charset="2"/>
              <a:buChar char="v"/>
            </a:pPr>
            <a:r>
              <a:rPr lang="en-US" dirty="0"/>
              <a:t>System specifications</a:t>
            </a:r>
          </a:p>
          <a:p>
            <a:pPr marL="285750" indent="-285750" algn="l">
              <a:buFont typeface="Wingdings" panose="05000000000000000000" pitchFamily="2" charset="2"/>
              <a:buChar char="v"/>
            </a:pPr>
            <a:r>
              <a:rPr lang="en-US" dirty="0"/>
              <a:t>Tools setup</a:t>
            </a:r>
          </a:p>
          <a:p>
            <a:pPr marL="285750" indent="-285750" algn="l">
              <a:buFont typeface="Wingdings" panose="05000000000000000000" pitchFamily="2" charset="2"/>
              <a:buChar char="v"/>
            </a:pPr>
            <a:r>
              <a:rPr lang="en-US" dirty="0"/>
              <a:t>Datasets</a:t>
            </a:r>
          </a:p>
          <a:p>
            <a:pPr marL="285750" indent="-285750" algn="l">
              <a:buFont typeface="Wingdings" panose="05000000000000000000" pitchFamily="2" charset="2"/>
              <a:buChar char="v"/>
            </a:pPr>
            <a:r>
              <a:rPr lang="en-US" dirty="0"/>
              <a:t>Methods</a:t>
            </a:r>
          </a:p>
          <a:p>
            <a:pPr marL="285750" indent="-285750" algn="l">
              <a:buFont typeface="Wingdings" panose="05000000000000000000" pitchFamily="2" charset="2"/>
              <a:buChar char="v"/>
            </a:pPr>
            <a:r>
              <a:rPr lang="en-US" dirty="0"/>
              <a:t>Results</a:t>
            </a:r>
          </a:p>
          <a:p>
            <a:pPr marL="285750" indent="-285750" algn="l">
              <a:buFont typeface="Wingdings" panose="05000000000000000000" pitchFamily="2" charset="2"/>
              <a:buChar char="v"/>
            </a:pPr>
            <a:r>
              <a:rPr lang="en-US" dirty="0" err="1"/>
              <a:t>Github</a:t>
            </a:r>
            <a:r>
              <a:rPr lang="en-US" dirty="0"/>
              <a:t>-setup</a:t>
            </a:r>
          </a:p>
          <a:p>
            <a:pPr marL="285750" indent="-285750" algn="l">
              <a:buFont typeface="Wingdings" panose="05000000000000000000" pitchFamily="2" charset="2"/>
              <a:buChar char="v"/>
            </a:pPr>
            <a:r>
              <a:rPr lang="en-US" dirty="0"/>
              <a:t>Discussion</a:t>
            </a:r>
          </a:p>
          <a:p>
            <a:pPr marL="285750" indent="-285750" algn="l">
              <a:buFont typeface="Wingdings" panose="05000000000000000000" pitchFamily="2" charset="2"/>
              <a:buChar char="v"/>
            </a:pPr>
            <a:r>
              <a:rPr lang="en-US" dirty="0"/>
              <a:t>Conclusion</a:t>
            </a:r>
          </a:p>
        </p:txBody>
      </p:sp>
      <p:pic>
        <p:nvPicPr>
          <p:cNvPr id="5" name="Picture 4">
            <a:extLst>
              <a:ext uri="{FF2B5EF4-FFF2-40B4-BE49-F238E27FC236}">
                <a16:creationId xmlns:a16="http://schemas.microsoft.com/office/drawing/2014/main" id="{48609F35-73B2-488E-8DD9-70CA0823F3C1}"/>
              </a:ext>
            </a:extLst>
          </p:cNvPr>
          <p:cNvPicPr>
            <a:picLocks noChangeAspect="1"/>
          </p:cNvPicPr>
          <p:nvPr/>
        </p:nvPicPr>
        <p:blipFill rotWithShape="1">
          <a:blip r:embed="rId2"/>
          <a:srcRect t="15857" b="6150"/>
          <a:stretch/>
        </p:blipFill>
        <p:spPr>
          <a:xfrm>
            <a:off x="4599935" y="2489201"/>
            <a:ext cx="5661665" cy="2363832"/>
          </a:xfrm>
          <a:prstGeom prst="rect">
            <a:avLst/>
          </a:prstGeom>
        </p:spPr>
      </p:pic>
    </p:spTree>
    <p:extLst>
      <p:ext uri="{BB962C8B-B14F-4D97-AF65-F5344CB8AC3E}">
        <p14:creationId xmlns:p14="http://schemas.microsoft.com/office/powerpoint/2010/main" val="47342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3C65-7426-43CD-A3E1-3EB39CD92FDF}"/>
              </a:ext>
            </a:extLst>
          </p:cNvPr>
          <p:cNvSpPr>
            <a:spLocks noGrp="1"/>
          </p:cNvSpPr>
          <p:nvPr>
            <p:ph type="ctrTitle"/>
          </p:nvPr>
        </p:nvSpPr>
        <p:spPr>
          <a:xfrm>
            <a:off x="1626053" y="1464654"/>
            <a:ext cx="9002798" cy="540315"/>
          </a:xfrm>
        </p:spPr>
        <p:txBody>
          <a:bodyPr>
            <a:normAutofit/>
          </a:bodyPr>
          <a:lstStyle/>
          <a:p>
            <a:r>
              <a:rPr lang="en-IN" sz="1800" dirty="0"/>
              <a:t>ABSTRACT</a:t>
            </a:r>
            <a:r>
              <a:rPr lang="en-IN" sz="1200" dirty="0"/>
              <a:t> :</a:t>
            </a:r>
            <a:br>
              <a:rPr lang="en-IN" sz="1200" dirty="0"/>
            </a:br>
            <a:endParaRPr lang="en-IN" sz="1200" dirty="0"/>
          </a:p>
        </p:txBody>
      </p:sp>
      <p:sp>
        <p:nvSpPr>
          <p:cNvPr id="3" name="Subtitle 2">
            <a:extLst>
              <a:ext uri="{FF2B5EF4-FFF2-40B4-BE49-F238E27FC236}">
                <a16:creationId xmlns:a16="http://schemas.microsoft.com/office/drawing/2014/main" id="{4F9C1110-4175-41E6-9150-22A1792FBD27}"/>
              </a:ext>
            </a:extLst>
          </p:cNvPr>
          <p:cNvSpPr>
            <a:spLocks noGrp="1"/>
          </p:cNvSpPr>
          <p:nvPr>
            <p:ph type="subTitle" idx="1"/>
          </p:nvPr>
        </p:nvSpPr>
        <p:spPr>
          <a:xfrm>
            <a:off x="1447800" y="2103120"/>
            <a:ext cx="9181051" cy="3500963"/>
          </a:xfrm>
        </p:spPr>
        <p:txBody>
          <a:bodyPr>
            <a:normAutofit/>
          </a:bodyPr>
          <a:lstStyle/>
          <a:p>
            <a:r>
              <a:rPr lang="en-US" sz="2000" dirty="0"/>
              <a:t>Speech emotion recognition is a trending research topic these days, with its main motive to improve the human-machine interaction. At present, most of the work in this area utilizes extraction of discriminatory features for the purpose of classification of emotions into various categories. Most of the present work involves the utterance of words which is used for lexical analysis for emotion recognition. In our project, a technique is utilized for classifying emotions into Angry', 'Calm', 'Fearful', 'Happy', and 'Sad' categories.</a:t>
            </a:r>
          </a:p>
        </p:txBody>
      </p:sp>
    </p:spTree>
    <p:extLst>
      <p:ext uri="{BB962C8B-B14F-4D97-AF65-F5344CB8AC3E}">
        <p14:creationId xmlns:p14="http://schemas.microsoft.com/office/powerpoint/2010/main" val="572475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3C65-7426-43CD-A3E1-3EB39CD92FDF}"/>
              </a:ext>
            </a:extLst>
          </p:cNvPr>
          <p:cNvSpPr>
            <a:spLocks noGrp="1"/>
          </p:cNvSpPr>
          <p:nvPr>
            <p:ph type="ctrTitle"/>
          </p:nvPr>
        </p:nvSpPr>
        <p:spPr>
          <a:xfrm>
            <a:off x="1626053" y="1464654"/>
            <a:ext cx="9002798" cy="540315"/>
          </a:xfrm>
        </p:spPr>
        <p:txBody>
          <a:bodyPr>
            <a:normAutofit/>
          </a:bodyPr>
          <a:lstStyle/>
          <a:p>
            <a:r>
              <a:rPr lang="en-IN" sz="1600" dirty="0"/>
              <a:t>INTRODUCTION :</a:t>
            </a:r>
            <a:br>
              <a:rPr lang="en-IN" sz="1200" dirty="0"/>
            </a:br>
            <a:endParaRPr lang="en-IN" sz="1200" dirty="0"/>
          </a:p>
        </p:txBody>
      </p:sp>
      <p:sp>
        <p:nvSpPr>
          <p:cNvPr id="3" name="Subtitle 2">
            <a:extLst>
              <a:ext uri="{FF2B5EF4-FFF2-40B4-BE49-F238E27FC236}">
                <a16:creationId xmlns:a16="http://schemas.microsoft.com/office/drawing/2014/main" id="{4F9C1110-4175-41E6-9150-22A1792FBD27}"/>
              </a:ext>
            </a:extLst>
          </p:cNvPr>
          <p:cNvSpPr>
            <a:spLocks noGrp="1"/>
          </p:cNvSpPr>
          <p:nvPr>
            <p:ph type="subTitle" idx="1"/>
          </p:nvPr>
        </p:nvSpPr>
        <p:spPr>
          <a:xfrm>
            <a:off x="1447800" y="2087880"/>
            <a:ext cx="9083040" cy="3516203"/>
          </a:xfrm>
        </p:spPr>
        <p:txBody>
          <a:bodyPr>
            <a:normAutofit/>
          </a:bodyPr>
          <a:lstStyle/>
          <a:p>
            <a:r>
              <a:rPr lang="en-US" dirty="0"/>
              <a:t>Speech emotion recognition is a technology that extracts emotion features from computer speech signals, compares them, and analyzes the feature parameters and the obtained emotion changes. Recognizing emotions from audio signals requires feature extraction and classifier training.  The feature vector is composed of audio signal elements that characterize the specific characteristics of the speaker (such as pitch, volume, energy), which is essential for training the classifier model to accurately recognize specific emotions. Librosa is a Python package for music and audio analysis. Librosa is basically used when we work with audio data like in music generation(using LSTM's), Automatic Speech Recognition. It provides the building blocks necessary to create the music information retrieval systems</a:t>
            </a:r>
          </a:p>
        </p:txBody>
      </p:sp>
    </p:spTree>
    <p:extLst>
      <p:ext uri="{BB962C8B-B14F-4D97-AF65-F5344CB8AC3E}">
        <p14:creationId xmlns:p14="http://schemas.microsoft.com/office/powerpoint/2010/main" val="287751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6B0F-A636-4CFE-BD75-A634CD0F2160}"/>
              </a:ext>
            </a:extLst>
          </p:cNvPr>
          <p:cNvSpPr>
            <a:spLocks noGrp="1"/>
          </p:cNvSpPr>
          <p:nvPr>
            <p:ph type="ctrTitle"/>
          </p:nvPr>
        </p:nvSpPr>
        <p:spPr>
          <a:xfrm>
            <a:off x="4988618" y="1364298"/>
            <a:ext cx="2214763" cy="591503"/>
          </a:xfrm>
        </p:spPr>
        <p:txBody>
          <a:bodyPr>
            <a:normAutofit/>
          </a:bodyPr>
          <a:lstStyle/>
          <a:p>
            <a:r>
              <a:rPr lang="en-US" sz="1600" dirty="0"/>
              <a:t>Literature review</a:t>
            </a:r>
          </a:p>
        </p:txBody>
      </p:sp>
      <p:sp>
        <p:nvSpPr>
          <p:cNvPr id="4" name="TextBox 3">
            <a:extLst>
              <a:ext uri="{FF2B5EF4-FFF2-40B4-BE49-F238E27FC236}">
                <a16:creationId xmlns:a16="http://schemas.microsoft.com/office/drawing/2014/main" id="{BA4BCE49-F1C5-4178-A77E-F9412AA90930}"/>
              </a:ext>
            </a:extLst>
          </p:cNvPr>
          <p:cNvSpPr txBox="1"/>
          <p:nvPr/>
        </p:nvSpPr>
        <p:spPr>
          <a:xfrm>
            <a:off x="1799629" y="1479841"/>
            <a:ext cx="8763867" cy="4247317"/>
          </a:xfrm>
          <a:prstGeom prst="rect">
            <a:avLst/>
          </a:prstGeom>
          <a:noFill/>
        </p:spPr>
        <p:txBody>
          <a:bodyPr wrap="square" rtlCol="0">
            <a:spAutoFit/>
          </a:bodyPr>
          <a:lstStyle/>
          <a:p>
            <a:endParaRPr lang="en-US" dirty="0"/>
          </a:p>
          <a:p>
            <a:endParaRPr lang="en-US" b="0" i="0" dirty="0">
              <a:solidFill>
                <a:srgbClr val="FFC000"/>
              </a:solidFill>
              <a:effectLst/>
              <a:latin typeface="Georgia" panose="02040502050405020303" pitchFamily="18" charset="0"/>
            </a:endParaRPr>
          </a:p>
          <a:p>
            <a:r>
              <a:rPr lang="en-US" dirty="0">
                <a:solidFill>
                  <a:srgbClr val="FFC000"/>
                </a:solidFill>
                <a:latin typeface="Georgia" panose="02040502050405020303" pitchFamily="18" charset="0"/>
              </a:rPr>
              <a:t>1.</a:t>
            </a:r>
            <a:r>
              <a:rPr lang="en-US" b="0" i="0" dirty="0">
                <a:solidFill>
                  <a:srgbClr val="FFC000"/>
                </a:solidFill>
                <a:effectLst/>
                <a:latin typeface="Georgia" panose="02040502050405020303" pitchFamily="18" charset="0"/>
              </a:rPr>
              <a:t>Speech Emotion Recognition with librosa</a:t>
            </a:r>
          </a:p>
          <a:p>
            <a:endParaRPr lang="en-US" dirty="0"/>
          </a:p>
          <a:p>
            <a:r>
              <a:rPr lang="en-US" dirty="0">
                <a:solidFill>
                  <a:srgbClr val="FFC000"/>
                </a:solidFill>
              </a:rPr>
              <a:t>AUTHORS</a:t>
            </a:r>
            <a:r>
              <a:rPr lang="en-US" dirty="0"/>
              <a:t> : Saikat Basu, Jaybrata Chakraborty , Arnab Bag and Md. Aftabudd</a:t>
            </a:r>
          </a:p>
          <a:p>
            <a:r>
              <a:rPr lang="en-US" dirty="0"/>
              <a:t> we have presented a database for the analysis of spontaneous emotions. The database contains physiological signals of 32 participants, where each participant watched and rated their emotional response Implementation of emotional speech database depends on objective of the research. For efficient affect detection system,it is important that the corpora must consists of real and natural emotional speech spoken by a large number of male and female persons</a:t>
            </a:r>
          </a:p>
          <a:p>
            <a:r>
              <a:rPr lang="en-US" dirty="0">
                <a:solidFill>
                  <a:srgbClr val="FFC000"/>
                </a:solidFill>
              </a:rPr>
              <a:t>REFRENCE LINK</a:t>
            </a:r>
            <a:r>
              <a:rPr lang="en-US" dirty="0"/>
              <a:t>:  https://data-flair.training/blogs/python-mini-project-speech-emotion-recognition/ </a:t>
            </a:r>
          </a:p>
          <a:p>
            <a:r>
              <a:rPr lang="en-US" dirty="0"/>
              <a:t>https://www.irjet.net/archives/V8/i7/IRJET-V8I7494.pdf</a:t>
            </a:r>
          </a:p>
          <a:p>
            <a:endParaRPr lang="en-US" dirty="0"/>
          </a:p>
        </p:txBody>
      </p:sp>
    </p:spTree>
    <p:extLst>
      <p:ext uri="{BB962C8B-B14F-4D97-AF65-F5344CB8AC3E}">
        <p14:creationId xmlns:p14="http://schemas.microsoft.com/office/powerpoint/2010/main" val="514603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3C65-7426-43CD-A3E1-3EB39CD92FDF}"/>
              </a:ext>
            </a:extLst>
          </p:cNvPr>
          <p:cNvSpPr>
            <a:spLocks noGrp="1"/>
          </p:cNvSpPr>
          <p:nvPr>
            <p:ph type="ctrTitle"/>
          </p:nvPr>
        </p:nvSpPr>
        <p:spPr>
          <a:xfrm>
            <a:off x="1516380" y="1253918"/>
            <a:ext cx="9112471" cy="751052"/>
          </a:xfrm>
        </p:spPr>
        <p:txBody>
          <a:bodyPr>
            <a:normAutofit/>
          </a:bodyPr>
          <a:lstStyle/>
          <a:p>
            <a:r>
              <a:rPr lang="en-IN" sz="1200" b="1" dirty="0"/>
              <a:t>SYSTEM SPECIFICATIONS:</a:t>
            </a:r>
          </a:p>
        </p:txBody>
      </p:sp>
      <p:sp>
        <p:nvSpPr>
          <p:cNvPr id="3" name="Subtitle 2">
            <a:extLst>
              <a:ext uri="{FF2B5EF4-FFF2-40B4-BE49-F238E27FC236}">
                <a16:creationId xmlns:a16="http://schemas.microsoft.com/office/drawing/2014/main" id="{4F9C1110-4175-41E6-9150-22A1792FBD27}"/>
              </a:ext>
            </a:extLst>
          </p:cNvPr>
          <p:cNvSpPr>
            <a:spLocks noGrp="1"/>
          </p:cNvSpPr>
          <p:nvPr>
            <p:ph type="subTitle" idx="1"/>
          </p:nvPr>
        </p:nvSpPr>
        <p:spPr>
          <a:xfrm>
            <a:off x="1447799" y="2133600"/>
            <a:ext cx="9181051" cy="3470483"/>
          </a:xfrm>
        </p:spPr>
        <p:txBody>
          <a:bodyPr>
            <a:normAutofit/>
          </a:bodyPr>
          <a:lstStyle/>
          <a:p>
            <a:pPr algn="l"/>
            <a:r>
              <a:rPr lang="en-US" dirty="0"/>
              <a:t>HARDWARE: </a:t>
            </a:r>
          </a:p>
          <a:p>
            <a:pPr marL="285750" indent="-285750" algn="l">
              <a:buFont typeface="Wingdings" panose="05000000000000000000" pitchFamily="2" charset="2"/>
              <a:buChar char="v"/>
            </a:pPr>
            <a:r>
              <a:rPr lang="en-US" dirty="0"/>
              <a:t>Processor : CORE i3 </a:t>
            </a:r>
          </a:p>
          <a:p>
            <a:pPr marL="285750" indent="-285750" algn="l">
              <a:buFont typeface="Wingdings" panose="05000000000000000000" pitchFamily="2" charset="2"/>
              <a:buChar char="v"/>
            </a:pPr>
            <a:r>
              <a:rPr lang="en-US" dirty="0"/>
              <a:t>Hard disk : 250GB </a:t>
            </a:r>
          </a:p>
          <a:p>
            <a:pPr marL="285750" indent="-285750" algn="l">
              <a:buFont typeface="Wingdings" panose="05000000000000000000" pitchFamily="2" charset="2"/>
              <a:buChar char="v"/>
            </a:pPr>
            <a:r>
              <a:rPr lang="en-US" dirty="0"/>
              <a:t>RAM : 8 GB </a:t>
            </a:r>
          </a:p>
          <a:p>
            <a:pPr algn="l"/>
            <a:r>
              <a:rPr lang="en-US" dirty="0"/>
              <a:t> SOFTWARE:</a:t>
            </a:r>
          </a:p>
          <a:p>
            <a:pPr marL="285750" indent="-285750" algn="l">
              <a:buFont typeface="Wingdings" panose="05000000000000000000" pitchFamily="2" charset="2"/>
              <a:buChar char="v"/>
            </a:pPr>
            <a:r>
              <a:rPr lang="en-US" dirty="0"/>
              <a:t> Operating system : WINDOWS 10 </a:t>
            </a:r>
          </a:p>
          <a:p>
            <a:pPr marL="285750" indent="-285750" algn="l">
              <a:buFont typeface="Wingdings" panose="05000000000000000000" pitchFamily="2" charset="2"/>
              <a:buChar char="v"/>
            </a:pPr>
            <a:r>
              <a:rPr lang="en-US" dirty="0"/>
              <a:t>Programming language : PYTHON 3.8.6</a:t>
            </a:r>
          </a:p>
        </p:txBody>
      </p:sp>
    </p:spTree>
    <p:extLst>
      <p:ext uri="{BB962C8B-B14F-4D97-AF65-F5344CB8AC3E}">
        <p14:creationId xmlns:p14="http://schemas.microsoft.com/office/powerpoint/2010/main" val="136696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5775D-233F-403F-8E66-81DFAE12D939}"/>
              </a:ext>
            </a:extLst>
          </p:cNvPr>
          <p:cNvSpPr>
            <a:spLocks noGrp="1"/>
          </p:cNvSpPr>
          <p:nvPr>
            <p:ph type="ctrTitle"/>
          </p:nvPr>
        </p:nvSpPr>
        <p:spPr>
          <a:xfrm>
            <a:off x="4981903" y="1415097"/>
            <a:ext cx="2062364" cy="457201"/>
          </a:xfrm>
        </p:spPr>
        <p:txBody>
          <a:bodyPr>
            <a:normAutofit/>
          </a:bodyPr>
          <a:lstStyle/>
          <a:p>
            <a:r>
              <a:rPr lang="en-US" sz="1800"/>
              <a:t>Tool setup</a:t>
            </a:r>
            <a:endParaRPr lang="en-US" sz="1800" dirty="0"/>
          </a:p>
        </p:txBody>
      </p:sp>
      <p:sp>
        <p:nvSpPr>
          <p:cNvPr id="3" name="Subtitle 2">
            <a:extLst>
              <a:ext uri="{FF2B5EF4-FFF2-40B4-BE49-F238E27FC236}">
                <a16:creationId xmlns:a16="http://schemas.microsoft.com/office/drawing/2014/main" id="{E3767D7B-440E-4D0B-9192-0EA8BCDB215F}"/>
              </a:ext>
            </a:extLst>
          </p:cNvPr>
          <p:cNvSpPr>
            <a:spLocks noGrp="1"/>
          </p:cNvSpPr>
          <p:nvPr>
            <p:ph type="subTitle" idx="1"/>
          </p:nvPr>
        </p:nvSpPr>
        <p:spPr>
          <a:xfrm flipV="1">
            <a:off x="10676467" y="5188902"/>
            <a:ext cx="169332" cy="68897"/>
          </a:xfrm>
        </p:spPr>
        <p:txBody>
          <a:bodyPr>
            <a:normAutofit fontScale="25000" lnSpcReduction="20000"/>
          </a:bodyPr>
          <a:lstStyle/>
          <a:p>
            <a:endParaRPr lang="en-US" dirty="0"/>
          </a:p>
        </p:txBody>
      </p:sp>
      <p:sp>
        <p:nvSpPr>
          <p:cNvPr id="4" name="TextBox 3">
            <a:extLst>
              <a:ext uri="{FF2B5EF4-FFF2-40B4-BE49-F238E27FC236}">
                <a16:creationId xmlns:a16="http://schemas.microsoft.com/office/drawing/2014/main" id="{D8222870-7B83-4BE2-800E-589D2888E534}"/>
              </a:ext>
            </a:extLst>
          </p:cNvPr>
          <p:cNvSpPr txBox="1"/>
          <p:nvPr/>
        </p:nvSpPr>
        <p:spPr>
          <a:xfrm>
            <a:off x="1820333" y="2690336"/>
            <a:ext cx="8551333" cy="1661993"/>
          </a:xfrm>
          <a:prstGeom prst="rect">
            <a:avLst/>
          </a:prstGeom>
          <a:noFill/>
        </p:spPr>
        <p:txBody>
          <a:bodyPr wrap="square" rtlCol="0">
            <a:spAutoFit/>
          </a:bodyPr>
          <a:lstStyle/>
          <a:p>
            <a:r>
              <a:rPr lang="en-US" sz="2800" dirty="0"/>
              <a:t>Programming language : python</a:t>
            </a:r>
          </a:p>
          <a:p>
            <a:r>
              <a:rPr lang="en-US" sz="2800" dirty="0"/>
              <a:t>Tools : jupyterlab,pycharm</a:t>
            </a:r>
          </a:p>
          <a:p>
            <a:r>
              <a:rPr lang="en-US" sz="2800" dirty="0"/>
              <a:t>Libraries: librosa and sklearn libraries</a:t>
            </a:r>
          </a:p>
          <a:p>
            <a:endParaRPr lang="en-US" dirty="0"/>
          </a:p>
        </p:txBody>
      </p:sp>
    </p:spTree>
    <p:extLst>
      <p:ext uri="{BB962C8B-B14F-4D97-AF65-F5344CB8AC3E}">
        <p14:creationId xmlns:p14="http://schemas.microsoft.com/office/powerpoint/2010/main" val="204042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2E6A-BBF9-4D4B-B4C8-2AA689F81DFE}"/>
              </a:ext>
            </a:extLst>
          </p:cNvPr>
          <p:cNvSpPr>
            <a:spLocks noGrp="1"/>
          </p:cNvSpPr>
          <p:nvPr>
            <p:ph type="ctrTitle"/>
          </p:nvPr>
        </p:nvSpPr>
        <p:spPr>
          <a:xfrm>
            <a:off x="1632151" y="459572"/>
            <a:ext cx="8933796" cy="2437232"/>
          </a:xfrm>
        </p:spPr>
        <p:txBody>
          <a:bodyPr>
            <a:normAutofit/>
          </a:bodyPr>
          <a:lstStyle/>
          <a:p>
            <a:r>
              <a:rPr lang="en-US" sz="2000" dirty="0"/>
              <a:t>datasets</a:t>
            </a:r>
          </a:p>
        </p:txBody>
      </p:sp>
      <p:sp>
        <p:nvSpPr>
          <p:cNvPr id="4" name="TextBox 3">
            <a:extLst>
              <a:ext uri="{FF2B5EF4-FFF2-40B4-BE49-F238E27FC236}">
                <a16:creationId xmlns:a16="http://schemas.microsoft.com/office/drawing/2014/main" id="{DC17A306-DCE8-4643-847A-2F2DA3017201}"/>
              </a:ext>
            </a:extLst>
          </p:cNvPr>
          <p:cNvSpPr txBox="1"/>
          <p:nvPr/>
        </p:nvSpPr>
        <p:spPr>
          <a:xfrm>
            <a:off x="1884700" y="2690949"/>
            <a:ext cx="9149060" cy="1477328"/>
          </a:xfrm>
          <a:prstGeom prst="rect">
            <a:avLst/>
          </a:prstGeom>
          <a:noFill/>
        </p:spPr>
        <p:txBody>
          <a:bodyPr wrap="square" rtlCol="0">
            <a:spAutoFit/>
          </a:bodyPr>
          <a:lstStyle/>
          <a:p>
            <a:r>
              <a:rPr lang="en-US" sz="2400" dirty="0"/>
              <a:t>These are the two datasets</a:t>
            </a:r>
          </a:p>
          <a:p>
            <a:r>
              <a:rPr lang="en-US" sz="2400" dirty="0"/>
              <a:t>1.IEMOCAP</a:t>
            </a:r>
          </a:p>
          <a:p>
            <a:r>
              <a:rPr lang="en-US" sz="2400" dirty="0"/>
              <a:t>2.RAVDESS</a:t>
            </a:r>
          </a:p>
          <a:p>
            <a:endParaRPr lang="en-US" dirty="0"/>
          </a:p>
        </p:txBody>
      </p:sp>
    </p:spTree>
    <p:extLst>
      <p:ext uri="{BB962C8B-B14F-4D97-AF65-F5344CB8AC3E}">
        <p14:creationId xmlns:p14="http://schemas.microsoft.com/office/powerpoint/2010/main" val="220576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8C47E9-5FA5-4B45-A0C7-45709DA599D5}"/>
              </a:ext>
            </a:extLst>
          </p:cNvPr>
          <p:cNvSpPr txBox="1"/>
          <p:nvPr/>
        </p:nvSpPr>
        <p:spPr>
          <a:xfrm>
            <a:off x="1750423" y="3429000"/>
            <a:ext cx="8839200" cy="1754326"/>
          </a:xfrm>
          <a:prstGeom prst="rect">
            <a:avLst/>
          </a:prstGeom>
          <a:noFill/>
        </p:spPr>
        <p:txBody>
          <a:bodyPr wrap="square" rtlCol="0">
            <a:spAutoFit/>
          </a:bodyPr>
          <a:lstStyle/>
          <a:p>
            <a:r>
              <a:rPr lang="en-US" b="0" i="0" dirty="0">
                <a:solidFill>
                  <a:srgbClr val="212529"/>
                </a:solidFill>
                <a:effectLst/>
                <a:latin typeface="Lato" panose="020F0502020204030203" pitchFamily="34" charset="0"/>
              </a:rPr>
              <a:t>Multimodal Emotion Recognition </a:t>
            </a:r>
            <a:r>
              <a:rPr lang="en-US" b="1" i="0" dirty="0">
                <a:solidFill>
                  <a:srgbClr val="212529"/>
                </a:solidFill>
                <a:effectLst/>
                <a:latin typeface="Lato" panose="020F0502020204030203" pitchFamily="34" charset="0"/>
              </a:rPr>
              <a:t>IEMOCAP</a:t>
            </a:r>
            <a:r>
              <a:rPr lang="en-US" b="0" i="0" dirty="0">
                <a:solidFill>
                  <a:srgbClr val="212529"/>
                </a:solidFill>
                <a:effectLst/>
                <a:latin typeface="Lato" panose="020F0502020204030203" pitchFamily="34" charset="0"/>
              </a:rPr>
              <a:t> The IEMOCAP dataset consists of 151 videos of recorded dialogues, with 2 speakers per session for a total of 302 videos across the dataset. Each segment is annotated for the presence of 9 emotions (angry, excited, fear, sad, surprised, frustrated, happy, disappointed and neutral) as well as valence, arousal and dominance. The dataset is recorded across 5 sessions with 5 pairs of speakers.</a:t>
            </a:r>
            <a:endParaRPr lang="en-US" dirty="0"/>
          </a:p>
        </p:txBody>
      </p:sp>
      <p:sp>
        <p:nvSpPr>
          <p:cNvPr id="5" name="TextBox 4">
            <a:extLst>
              <a:ext uri="{FF2B5EF4-FFF2-40B4-BE49-F238E27FC236}">
                <a16:creationId xmlns:a16="http://schemas.microsoft.com/office/drawing/2014/main" id="{E704CF02-F23E-492D-8289-FCD45F22A7BC}"/>
              </a:ext>
            </a:extLst>
          </p:cNvPr>
          <p:cNvSpPr txBox="1"/>
          <p:nvPr/>
        </p:nvSpPr>
        <p:spPr>
          <a:xfrm>
            <a:off x="1593669" y="2029097"/>
            <a:ext cx="8604068" cy="1231106"/>
          </a:xfrm>
          <a:prstGeom prst="rect">
            <a:avLst/>
          </a:prstGeom>
          <a:noFill/>
        </p:spPr>
        <p:txBody>
          <a:bodyPr wrap="square" rtlCol="0">
            <a:spAutoFit/>
          </a:bodyPr>
          <a:lstStyle/>
          <a:p>
            <a:r>
              <a:rPr lang="en-US" sz="2800" b="0" i="0" dirty="0">
                <a:solidFill>
                  <a:srgbClr val="FFC000"/>
                </a:solidFill>
                <a:effectLst/>
                <a:latin typeface="Lato" panose="020F0502020204030203" pitchFamily="34" charset="0"/>
              </a:rPr>
              <a:t>IEMOCAP (The Interactive Emotional Dyadic Motion Capture</a:t>
            </a:r>
          </a:p>
          <a:p>
            <a:endParaRPr lang="en-US" dirty="0"/>
          </a:p>
        </p:txBody>
      </p:sp>
    </p:spTree>
    <p:extLst>
      <p:ext uri="{BB962C8B-B14F-4D97-AF65-F5344CB8AC3E}">
        <p14:creationId xmlns:p14="http://schemas.microsoft.com/office/powerpoint/2010/main" val="1071767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{B5965752-9E68-48ED-B005-E3C61CB27BA8}tf11531919_win32</Template>
  <TotalTime>496</TotalTime>
  <Words>889</Words>
  <Application>Microsoft Office PowerPoint</Application>
  <PresentationFormat>Widescreen</PresentationFormat>
  <Paragraphs>77</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Avenir Next LT Pro</vt:lpstr>
      <vt:lpstr>Avenir Next LT Pro Light</vt:lpstr>
      <vt:lpstr>Calibri</vt:lpstr>
      <vt:lpstr>Cambria Math</vt:lpstr>
      <vt:lpstr>Garamond</vt:lpstr>
      <vt:lpstr>Georgia</vt:lpstr>
      <vt:lpstr>Lato</vt:lpstr>
      <vt:lpstr>Wingdings</vt:lpstr>
      <vt:lpstr>SavonVTI</vt:lpstr>
      <vt:lpstr>Speech Emotion Recognition with librosa Python</vt:lpstr>
      <vt:lpstr>CONTENTS : </vt:lpstr>
      <vt:lpstr>ABSTRACT : </vt:lpstr>
      <vt:lpstr>INTRODUCTION : </vt:lpstr>
      <vt:lpstr>Literature review</vt:lpstr>
      <vt:lpstr>SYSTEM SPECIFICATIONS:</vt:lpstr>
      <vt:lpstr>Tool setup</vt:lpstr>
      <vt:lpstr>datasets</vt:lpstr>
      <vt:lpstr>PowerPoint Presentation</vt:lpstr>
      <vt:lpstr>PowerPoint Presentation</vt:lpstr>
      <vt:lpstr>methods</vt:lpstr>
      <vt:lpstr>results</vt:lpstr>
      <vt:lpstr>GITHUB-SETUP</vt:lpstr>
      <vt:lpstr>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BASED EMOTION RECOGNITION USING VOICE</dc:title>
  <dc:creator>yash</dc:creator>
  <cp:lastModifiedBy>yashwanth katla</cp:lastModifiedBy>
  <cp:revision>12</cp:revision>
  <dcterms:created xsi:type="dcterms:W3CDTF">2022-01-29T15:35:58Z</dcterms:created>
  <dcterms:modified xsi:type="dcterms:W3CDTF">2022-02-01T16:59:06Z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