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4B"/>
    <a:srgbClr val="7BA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851" autoAdjust="0"/>
    <p:restoredTop sz="94660"/>
  </p:normalViewPr>
  <p:slideViewPr>
    <p:cSldViewPr snapToGrid="0">
      <p:cViewPr>
        <p:scale>
          <a:sx n="30" d="100"/>
          <a:sy n="30" d="100"/>
        </p:scale>
        <p:origin x="22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7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0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6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1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0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4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6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9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9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5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3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C7A7-F203-4B9E-8863-87A0965134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7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1206400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82">
            <a:extLst>
              <a:ext uri="{FF2B5EF4-FFF2-40B4-BE49-F238E27FC236}">
                <a16:creationId xmlns:a16="http://schemas.microsoft.com/office/drawing/2014/main" id="{71E5DD71-3863-B642-8928-D16801672F59}"/>
              </a:ext>
            </a:extLst>
          </p:cNvPr>
          <p:cNvSpPr/>
          <p:nvPr/>
        </p:nvSpPr>
        <p:spPr>
          <a:xfrm>
            <a:off x="168610" y="147807"/>
            <a:ext cx="50857945" cy="3885879"/>
          </a:xfrm>
          <a:prstGeom prst="roundRect">
            <a:avLst>
              <a:gd name="adj" fmla="val 8868"/>
            </a:avLst>
          </a:prstGeom>
          <a:noFill/>
          <a:ln w="152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501" tIns="74748" rIns="149501" bIns="74748" rtlCol="0" anchor="ctr"/>
          <a:lstStyle/>
          <a:p>
            <a:pPr algn="ctr"/>
            <a:r>
              <a:rPr lang="en-US" sz="13380" dirty="0" err="1"/>
              <a:t>ç</a:t>
            </a:r>
            <a:endParaRPr lang="en-US" sz="1338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14D77E43-410B-6249-867F-F2E5D28AC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98" y="345483"/>
            <a:ext cx="50380242" cy="1850834"/>
          </a:xfrm>
        </p:spPr>
        <p:txBody>
          <a:bodyPr>
            <a:noAutofit/>
          </a:bodyPr>
          <a:lstStyle/>
          <a:p>
            <a:r>
              <a:rPr lang="en-US" sz="10000" dirty="0">
                <a:solidFill>
                  <a:schemeClr val="tx2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Aharoni" panose="02010803020104030203"/>
              </a:rPr>
              <a:t>A Stacking Framework for Polygenic Risk Prediction in Admixed Individuals</a:t>
            </a:r>
            <a:endParaRPr lang="en-US" sz="10000" b="1" dirty="0">
              <a:solidFill>
                <a:schemeClr val="tx2"/>
              </a:solidFill>
              <a:latin typeface="Lato Heavy" panose="020F0502020204030203" pitchFamily="34" charset="0"/>
              <a:ea typeface="Lato Heavy" panose="020F0502020204030203" pitchFamily="34" charset="0"/>
              <a:cs typeface="Aharoni" panose="02010803020104030203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E650D-9174-A543-81A6-1835AFDEE976}"/>
              </a:ext>
            </a:extLst>
          </p:cNvPr>
          <p:cNvSpPr txBox="1"/>
          <p:nvPr/>
        </p:nvSpPr>
        <p:spPr>
          <a:xfrm>
            <a:off x="3883144" y="2183941"/>
            <a:ext cx="42522656" cy="1689839"/>
          </a:xfrm>
          <a:prstGeom prst="rect">
            <a:avLst/>
          </a:prstGeom>
          <a:noFill/>
          <a:ln>
            <a:noFill/>
          </a:ln>
        </p:spPr>
        <p:txBody>
          <a:bodyPr wrap="square" lIns="149501" tIns="74748" rIns="149501" bIns="74748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ea typeface="Adobe Gothic Std B" pitchFamily="34" charset="-128"/>
                <a:cs typeface="Aharoni" panose="02010803020104030203"/>
              </a:rPr>
              <a:t>Kevin Liao</a:t>
            </a:r>
            <a:r>
              <a:rPr lang="en-US" sz="6000" b="1" baseline="300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ea typeface="Adobe Gothic Std B" pitchFamily="34" charset="-128"/>
                <a:cs typeface="Aharoni" panose="02010803020104030203"/>
              </a:rPr>
              <a:t>1</a:t>
            </a:r>
            <a:r>
              <a:rPr lang="en-US" sz="6000" b="1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ea typeface="Adobe Gothic Std B" pitchFamily="34" charset="-128"/>
                <a:cs typeface="Aharoni" panose="02010803020104030203"/>
              </a:rPr>
              <a:t>, Sebastian Zöllner</a:t>
            </a:r>
            <a:r>
              <a:rPr lang="en-US" sz="6000" b="1" baseline="300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ea typeface="Adobe Gothic Std B" pitchFamily="34" charset="-128"/>
                <a:cs typeface="Aharoni" panose="02010803020104030203"/>
              </a:rPr>
              <a:t>1,2</a:t>
            </a:r>
            <a:endParaRPr lang="en-US" sz="6000" b="1" baseline="30000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  <a:ea typeface="Adobe Gothic Std B" pitchFamily="34" charset="-128"/>
              <a:cs typeface="Aharoni" panose="02010803020104030203"/>
            </a:endParaRPr>
          </a:p>
          <a:p>
            <a:pPr algn="ctr"/>
            <a:r>
              <a:rPr lang="en-US" sz="4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Adobe Gothic Std B" pitchFamily="34" charset="-128"/>
                <a:cs typeface="Aharoni" panose="02010803020104030203"/>
              </a:rPr>
              <a:t>1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Adobe Gothic Std B" pitchFamily="34" charset="-128"/>
                <a:cs typeface="Aharoni" panose="02010803020104030203"/>
              </a:rPr>
              <a:t>Department of Biostatistics, University of Michigan; </a:t>
            </a:r>
            <a:r>
              <a:rPr lang="en-US" sz="4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Adobe Gothic Std B" pitchFamily="34" charset="-128"/>
                <a:cs typeface="Aharoni" panose="02010803020104030203"/>
              </a:rPr>
              <a:t>2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Adobe Gothic Std B" pitchFamily="34" charset="-128"/>
                <a:cs typeface="Aharoni" panose="02010803020104030203"/>
              </a:rPr>
              <a:t>Department of Psychiatry, University of Michigan</a:t>
            </a:r>
            <a:endParaRPr lang="en-US" sz="4000" baseline="300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  <a:ea typeface="Adobe Gothic Std B" pitchFamily="34" charset="-128"/>
              <a:cs typeface="Aharoni" panose="02010803020104030203"/>
            </a:endParaRPr>
          </a:p>
        </p:txBody>
      </p:sp>
      <p:sp>
        <p:nvSpPr>
          <p:cNvPr id="26" name="Rounded Rectangle 122">
            <a:extLst>
              <a:ext uri="{FF2B5EF4-FFF2-40B4-BE49-F238E27FC236}">
                <a16:creationId xmlns:a16="http://schemas.microsoft.com/office/drawing/2014/main" id="{59BC764A-1C22-334E-996D-E95E48050536}"/>
              </a:ext>
            </a:extLst>
          </p:cNvPr>
          <p:cNvSpPr/>
          <p:nvPr/>
        </p:nvSpPr>
        <p:spPr>
          <a:xfrm>
            <a:off x="14900121" y="4224064"/>
            <a:ext cx="17684202" cy="24490278"/>
          </a:xfrm>
          <a:prstGeom prst="roundRect">
            <a:avLst>
              <a:gd name="adj" fmla="val 3086"/>
            </a:avLst>
          </a:prstGeom>
          <a:noFill/>
          <a:ln w="1524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49501" tIns="74748" rIns="149501" bIns="74748" rtlCol="0" anchor="ctr"/>
          <a:lstStyle/>
          <a:p>
            <a:pPr algn="ctr"/>
            <a:endParaRPr lang="en-US" sz="13380" dirty="0"/>
          </a:p>
        </p:txBody>
      </p:sp>
      <p:pic>
        <p:nvPicPr>
          <p:cNvPr id="28" name="Picture 27" descr="Block_M.logo.jpg">
            <a:extLst>
              <a:ext uri="{FF2B5EF4-FFF2-40B4-BE49-F238E27FC236}">
                <a16:creationId xmlns:a16="http://schemas.microsoft.com/office/drawing/2014/main" id="{CADFE34A-ED90-B24C-A08F-067FFD1A7A8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050" y="1537821"/>
            <a:ext cx="3369351" cy="227753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0CE21A9-7752-B24A-B705-5D47714B4FC0}"/>
              </a:ext>
            </a:extLst>
          </p:cNvPr>
          <p:cNvGrpSpPr/>
          <p:nvPr/>
        </p:nvGrpSpPr>
        <p:grpSpPr>
          <a:xfrm>
            <a:off x="46565334" y="1540295"/>
            <a:ext cx="4298650" cy="2277538"/>
            <a:chOff x="8048060" y="34097946"/>
            <a:chExt cx="3522947" cy="20075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F6CCA62-6668-6B45-9769-F1CF1822A64E}"/>
                </a:ext>
              </a:extLst>
            </p:cNvPr>
            <p:cNvSpPr/>
            <p:nvPr/>
          </p:nvSpPr>
          <p:spPr>
            <a:xfrm>
              <a:off x="8099051" y="35059396"/>
              <a:ext cx="3471956" cy="949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ksliao@umich.edu</a:t>
              </a:r>
            </a:p>
            <a:p>
              <a:pPr lvl="0" algn="ctr"/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www.kliao12.github.io</a:t>
              </a:r>
            </a:p>
          </p:txBody>
        </p:sp>
        <p:sp>
          <p:nvSpPr>
            <p:cNvPr id="37" name="Rounded Rectangle 125">
              <a:extLst>
                <a:ext uri="{FF2B5EF4-FFF2-40B4-BE49-F238E27FC236}">
                  <a16:creationId xmlns:a16="http://schemas.microsoft.com/office/drawing/2014/main" id="{40B5A105-1C88-6D4E-A3AE-3392B116FFA3}"/>
                </a:ext>
              </a:extLst>
            </p:cNvPr>
            <p:cNvSpPr/>
            <p:nvPr/>
          </p:nvSpPr>
          <p:spPr>
            <a:xfrm>
              <a:off x="8062947" y="34097946"/>
              <a:ext cx="3461354" cy="2007526"/>
            </a:xfrm>
            <a:prstGeom prst="roundRect">
              <a:avLst>
                <a:gd name="adj" fmla="val 13098"/>
              </a:avLst>
            </a:prstGeom>
            <a:noFill/>
            <a:ln w="381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9501" tIns="74748" rIns="149501" bIns="74748" rtlCol="0" anchor="ctr"/>
            <a:lstStyle/>
            <a:p>
              <a:pPr marL="0" marR="0" lvl="0" indent="0" algn="ctr" defTabSz="36384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38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31F585-EC56-704B-8EBA-5D0B2B8EC7D8}"/>
                </a:ext>
              </a:extLst>
            </p:cNvPr>
            <p:cNvSpPr txBox="1"/>
            <p:nvPr/>
          </p:nvSpPr>
          <p:spPr>
            <a:xfrm>
              <a:off x="8048060" y="34214431"/>
              <a:ext cx="3476241" cy="784152"/>
            </a:xfrm>
            <a:prstGeom prst="rect">
              <a:avLst/>
            </a:prstGeom>
            <a:noFill/>
          </p:spPr>
          <p:txBody>
            <a:bodyPr wrap="square" lIns="149501" tIns="74748" rIns="149501" bIns="74748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Contact</a:t>
              </a:r>
            </a:p>
          </p:txBody>
        </p:sp>
      </p:grpSp>
      <p:sp>
        <p:nvSpPr>
          <p:cNvPr id="40" name="Rounded Rectangle 122">
            <a:extLst>
              <a:ext uri="{FF2B5EF4-FFF2-40B4-BE49-F238E27FC236}">
                <a16:creationId xmlns:a16="http://schemas.microsoft.com/office/drawing/2014/main" id="{15357851-A046-D541-B9B9-96FA92189CEA}"/>
              </a:ext>
            </a:extLst>
          </p:cNvPr>
          <p:cNvSpPr/>
          <p:nvPr/>
        </p:nvSpPr>
        <p:spPr>
          <a:xfrm>
            <a:off x="32780140" y="4224064"/>
            <a:ext cx="18246415" cy="19560835"/>
          </a:xfrm>
          <a:prstGeom prst="roundRect">
            <a:avLst>
              <a:gd name="adj" fmla="val 3086"/>
            </a:avLst>
          </a:prstGeom>
          <a:noFill/>
          <a:ln w="1524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49501" tIns="74748" rIns="149501" bIns="74748" rtlCol="0" anchor="ctr"/>
          <a:lstStyle/>
          <a:p>
            <a:pPr algn="ctr"/>
            <a:endParaRPr lang="en-US" sz="13380" dirty="0"/>
          </a:p>
        </p:txBody>
      </p:sp>
      <p:sp>
        <p:nvSpPr>
          <p:cNvPr id="41" name="Rounded Rectangle 122">
            <a:extLst>
              <a:ext uri="{FF2B5EF4-FFF2-40B4-BE49-F238E27FC236}">
                <a16:creationId xmlns:a16="http://schemas.microsoft.com/office/drawing/2014/main" id="{6523D9BF-0B7D-1F45-BD9E-64D6604F00CF}"/>
              </a:ext>
            </a:extLst>
          </p:cNvPr>
          <p:cNvSpPr/>
          <p:nvPr/>
        </p:nvSpPr>
        <p:spPr>
          <a:xfrm>
            <a:off x="101705" y="4224064"/>
            <a:ext cx="14581939" cy="14975424"/>
          </a:xfrm>
          <a:prstGeom prst="roundRect">
            <a:avLst>
              <a:gd name="adj" fmla="val 3086"/>
            </a:avLst>
          </a:prstGeom>
          <a:noFill/>
          <a:ln w="1524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49501" tIns="74748" rIns="149501" bIns="74748" rtlCol="0" anchor="ctr"/>
          <a:lstStyle/>
          <a:p>
            <a:pPr algn="ctr"/>
            <a:endParaRPr lang="en-US" sz="1338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D068E-3E79-4240-8C30-0AF6C7BD6B9F}"/>
              </a:ext>
            </a:extLst>
          </p:cNvPr>
          <p:cNvSpPr txBox="1"/>
          <p:nvPr/>
        </p:nvSpPr>
        <p:spPr>
          <a:xfrm rot="16200000">
            <a:off x="-3904028" y="11197682"/>
            <a:ext cx="9546823" cy="1151230"/>
          </a:xfrm>
          <a:prstGeom prst="rect">
            <a:avLst/>
          </a:prstGeom>
          <a:noFill/>
        </p:spPr>
        <p:txBody>
          <a:bodyPr wrap="square" lIns="149501" tIns="74748" rIns="149501" bIns="74748" rtlCol="0">
            <a:spAutoFit/>
          </a:bodyPr>
          <a:lstStyle/>
          <a:p>
            <a:pPr algn="ctr"/>
            <a:r>
              <a:rPr lang="en-US" sz="6500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Background</a:t>
            </a:r>
          </a:p>
        </p:txBody>
      </p:sp>
      <p:sp>
        <p:nvSpPr>
          <p:cNvPr id="45" name="Rounded Rectangle 122">
            <a:extLst>
              <a:ext uri="{FF2B5EF4-FFF2-40B4-BE49-F238E27FC236}">
                <a16:creationId xmlns:a16="http://schemas.microsoft.com/office/drawing/2014/main" id="{FA6A242E-77A5-3C49-BA04-BF3715BFB2F0}"/>
              </a:ext>
            </a:extLst>
          </p:cNvPr>
          <p:cNvSpPr/>
          <p:nvPr/>
        </p:nvSpPr>
        <p:spPr>
          <a:xfrm>
            <a:off x="101704" y="19387528"/>
            <a:ext cx="14581939" cy="3300203"/>
          </a:xfrm>
          <a:prstGeom prst="roundRect">
            <a:avLst>
              <a:gd name="adj" fmla="val 3086"/>
            </a:avLst>
          </a:prstGeom>
          <a:noFill/>
          <a:ln w="1524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49501" tIns="74748" rIns="149501" bIns="74748" rtlCol="0" anchor="ctr"/>
          <a:lstStyle/>
          <a:p>
            <a:pPr algn="ctr"/>
            <a:endParaRPr lang="en-US" sz="1338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E0BBFC-28BD-0B40-8394-F510E0BA1EDF}"/>
              </a:ext>
            </a:extLst>
          </p:cNvPr>
          <p:cNvSpPr txBox="1"/>
          <p:nvPr/>
        </p:nvSpPr>
        <p:spPr>
          <a:xfrm rot="16200000">
            <a:off x="-4019515" y="25444499"/>
            <a:ext cx="9546823" cy="1074286"/>
          </a:xfrm>
          <a:prstGeom prst="rect">
            <a:avLst/>
          </a:prstGeom>
          <a:noFill/>
        </p:spPr>
        <p:txBody>
          <a:bodyPr wrap="square" lIns="149501" tIns="74748" rIns="149501" bIns="74748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7530CD-9002-B848-9C56-651FC77EE466}"/>
              </a:ext>
            </a:extLst>
          </p:cNvPr>
          <p:cNvSpPr/>
          <p:nvPr/>
        </p:nvSpPr>
        <p:spPr>
          <a:xfrm>
            <a:off x="33617798" y="4566054"/>
            <a:ext cx="171225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Stacking Local Window Ancestry-Specific PRS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B45957-E714-0B47-8C1D-13F71E418231}"/>
              </a:ext>
            </a:extLst>
          </p:cNvPr>
          <p:cNvSpPr/>
          <p:nvPr/>
        </p:nvSpPr>
        <p:spPr>
          <a:xfrm>
            <a:off x="15656199" y="17060058"/>
            <a:ext cx="157811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Stacking Framework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852887-B361-4E49-8B89-6B769331FC8D}"/>
              </a:ext>
            </a:extLst>
          </p:cNvPr>
          <p:cNvSpPr txBox="1"/>
          <p:nvPr/>
        </p:nvSpPr>
        <p:spPr>
          <a:xfrm rot="16200000">
            <a:off x="10901787" y="14502049"/>
            <a:ext cx="9546823" cy="1151230"/>
          </a:xfrm>
          <a:prstGeom prst="rect">
            <a:avLst/>
          </a:prstGeom>
          <a:noFill/>
        </p:spPr>
        <p:txBody>
          <a:bodyPr wrap="square" lIns="149501" tIns="74748" rIns="149501" bIns="74748" rtlCol="0">
            <a:spAutoFit/>
          </a:bodyPr>
          <a:lstStyle/>
          <a:p>
            <a:pPr algn="ctr"/>
            <a:r>
              <a:rPr lang="en-US" sz="6500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4554E2-80E8-8D4B-82D4-ED5E288E0FDA}"/>
              </a:ext>
            </a:extLst>
          </p:cNvPr>
          <p:cNvSpPr txBox="1"/>
          <p:nvPr/>
        </p:nvSpPr>
        <p:spPr>
          <a:xfrm rot="16200000">
            <a:off x="28652429" y="14242378"/>
            <a:ext cx="9546823" cy="1151230"/>
          </a:xfrm>
          <a:prstGeom prst="rect">
            <a:avLst/>
          </a:prstGeom>
          <a:noFill/>
        </p:spPr>
        <p:txBody>
          <a:bodyPr wrap="square" lIns="149501" tIns="74748" rIns="149501" bIns="74748" rtlCol="0">
            <a:spAutoFit/>
          </a:bodyPr>
          <a:lstStyle/>
          <a:p>
            <a:pPr algn="ctr"/>
            <a:r>
              <a:rPr lang="en-US" sz="6500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AEFF77-BAF8-D24A-8E5F-8D4BA5C89D27}"/>
              </a:ext>
            </a:extLst>
          </p:cNvPr>
          <p:cNvSpPr/>
          <p:nvPr/>
        </p:nvSpPr>
        <p:spPr>
          <a:xfrm>
            <a:off x="622997" y="4635539"/>
            <a:ext cx="13436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Polygenic Risk Scores (PRS) Combine</a:t>
            </a:r>
          </a:p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GWAS Effect Sizes across Risk Variants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12CACB-FEF8-B744-B6DD-DDE531E2A7C2}"/>
              </a:ext>
            </a:extLst>
          </p:cNvPr>
          <p:cNvSpPr/>
          <p:nvPr/>
        </p:nvSpPr>
        <p:spPr>
          <a:xfrm>
            <a:off x="934182" y="11540315"/>
            <a:ext cx="13436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PRS Methods for Admixed Samples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C37CD1-275E-2B45-B123-403627B29C18}"/>
              </a:ext>
            </a:extLst>
          </p:cNvPr>
          <p:cNvSpPr/>
          <p:nvPr/>
        </p:nvSpPr>
        <p:spPr>
          <a:xfrm>
            <a:off x="461526" y="23102238"/>
            <a:ext cx="134369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tx2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1) Simulate EUR and AFR GWAS Effect Sizes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9F5401-25B3-2946-8C02-34ED68CF17C0}"/>
              </a:ext>
            </a:extLst>
          </p:cNvPr>
          <p:cNvSpPr/>
          <p:nvPr/>
        </p:nvSpPr>
        <p:spPr>
          <a:xfrm>
            <a:off x="0" y="27061327"/>
            <a:ext cx="134369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tx2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2) Simulate Admixed African Americans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51637C-A6EF-A044-9E75-6FAEAD725D01}"/>
              </a:ext>
            </a:extLst>
          </p:cNvPr>
          <p:cNvSpPr txBox="1"/>
          <p:nvPr/>
        </p:nvSpPr>
        <p:spPr>
          <a:xfrm>
            <a:off x="1264018" y="6267525"/>
            <a:ext cx="132791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Trebuchet MS" panose="020B0603020202020204" pitchFamily="34" charset="0"/>
              </a:rPr>
              <a:t>However estimated effect sizes can vary across populations due to differences in: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Trebuchet MS" panose="020B0603020202020204" pitchFamily="34" charset="0"/>
              </a:rPr>
              <a:t>Linkage disequilibrium and allele frequencies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Trebuchet MS" panose="020B0603020202020204" pitchFamily="34" charset="0"/>
              </a:rPr>
              <a:t>Environment and demographic history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Trebuchet MS" panose="020B0603020202020204" pitchFamily="34" charset="0"/>
              </a:rPr>
              <a:t>Most high-powered GWAS conducted in Europeans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latin typeface="Trebuchet MS" panose="020B0603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1A0B9E-C513-5241-9B9C-468BDED7B4C2}"/>
              </a:ext>
            </a:extLst>
          </p:cNvPr>
          <p:cNvSpPr txBox="1"/>
          <p:nvPr/>
        </p:nvSpPr>
        <p:spPr>
          <a:xfrm>
            <a:off x="1559200" y="12628740"/>
            <a:ext cx="1281225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Trebuchet MS" panose="020B0603020202020204" pitchFamily="34" charset="0"/>
              </a:rPr>
              <a:t>Admixed individuals have segments of genome tracing back to multiple populations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Trebuchet MS" panose="020B0603020202020204" pitchFamily="34" charset="0"/>
              </a:rPr>
              <a:t>Performance of PRS for African Americans computed using single pop GWAS (EUR or AFR) shows strong ancestry dependence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Trebuchet MS" panose="020B0603020202020204" pitchFamily="34" charset="0"/>
              </a:rPr>
              <a:t>Recent methods propose leveraging GWAS from multiple pops to accommodate admixture </a:t>
            </a:r>
          </a:p>
          <a:p>
            <a:endParaRPr lang="en-US" sz="40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latin typeface="Trebuchet MS" panose="020B0603020202020204" pitchFamily="34" charset="0"/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253FE0C0-EBA8-B646-9CE3-796C0BBFB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5001" y="15490176"/>
            <a:ext cx="12669651" cy="8052066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D88982A3-3DCA-A645-B9C1-ED8092E1E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6070" y="5438575"/>
            <a:ext cx="16097110" cy="709579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28776F4-3EE8-D948-A5C2-6474FF44D3C7}"/>
              </a:ext>
            </a:extLst>
          </p:cNvPr>
          <p:cNvSpPr txBox="1"/>
          <p:nvPr/>
        </p:nvSpPr>
        <p:spPr>
          <a:xfrm>
            <a:off x="1861841" y="9590363"/>
            <a:ext cx="12458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Problem: Performance of PRS using well estimated European GWAS effect sizes in another population degrade as genetic divergence increases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60F91D-A5C8-5542-B6BE-AA28B97BF477}"/>
              </a:ext>
            </a:extLst>
          </p:cNvPr>
          <p:cNvSpPr txBox="1"/>
          <p:nvPr/>
        </p:nvSpPr>
        <p:spPr>
          <a:xfrm>
            <a:off x="1704718" y="17166346"/>
            <a:ext cx="12622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Problem: PRS Methods for admixed samples are scarce and there is no consensus best approach among recent methods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137E23C-7ED3-A341-8694-0B08753312DA}"/>
              </a:ext>
            </a:extLst>
          </p:cNvPr>
          <p:cNvSpPr/>
          <p:nvPr/>
        </p:nvSpPr>
        <p:spPr>
          <a:xfrm>
            <a:off x="15669404" y="4784461"/>
            <a:ext cx="157811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Local Window Ancestry Specific PRS</a:t>
            </a:r>
          </a:p>
        </p:txBody>
      </p:sp>
      <p:sp>
        <p:nvSpPr>
          <p:cNvPr id="61" name="Rounded Rectangle 122">
            <a:extLst>
              <a:ext uri="{FF2B5EF4-FFF2-40B4-BE49-F238E27FC236}">
                <a16:creationId xmlns:a16="http://schemas.microsoft.com/office/drawing/2014/main" id="{1A6B038C-F1A1-3F47-805D-15B36AF4419D}"/>
              </a:ext>
            </a:extLst>
          </p:cNvPr>
          <p:cNvSpPr/>
          <p:nvPr/>
        </p:nvSpPr>
        <p:spPr>
          <a:xfrm>
            <a:off x="32780140" y="23966278"/>
            <a:ext cx="18246414" cy="4748064"/>
          </a:xfrm>
          <a:prstGeom prst="roundRect">
            <a:avLst>
              <a:gd name="adj" fmla="val 3086"/>
            </a:avLst>
          </a:prstGeom>
          <a:noFill/>
          <a:ln w="1524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49501" tIns="74748" rIns="149501" bIns="74748" rtlCol="0" anchor="ctr"/>
          <a:lstStyle/>
          <a:p>
            <a:pPr algn="ctr"/>
            <a:endParaRPr lang="en-US" sz="1338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064AF6-B6AD-D24F-B4D9-DAC671F2A86D}"/>
              </a:ext>
            </a:extLst>
          </p:cNvPr>
          <p:cNvSpPr txBox="1"/>
          <p:nvPr/>
        </p:nvSpPr>
        <p:spPr>
          <a:xfrm rot="16200000">
            <a:off x="28657001" y="25788323"/>
            <a:ext cx="9546823" cy="1151230"/>
          </a:xfrm>
          <a:prstGeom prst="rect">
            <a:avLst/>
          </a:prstGeom>
          <a:noFill/>
        </p:spPr>
        <p:txBody>
          <a:bodyPr wrap="square" lIns="149501" tIns="74748" rIns="149501" bIns="74748" rtlCol="0">
            <a:spAutoFit/>
          </a:bodyPr>
          <a:lstStyle/>
          <a:p>
            <a:pPr algn="ctr"/>
            <a:r>
              <a:rPr lang="en-US" sz="6500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249CD6-5D62-EA45-9D9D-83996DA7F78A}"/>
              </a:ext>
            </a:extLst>
          </p:cNvPr>
          <p:cNvSpPr txBox="1"/>
          <p:nvPr/>
        </p:nvSpPr>
        <p:spPr>
          <a:xfrm>
            <a:off x="15198841" y="5760269"/>
            <a:ext cx="16851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Key Features of Framework:</a:t>
            </a:r>
          </a:p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1) Local Windows            2) Ancestry Specific PRS  			3) Stacking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0EB7D6-6AA7-3946-BA80-A0B5506E14A3}"/>
              </a:ext>
            </a:extLst>
          </p:cNvPr>
          <p:cNvSpPr txBox="1"/>
          <p:nvPr/>
        </p:nvSpPr>
        <p:spPr>
          <a:xfrm>
            <a:off x="17095964" y="12944080"/>
            <a:ext cx="144277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Trebuchet MS" panose="020B0603020202020204" pitchFamily="34" charset="0"/>
              </a:rPr>
              <a:t>Split genome into 5Mb windows and </a:t>
            </a:r>
            <a:r>
              <a:rPr lang="en-US" sz="4000" b="1" dirty="0">
                <a:latin typeface="Trebuchet MS" panose="020B0603020202020204" pitchFamily="34" charset="0"/>
              </a:rPr>
              <a:t>for each window</a:t>
            </a:r>
            <a:r>
              <a:rPr lang="en-US" sz="4000" dirty="0">
                <a:latin typeface="Trebuchet MS" panose="020B0603020202020204" pitchFamily="34" charset="0"/>
              </a:rPr>
              <a:t> compute EUR PRS and AFR PRS via C+T with P-value </a:t>
            </a:r>
            <a:r>
              <a:rPr lang="en-US" sz="4000" dirty="0" err="1">
                <a:latin typeface="Trebuchet MS" panose="020B0603020202020204" pitchFamily="34" charset="0"/>
              </a:rPr>
              <a:t>thres</a:t>
            </a:r>
            <a:r>
              <a:rPr lang="en-US" sz="4000" dirty="0">
                <a:latin typeface="Trebuchet MS" panose="020B0603020202020204" pitchFamily="34" charset="0"/>
              </a:rPr>
              <a:t> of 5e-4 using ancestry-specific GWAS from simulated pops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Trebuchet MS" panose="020B0603020202020204" pitchFamily="34" charset="0"/>
              </a:rPr>
              <a:t>Local windows used to accommodate differential performance of ancestry-specific PRS based on local admixture driving unique LD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latin typeface="Trebuchet MS" panose="020B0603020202020204" pitchFamily="34" charset="0"/>
            </a:endParaRPr>
          </a:p>
        </p:txBody>
      </p:sp>
      <p:sp>
        <p:nvSpPr>
          <p:cNvPr id="67" name="Rounded Rectangle 122">
            <a:extLst>
              <a:ext uri="{FF2B5EF4-FFF2-40B4-BE49-F238E27FC236}">
                <a16:creationId xmlns:a16="http://schemas.microsoft.com/office/drawing/2014/main" id="{B13826F1-13C6-2B46-A15D-FD8807871D70}"/>
              </a:ext>
            </a:extLst>
          </p:cNvPr>
          <p:cNvSpPr/>
          <p:nvPr/>
        </p:nvSpPr>
        <p:spPr>
          <a:xfrm>
            <a:off x="110994" y="22875772"/>
            <a:ext cx="14581939" cy="5849604"/>
          </a:xfrm>
          <a:prstGeom prst="roundRect">
            <a:avLst>
              <a:gd name="adj" fmla="val 3086"/>
            </a:avLst>
          </a:prstGeom>
          <a:noFill/>
          <a:ln w="1524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49501" tIns="74748" rIns="149501" bIns="74748" rtlCol="0" anchor="ctr"/>
          <a:lstStyle/>
          <a:p>
            <a:pPr algn="ctr"/>
            <a:endParaRPr lang="en-US" sz="1338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46A33F-6D19-A44A-ADDC-6DDE32AEAB96}"/>
              </a:ext>
            </a:extLst>
          </p:cNvPr>
          <p:cNvSpPr txBox="1"/>
          <p:nvPr/>
        </p:nvSpPr>
        <p:spPr>
          <a:xfrm rot="16200000">
            <a:off x="-3985533" y="20598921"/>
            <a:ext cx="9546823" cy="1074286"/>
          </a:xfrm>
          <a:prstGeom prst="rect">
            <a:avLst/>
          </a:prstGeom>
          <a:noFill/>
        </p:spPr>
        <p:txBody>
          <a:bodyPr wrap="square" lIns="149501" tIns="74748" rIns="149501" bIns="74748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Goal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9F47FF-E632-F440-86F2-E23CEB719CA6}"/>
              </a:ext>
            </a:extLst>
          </p:cNvPr>
          <p:cNvSpPr txBox="1"/>
          <p:nvPr/>
        </p:nvSpPr>
        <p:spPr>
          <a:xfrm>
            <a:off x="1035009" y="19502569"/>
            <a:ext cx="132503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Trebuchet MS" panose="020B0603020202020204" pitchFamily="34" charset="0"/>
              </a:rPr>
              <a:t>Develop method to create PRS in admixed samples with following properties: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859C0AB-13CF-6743-8517-B41A30FC0A49}"/>
              </a:ext>
            </a:extLst>
          </p:cNvPr>
          <p:cNvSpPr/>
          <p:nvPr/>
        </p:nvSpPr>
        <p:spPr>
          <a:xfrm>
            <a:off x="15773736" y="8623168"/>
            <a:ext cx="15556060" cy="1236011"/>
          </a:xfrm>
          <a:prstGeom prst="rect">
            <a:avLst/>
          </a:prstGeom>
          <a:solidFill>
            <a:srgbClr val="12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02DBE8-EA63-E147-84B3-35E5DE9F6D9D}"/>
              </a:ext>
            </a:extLst>
          </p:cNvPr>
          <p:cNvSpPr/>
          <p:nvPr/>
        </p:nvSpPr>
        <p:spPr>
          <a:xfrm>
            <a:off x="16574403" y="9230534"/>
            <a:ext cx="2236368" cy="589174"/>
          </a:xfrm>
          <a:prstGeom prst="rect">
            <a:avLst/>
          </a:prstGeom>
          <a:solidFill>
            <a:srgbClr val="FF9300"/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E4F53B-95D8-284C-94C4-8BA69F0A0AAA}"/>
              </a:ext>
            </a:extLst>
          </p:cNvPr>
          <p:cNvSpPr txBox="1"/>
          <p:nvPr/>
        </p:nvSpPr>
        <p:spPr>
          <a:xfrm>
            <a:off x="15733977" y="7381448"/>
            <a:ext cx="1152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Admixed genomes across samples split into 5Mb windows 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C4F2212-5E06-2A4E-939C-74476D96E813}"/>
              </a:ext>
            </a:extLst>
          </p:cNvPr>
          <p:cNvCxnSpPr>
            <a:cxnSpLocks/>
          </p:cNvCxnSpPr>
          <p:nvPr/>
        </p:nvCxnSpPr>
        <p:spPr>
          <a:xfrm>
            <a:off x="18591177" y="8244518"/>
            <a:ext cx="0" cy="20524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BDD9239-3061-DF4C-AE9C-8D1D171DD56C}"/>
              </a:ext>
            </a:extLst>
          </p:cNvPr>
          <p:cNvCxnSpPr>
            <a:cxnSpLocks/>
          </p:cNvCxnSpPr>
          <p:nvPr/>
        </p:nvCxnSpPr>
        <p:spPr>
          <a:xfrm>
            <a:off x="22170691" y="8278376"/>
            <a:ext cx="0" cy="20524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1C548B7-4B92-7C44-8B40-8E386F525A3A}"/>
              </a:ext>
            </a:extLst>
          </p:cNvPr>
          <p:cNvCxnSpPr>
            <a:cxnSpLocks/>
          </p:cNvCxnSpPr>
          <p:nvPr/>
        </p:nvCxnSpPr>
        <p:spPr>
          <a:xfrm>
            <a:off x="25705946" y="8244520"/>
            <a:ext cx="0" cy="20524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E251F25-551B-924A-9DB0-8B71E0B889B1}"/>
              </a:ext>
            </a:extLst>
          </p:cNvPr>
          <p:cNvCxnSpPr>
            <a:cxnSpLocks/>
          </p:cNvCxnSpPr>
          <p:nvPr/>
        </p:nvCxnSpPr>
        <p:spPr>
          <a:xfrm>
            <a:off x="28775241" y="8203301"/>
            <a:ext cx="0" cy="20524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90C9AE3-5ABA-AC41-AE19-47575F01F128}"/>
              </a:ext>
            </a:extLst>
          </p:cNvPr>
          <p:cNvSpPr/>
          <p:nvPr/>
        </p:nvSpPr>
        <p:spPr>
          <a:xfrm>
            <a:off x="33951739" y="14578978"/>
            <a:ext cx="157811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Stacked PRS Outperforms Across n=75 Simulations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C7879E-16C1-1441-857F-49C0BEDD9504}"/>
              </a:ext>
            </a:extLst>
          </p:cNvPr>
          <p:cNvSpPr txBox="1"/>
          <p:nvPr/>
        </p:nvSpPr>
        <p:spPr>
          <a:xfrm>
            <a:off x="15415366" y="11144112"/>
            <a:ext cx="46684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 panose="020B0703020202090204" pitchFamily="34" charset="0"/>
              </a:rPr>
              <a:t>1) Window 1 EUR PRS</a:t>
            </a:r>
          </a:p>
          <a:p>
            <a:r>
              <a:rPr lang="en-US" sz="3200" dirty="0">
                <a:latin typeface="Trebuchet MS" panose="020B0703020202090204" pitchFamily="34" charset="0"/>
              </a:rPr>
              <a:t>2) Window 1 AFR PRS</a:t>
            </a:r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920175DF-6407-B24B-B3EF-19542E1E4389}"/>
              </a:ext>
            </a:extLst>
          </p:cNvPr>
          <p:cNvSpPr/>
          <p:nvPr/>
        </p:nvSpPr>
        <p:spPr>
          <a:xfrm rot="7410811">
            <a:off x="16601314" y="10313250"/>
            <a:ext cx="1087203" cy="612855"/>
          </a:xfrm>
          <a:prstGeom prst="rightArrow">
            <a:avLst/>
          </a:prstGeom>
          <a:solidFill>
            <a:srgbClr val="12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76123BD-4F24-5A46-B4A1-1F3CF90439EB}"/>
              </a:ext>
            </a:extLst>
          </p:cNvPr>
          <p:cNvSpPr txBox="1"/>
          <p:nvPr/>
        </p:nvSpPr>
        <p:spPr>
          <a:xfrm>
            <a:off x="28079547" y="11096575"/>
            <a:ext cx="46684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 panose="020B0703020202090204" pitchFamily="34" charset="0"/>
              </a:rPr>
              <a:t>1) Window k EUR PRS</a:t>
            </a:r>
          </a:p>
          <a:p>
            <a:r>
              <a:rPr lang="en-US" sz="3200" dirty="0">
                <a:latin typeface="Trebuchet MS" panose="020B0703020202090204" pitchFamily="34" charset="0"/>
              </a:rPr>
              <a:t>2) Window k AFR PRS</a:t>
            </a:r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7EDE5957-64D7-2447-8B37-86D93CF1830D}"/>
              </a:ext>
            </a:extLst>
          </p:cNvPr>
          <p:cNvSpPr/>
          <p:nvPr/>
        </p:nvSpPr>
        <p:spPr>
          <a:xfrm rot="3242227">
            <a:off x="29649315" y="10304161"/>
            <a:ext cx="1087203" cy="612855"/>
          </a:xfrm>
          <a:prstGeom prst="rightArrow">
            <a:avLst/>
          </a:prstGeom>
          <a:solidFill>
            <a:srgbClr val="12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98254C3-C839-7943-BE61-12BAAAD9C4C8}"/>
              </a:ext>
            </a:extLst>
          </p:cNvPr>
          <p:cNvSpPr/>
          <p:nvPr/>
        </p:nvSpPr>
        <p:spPr>
          <a:xfrm>
            <a:off x="20631361" y="11465292"/>
            <a:ext cx="198782" cy="160883"/>
          </a:xfrm>
          <a:prstGeom prst="ellipse">
            <a:avLst/>
          </a:prstGeom>
          <a:solidFill>
            <a:srgbClr val="12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09C3A82-FD3B-F84B-868D-5759E31206B5}"/>
              </a:ext>
            </a:extLst>
          </p:cNvPr>
          <p:cNvSpPr/>
          <p:nvPr/>
        </p:nvSpPr>
        <p:spPr>
          <a:xfrm>
            <a:off x="23433441" y="11498421"/>
            <a:ext cx="198782" cy="160883"/>
          </a:xfrm>
          <a:prstGeom prst="ellipse">
            <a:avLst/>
          </a:prstGeom>
          <a:solidFill>
            <a:srgbClr val="12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24136F1-CF7C-F849-93BF-04986E5B612D}"/>
              </a:ext>
            </a:extLst>
          </p:cNvPr>
          <p:cNvSpPr/>
          <p:nvPr/>
        </p:nvSpPr>
        <p:spPr>
          <a:xfrm>
            <a:off x="24941163" y="11509250"/>
            <a:ext cx="198782" cy="160883"/>
          </a:xfrm>
          <a:prstGeom prst="ellipse">
            <a:avLst/>
          </a:prstGeom>
          <a:solidFill>
            <a:srgbClr val="12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7563145-E9B3-F846-875B-89790C51835D}"/>
              </a:ext>
            </a:extLst>
          </p:cNvPr>
          <p:cNvSpPr/>
          <p:nvPr/>
        </p:nvSpPr>
        <p:spPr>
          <a:xfrm>
            <a:off x="26485656" y="11524925"/>
            <a:ext cx="198782" cy="160883"/>
          </a:xfrm>
          <a:prstGeom prst="ellipse">
            <a:avLst/>
          </a:prstGeom>
          <a:solidFill>
            <a:srgbClr val="12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3815C56-5A50-2B47-A6B0-7F67B4DD0764}"/>
              </a:ext>
            </a:extLst>
          </p:cNvPr>
          <p:cNvSpPr/>
          <p:nvPr/>
        </p:nvSpPr>
        <p:spPr>
          <a:xfrm>
            <a:off x="22013662" y="11486301"/>
            <a:ext cx="198782" cy="160883"/>
          </a:xfrm>
          <a:prstGeom prst="ellipse">
            <a:avLst/>
          </a:prstGeom>
          <a:solidFill>
            <a:srgbClr val="12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95C19AE-FF1A-A34D-A5BA-C13C26A4F3E5}"/>
                  </a:ext>
                </a:extLst>
              </p:cNvPr>
              <p:cNvSpPr/>
              <p:nvPr/>
            </p:nvSpPr>
            <p:spPr>
              <a:xfrm>
                <a:off x="15372936" y="19891195"/>
                <a:ext cx="16891328" cy="766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𝑬𝒖𝒓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𝑷𝑹𝑺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𝑨𝒇𝒓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𝑷𝑹𝑺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𝑬𝒖𝒓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𝑷𝑹𝑺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𝑨𝒇𝒓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𝑷𝑹𝑺</m:t>
                          </m:r>
                        </m:sub>
                      </m:sSub>
                    </m:oMath>
                  </m:oMathPara>
                </a14:m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95C19AE-FF1A-A34D-A5BA-C13C26A4F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2936" y="19891195"/>
                <a:ext cx="16891328" cy="76617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F5CD6662-526C-D146-AAA6-A45DD65E5AF6}"/>
              </a:ext>
            </a:extLst>
          </p:cNvPr>
          <p:cNvSpPr txBox="1"/>
          <p:nvPr/>
        </p:nvSpPr>
        <p:spPr>
          <a:xfrm>
            <a:off x="15307760" y="21300672"/>
            <a:ext cx="15323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rebuchet MS" panose="020B0603020202020204" pitchFamily="34" charset="0"/>
              </a:rPr>
              <a:t>Training Data: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B5C7FE-DA5C-7C44-B69A-C79E7CB12AE0}"/>
              </a:ext>
            </a:extLst>
          </p:cNvPr>
          <p:cNvSpPr txBox="1"/>
          <p:nvPr/>
        </p:nvSpPr>
        <p:spPr>
          <a:xfrm>
            <a:off x="15305202" y="23779127"/>
            <a:ext cx="15323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rebuchet MS" panose="020B0603020202020204" pitchFamily="34" charset="0"/>
              </a:rPr>
              <a:t>Testing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latin typeface="Trebuchet MS" panose="020B0603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3A610E8-552C-2943-8700-B9D40ECD7563}"/>
              </a:ext>
            </a:extLst>
          </p:cNvPr>
          <p:cNvSpPr txBox="1"/>
          <p:nvPr/>
        </p:nvSpPr>
        <p:spPr>
          <a:xfrm>
            <a:off x="15269140" y="18192770"/>
            <a:ext cx="16660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603020202020204" pitchFamily="34" charset="0"/>
              </a:rPr>
              <a:t>Ridge Regression Model Stacking </a:t>
            </a:r>
          </a:p>
          <a:p>
            <a:pPr algn="ctr"/>
            <a:r>
              <a:rPr lang="en-US" sz="4000" b="1" dirty="0">
                <a:latin typeface="Trebuchet MS" panose="020B0603020202020204" pitchFamily="34" charset="0"/>
              </a:rPr>
              <a:t>Local Window Ancestry-specific PRS: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DD0CA7B3-9393-054D-A441-5EE3CDFE1824}"/>
              </a:ext>
            </a:extLst>
          </p:cNvPr>
          <p:cNvSpPr/>
          <p:nvPr/>
        </p:nvSpPr>
        <p:spPr>
          <a:xfrm>
            <a:off x="16129696" y="22282392"/>
            <a:ext cx="2660347" cy="1139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Trebuchet MS" panose="020B0703020202090204" pitchFamily="34" charset="0"/>
              </a:rPr>
              <a:t>N = 5,000</a:t>
            </a:r>
          </a:p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Trebuchet MS" panose="020B0703020202090204" pitchFamily="34" charset="0"/>
              </a:rPr>
              <a:t>Training AA 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A68E1972-1A18-C144-A1FB-1B69CD4A1BED}"/>
              </a:ext>
            </a:extLst>
          </p:cNvPr>
          <p:cNvSpPr/>
          <p:nvPr/>
        </p:nvSpPr>
        <p:spPr>
          <a:xfrm>
            <a:off x="20319231" y="22316142"/>
            <a:ext cx="5103362" cy="1139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Trebuchet MS" panose="020B0703020202090204" pitchFamily="34" charset="0"/>
              </a:rPr>
              <a:t>Compute Local Window Ancestry PRSs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97FF5239-BEE5-9D49-8898-DAA5B9FC7EE0}"/>
              </a:ext>
            </a:extLst>
          </p:cNvPr>
          <p:cNvSpPr/>
          <p:nvPr/>
        </p:nvSpPr>
        <p:spPr>
          <a:xfrm>
            <a:off x="27011855" y="22289639"/>
            <a:ext cx="5103362" cy="1139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Trebuchet MS" panose="020B0703020202090204" pitchFamily="34" charset="0"/>
              </a:rPr>
              <a:t>Stack local PRS in Ridge Model to Learn Weights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5325DAB6-B643-9B48-80D7-7BE3C949A2F7}"/>
              </a:ext>
            </a:extLst>
          </p:cNvPr>
          <p:cNvSpPr/>
          <p:nvPr/>
        </p:nvSpPr>
        <p:spPr>
          <a:xfrm>
            <a:off x="16129696" y="24588344"/>
            <a:ext cx="2660347" cy="1139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Trebuchet MS" panose="020B0703020202090204" pitchFamily="34" charset="0"/>
              </a:rPr>
              <a:t>N = 5,000</a:t>
            </a:r>
          </a:p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Trebuchet MS" panose="020B0703020202090204" pitchFamily="34" charset="0"/>
              </a:rPr>
              <a:t>Testing AA 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51C6E95-94B7-7845-8C6F-F3CE9EF1B328}"/>
              </a:ext>
            </a:extLst>
          </p:cNvPr>
          <p:cNvSpPr/>
          <p:nvPr/>
        </p:nvSpPr>
        <p:spPr>
          <a:xfrm>
            <a:off x="15419069" y="27082270"/>
            <a:ext cx="4721138" cy="1139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Trebuchet MS" panose="020B0703020202090204" pitchFamily="34" charset="0"/>
              </a:rPr>
              <a:t>Compute Local Window Ancestry PRSs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2C7CECA1-27D9-8147-ABED-349DF072F21C}"/>
              </a:ext>
            </a:extLst>
          </p:cNvPr>
          <p:cNvSpPr/>
          <p:nvPr/>
        </p:nvSpPr>
        <p:spPr>
          <a:xfrm>
            <a:off x="20655860" y="24612129"/>
            <a:ext cx="5659903" cy="1213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Trebuchet MS" panose="020B0703020202090204" pitchFamily="34" charset="0"/>
              </a:rPr>
              <a:t>Compute Single Stacked PRS Using Learned Weights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9ED6438-7BE1-4247-9157-A83C2EC4A97F}"/>
              </a:ext>
            </a:extLst>
          </p:cNvPr>
          <p:cNvSpPr txBox="1"/>
          <p:nvPr/>
        </p:nvSpPr>
        <p:spPr>
          <a:xfrm>
            <a:off x="34073302" y="24109042"/>
            <a:ext cx="162985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Trebuchet MS" panose="020B0603020202020204" pitchFamily="34" charset="0"/>
              </a:rPr>
              <a:t>Performance of ancestry specific PRS (EUR vs AFR) varies across local 5Mb windows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Trebuchet MS" panose="020B0603020202020204" pitchFamily="34" charset="0"/>
              </a:rPr>
              <a:t>Stacking efficiently combines local window ancestry specific PRS across genome to learn weights favoring higher performing ancestry PRS in a local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Trebuchet MS" panose="020B0603020202020204" pitchFamily="34" charset="0"/>
              </a:rPr>
              <a:t>Stacked PRS outperforms traditional PRS using a single ancestry GWAS and removes ancestry dependence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latin typeface="Trebuchet MS" panose="020B0603020202020204" pitchFamily="34" charset="0"/>
            </a:endParaRPr>
          </a:p>
        </p:txBody>
      </p:sp>
      <p:sp>
        <p:nvSpPr>
          <p:cNvPr id="119" name="Right Arrow 118">
            <a:extLst>
              <a:ext uri="{FF2B5EF4-FFF2-40B4-BE49-F238E27FC236}">
                <a16:creationId xmlns:a16="http://schemas.microsoft.com/office/drawing/2014/main" id="{28FBB914-13F4-694F-863B-E46010F5314C}"/>
              </a:ext>
            </a:extLst>
          </p:cNvPr>
          <p:cNvSpPr/>
          <p:nvPr/>
        </p:nvSpPr>
        <p:spPr>
          <a:xfrm>
            <a:off x="19183527" y="22687731"/>
            <a:ext cx="796529" cy="490688"/>
          </a:xfrm>
          <a:prstGeom prst="rightArrow">
            <a:avLst/>
          </a:prstGeom>
          <a:solidFill>
            <a:srgbClr val="12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3A4E81CA-D276-D24E-93EB-3A6C91BC2DD8}"/>
              </a:ext>
            </a:extLst>
          </p:cNvPr>
          <p:cNvSpPr/>
          <p:nvPr/>
        </p:nvSpPr>
        <p:spPr>
          <a:xfrm rot="5400000">
            <a:off x="17095964" y="26191439"/>
            <a:ext cx="796529" cy="490688"/>
          </a:xfrm>
          <a:prstGeom prst="rightArrow">
            <a:avLst/>
          </a:prstGeom>
          <a:solidFill>
            <a:srgbClr val="12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ight Arrow 120">
            <a:extLst>
              <a:ext uri="{FF2B5EF4-FFF2-40B4-BE49-F238E27FC236}">
                <a16:creationId xmlns:a16="http://schemas.microsoft.com/office/drawing/2014/main" id="{05FB6C69-3674-BB4A-86A4-F594F24746C4}"/>
              </a:ext>
            </a:extLst>
          </p:cNvPr>
          <p:cNvSpPr/>
          <p:nvPr/>
        </p:nvSpPr>
        <p:spPr>
          <a:xfrm>
            <a:off x="25857223" y="22651863"/>
            <a:ext cx="796529" cy="490688"/>
          </a:xfrm>
          <a:prstGeom prst="rightArrow">
            <a:avLst/>
          </a:prstGeom>
          <a:solidFill>
            <a:srgbClr val="12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Arrow 121">
            <a:extLst>
              <a:ext uri="{FF2B5EF4-FFF2-40B4-BE49-F238E27FC236}">
                <a16:creationId xmlns:a16="http://schemas.microsoft.com/office/drawing/2014/main" id="{57E51AB7-4DC5-054D-8FD7-B06A66E8EAA0}"/>
              </a:ext>
            </a:extLst>
          </p:cNvPr>
          <p:cNvSpPr/>
          <p:nvPr/>
        </p:nvSpPr>
        <p:spPr>
          <a:xfrm rot="18180213">
            <a:off x="20089791" y="26142269"/>
            <a:ext cx="796529" cy="490688"/>
          </a:xfrm>
          <a:prstGeom prst="rightArrow">
            <a:avLst/>
          </a:prstGeom>
          <a:solidFill>
            <a:srgbClr val="12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984C7A7-845D-B241-B216-7CBE01A6AF03}"/>
              </a:ext>
            </a:extLst>
          </p:cNvPr>
          <p:cNvSpPr/>
          <p:nvPr/>
        </p:nvSpPr>
        <p:spPr>
          <a:xfrm>
            <a:off x="18805484" y="8626581"/>
            <a:ext cx="2236368" cy="638966"/>
          </a:xfrm>
          <a:prstGeom prst="rect">
            <a:avLst/>
          </a:prstGeom>
          <a:solidFill>
            <a:srgbClr val="FF9300"/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AE6CDDC-2129-264E-B470-C6D10F07E9D5}"/>
              </a:ext>
            </a:extLst>
          </p:cNvPr>
          <p:cNvSpPr/>
          <p:nvPr/>
        </p:nvSpPr>
        <p:spPr>
          <a:xfrm>
            <a:off x="21056764" y="9265332"/>
            <a:ext cx="2236368" cy="589174"/>
          </a:xfrm>
          <a:prstGeom prst="rect">
            <a:avLst/>
          </a:prstGeom>
          <a:solidFill>
            <a:srgbClr val="FF9300"/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46FCDCC-52F7-6843-B923-CB38802B92AA}"/>
              </a:ext>
            </a:extLst>
          </p:cNvPr>
          <p:cNvSpPr/>
          <p:nvPr/>
        </p:nvSpPr>
        <p:spPr>
          <a:xfrm>
            <a:off x="21057560" y="8625498"/>
            <a:ext cx="2236368" cy="641134"/>
          </a:xfrm>
          <a:prstGeom prst="rect">
            <a:avLst/>
          </a:prstGeom>
          <a:solidFill>
            <a:srgbClr val="FF9300"/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3782B59-6EF3-A74C-A3D5-A9FEC30DC9BA}"/>
              </a:ext>
            </a:extLst>
          </p:cNvPr>
          <p:cNvSpPr/>
          <p:nvPr/>
        </p:nvSpPr>
        <p:spPr>
          <a:xfrm>
            <a:off x="26078705" y="9265332"/>
            <a:ext cx="5262584" cy="589174"/>
          </a:xfrm>
          <a:prstGeom prst="rect">
            <a:avLst/>
          </a:prstGeom>
          <a:solidFill>
            <a:srgbClr val="FF9300"/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E3A522D-807A-C849-AC2B-03D8864BE76C}"/>
              </a:ext>
            </a:extLst>
          </p:cNvPr>
          <p:cNvSpPr/>
          <p:nvPr/>
        </p:nvSpPr>
        <p:spPr>
          <a:xfrm>
            <a:off x="24383783" y="8625796"/>
            <a:ext cx="5262584" cy="640835"/>
          </a:xfrm>
          <a:prstGeom prst="rect">
            <a:avLst/>
          </a:prstGeom>
          <a:solidFill>
            <a:srgbClr val="FF9300"/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636BE7C-A69A-8546-A050-D08ACF2644D9}"/>
              </a:ext>
            </a:extLst>
          </p:cNvPr>
          <p:cNvSpPr txBox="1"/>
          <p:nvPr/>
        </p:nvSpPr>
        <p:spPr>
          <a:xfrm>
            <a:off x="34197273" y="12613780"/>
            <a:ext cx="170250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Showing for Single Simulation: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Across 5Mb windows, performance of ancestry-specific PRS varies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Penalized regression over weights better performing ancestry-specific PRS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195B4B-DDC4-7142-8D4F-04E48E2D93A8}"/>
              </a:ext>
            </a:extLst>
          </p:cNvPr>
          <p:cNvSpPr txBox="1"/>
          <p:nvPr/>
        </p:nvSpPr>
        <p:spPr>
          <a:xfrm>
            <a:off x="33116817" y="16750043"/>
            <a:ext cx="482587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Trebuchet MS" panose="020B0603020202020204" pitchFamily="34" charset="0"/>
              </a:rPr>
              <a:t>Stacked PRS outperforms PRS using single GWAS across all ancestry quantiles </a:t>
            </a:r>
          </a:p>
          <a:p>
            <a:endParaRPr lang="en-US" sz="40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Trebuchet MS" panose="020B0603020202020204" pitchFamily="34" charset="0"/>
              </a:rPr>
              <a:t>Stacking removes performance’s strong ancestry dependence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AF23747-CC3E-B443-9078-F6186B8F2276}"/>
                  </a:ext>
                </a:extLst>
              </p:cNvPr>
              <p:cNvSpPr txBox="1"/>
              <p:nvPr/>
            </p:nvSpPr>
            <p:spPr>
              <a:xfrm>
                <a:off x="1466471" y="23842233"/>
                <a:ext cx="13076156" cy="3361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800" dirty="0"/>
                  <a:t>Simulate </a:t>
                </a:r>
                <a:r>
                  <a:rPr lang="en-US" sz="3800" dirty="0" err="1"/>
                  <a:t>Chr</a:t>
                </a:r>
                <a:r>
                  <a:rPr lang="en-US" sz="3800" dirty="0"/>
                  <a:t> 20 for n=10,000 EUR &amp; AFR using </a:t>
                </a:r>
                <a:r>
                  <a:rPr lang="en-US" sz="3800" dirty="0" err="1"/>
                  <a:t>MSPrime</a:t>
                </a:r>
                <a:endParaRPr lang="en-US" sz="38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800" dirty="0"/>
                  <a:t>Sample shared random m=100 causal variants: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(0,</m:t>
                    </m:r>
                    <m:f>
                      <m:f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800" dirty="0"/>
                  <a:t>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800" dirty="0"/>
                  <a:t>Genetic score: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den>
                    </m:f>
                    <m:r>
                      <a:rPr lang="en-US" sz="3800" i="1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3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en-US" sz="3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8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800" dirty="0"/>
                  <a:t>Environmental effect: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den>
                    </m:f>
                    <m:r>
                      <a:rPr lang="en-US" sz="3800" i="1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38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8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800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3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0, 1−</m:t>
                        </m:r>
                        <m:sSup>
                          <m:sSup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AF23747-CC3E-B443-9078-F6186B8F2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471" y="23842233"/>
                <a:ext cx="13076156" cy="3361626"/>
              </a:xfrm>
              <a:prstGeom prst="rect">
                <a:avLst/>
              </a:prstGeom>
              <a:blipFill>
                <a:blip r:embed="rId6"/>
                <a:stretch>
                  <a:fillRect l="-1358" t="-3008" r="-485"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Box 146">
            <a:extLst>
              <a:ext uri="{FF2B5EF4-FFF2-40B4-BE49-F238E27FC236}">
                <a16:creationId xmlns:a16="http://schemas.microsoft.com/office/drawing/2014/main" id="{1B2C2F9D-3E9A-194F-A1D4-AAB028FA10C3}"/>
              </a:ext>
            </a:extLst>
          </p:cNvPr>
          <p:cNvSpPr txBox="1"/>
          <p:nvPr/>
        </p:nvSpPr>
        <p:spPr>
          <a:xfrm>
            <a:off x="1469754" y="27816975"/>
            <a:ext cx="125255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Simulate n=10,000 AA with 12 generations of admixture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B6ABD0E1-C594-6949-9475-88E9A782C494}"/>
              </a:ext>
            </a:extLst>
          </p:cNvPr>
          <p:cNvSpPr/>
          <p:nvPr/>
        </p:nvSpPr>
        <p:spPr>
          <a:xfrm>
            <a:off x="27254660" y="24639144"/>
            <a:ext cx="4860557" cy="21959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Trebuchet MS" panose="020B0703020202090204" pitchFamily="34" charset="0"/>
              </a:rPr>
              <a:t>Compare against “Traditional” PRS Computed Using Single GWAS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09216052-20B3-8046-A206-5BC6EF970C17}"/>
              </a:ext>
            </a:extLst>
          </p:cNvPr>
          <p:cNvSpPr/>
          <p:nvPr/>
        </p:nvSpPr>
        <p:spPr>
          <a:xfrm>
            <a:off x="21020281" y="27047448"/>
            <a:ext cx="5103362" cy="1139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Trebuchet MS" panose="020B0703020202090204" pitchFamily="34" charset="0"/>
              </a:rPr>
              <a:t>Assess performance via correlation to true PRS</a:t>
            </a:r>
          </a:p>
        </p:txBody>
      </p:sp>
      <p:sp>
        <p:nvSpPr>
          <p:cNvPr id="151" name="Right Arrow 150">
            <a:extLst>
              <a:ext uri="{FF2B5EF4-FFF2-40B4-BE49-F238E27FC236}">
                <a16:creationId xmlns:a16="http://schemas.microsoft.com/office/drawing/2014/main" id="{DFE94513-3D65-154B-A241-528E2C888DDC}"/>
              </a:ext>
            </a:extLst>
          </p:cNvPr>
          <p:cNvSpPr/>
          <p:nvPr/>
        </p:nvSpPr>
        <p:spPr>
          <a:xfrm rot="5400000">
            <a:off x="23231501" y="26242240"/>
            <a:ext cx="796529" cy="490688"/>
          </a:xfrm>
          <a:prstGeom prst="rightArrow">
            <a:avLst/>
          </a:prstGeom>
          <a:solidFill>
            <a:srgbClr val="12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ight Arrow 151">
            <a:extLst>
              <a:ext uri="{FF2B5EF4-FFF2-40B4-BE49-F238E27FC236}">
                <a16:creationId xmlns:a16="http://schemas.microsoft.com/office/drawing/2014/main" id="{DA8AA688-9136-984E-8F92-D467852D5086}"/>
              </a:ext>
            </a:extLst>
          </p:cNvPr>
          <p:cNvSpPr/>
          <p:nvPr/>
        </p:nvSpPr>
        <p:spPr>
          <a:xfrm rot="19559220">
            <a:off x="26532670" y="27062094"/>
            <a:ext cx="796529" cy="490688"/>
          </a:xfrm>
          <a:prstGeom prst="rightArrow">
            <a:avLst/>
          </a:prstGeom>
          <a:solidFill>
            <a:srgbClr val="12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0B137-8C36-8640-8429-EEC777D219C1}"/>
              </a:ext>
            </a:extLst>
          </p:cNvPr>
          <p:cNvSpPr txBox="1"/>
          <p:nvPr/>
        </p:nvSpPr>
        <p:spPr>
          <a:xfrm>
            <a:off x="1498228" y="20687249"/>
            <a:ext cx="1272304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rebuchet MS" panose="020B0603020202020204" pitchFamily="34" charset="0"/>
              </a:rPr>
              <a:t>1) Considers unique local admixture in sample</a:t>
            </a:r>
          </a:p>
          <a:p>
            <a:r>
              <a:rPr lang="en-US" sz="4000" b="1" dirty="0">
                <a:solidFill>
                  <a:schemeClr val="accent1"/>
                </a:solidFill>
                <a:latin typeface="Trebuchet MS" panose="020B0603020202020204" pitchFamily="34" charset="0"/>
              </a:rPr>
              <a:t>2) Leverages population specific GWAS effect sizes</a:t>
            </a:r>
          </a:p>
          <a:p>
            <a:r>
              <a:rPr lang="en-US" sz="4000" b="1" dirty="0">
                <a:solidFill>
                  <a:schemeClr val="accent1"/>
                </a:solidFill>
                <a:latin typeface="Trebuchet MS" panose="020B0603020202020204" pitchFamily="34" charset="0"/>
              </a:rPr>
              <a:t>3) Performance independent of global ancestry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0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10275</TotalTime>
  <Words>582</Words>
  <Application>Microsoft Macintosh PowerPoint</Application>
  <PresentationFormat>Custom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Cambria Math</vt:lpstr>
      <vt:lpstr>Lato</vt:lpstr>
      <vt:lpstr>Lato Heavy</vt:lpstr>
      <vt:lpstr>Trebuchet MS</vt:lpstr>
      <vt:lpstr>Office Theme</vt:lpstr>
      <vt:lpstr>A Stacking Framework for Polygenic Risk Prediction in Admixed Individuals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Delaney, Shannon Marie</dc:creator>
  <cp:lastModifiedBy>Kevin Liao</cp:lastModifiedBy>
  <cp:revision>26</cp:revision>
  <dcterms:created xsi:type="dcterms:W3CDTF">2019-04-29T14:29:17Z</dcterms:created>
  <dcterms:modified xsi:type="dcterms:W3CDTF">2021-09-22T15:18:50Z</dcterms:modified>
</cp:coreProperties>
</file>