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73" r:id="rId4"/>
    <p:sldId id="259" r:id="rId5"/>
    <p:sldId id="260" r:id="rId6"/>
    <p:sldId id="271" r:id="rId7"/>
    <p:sldId id="266" r:id="rId8"/>
    <p:sldId id="272" r:id="rId9"/>
    <p:sldId id="262" r:id="rId10"/>
    <p:sldId id="261" r:id="rId11"/>
    <p:sldId id="263" r:id="rId12"/>
    <p:sldId id="274" r:id="rId13"/>
    <p:sldId id="275" r:id="rId14"/>
    <p:sldId id="264" r:id="rId15"/>
    <p:sldId id="267" r:id="rId16"/>
    <p:sldId id="268" r:id="rId17"/>
    <p:sldId id="283" r:id="rId18"/>
    <p:sldId id="269" r:id="rId19"/>
    <p:sldId id="277" r:id="rId20"/>
    <p:sldId id="276" r:id="rId21"/>
    <p:sldId id="278" r:id="rId22"/>
    <p:sldId id="279" r:id="rId23"/>
    <p:sldId id="270" r:id="rId24"/>
    <p:sldId id="280" r:id="rId25"/>
    <p:sldId id="281" r:id="rId26"/>
    <p:sldId id="282" r:id="rId27"/>
  </p:sldIdLst>
  <p:sldSz cx="12192000" cy="6858000"/>
  <p:notesSz cx="6888163" cy="10021888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Poppins" panose="00000500000000000000" pitchFamily="2" charset="-18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XMjpKdOZMbqgcJFAryASTqGq7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40B075-6EF5-48B5-A6D8-1DA6AB4E73CC}">
  <a:tblStyle styleId="{4840B075-6EF5-48B5-A6D8-1DA6AB4E73C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12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81787" cy="3759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9" tIns="96609" rIns="96609" bIns="96609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9" tIns="96609" rIns="96609" bIns="9660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81787" cy="3759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9" tIns="96609" rIns="96609" bIns="9660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81787" cy="3759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9" tIns="96609" rIns="96609" bIns="9660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81787" cy="3759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0979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9" tIns="96609" rIns="96609" bIns="9660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81787" cy="3759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9" tIns="96609" rIns="96609" bIns="9660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81787" cy="3759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9" tIns="96609" rIns="96609" bIns="9660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81787" cy="3759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9" tIns="96609" rIns="96609" bIns="9660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81787" cy="3759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9" tIns="96609" rIns="96609" bIns="9660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81787" cy="3759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9" tIns="96609" rIns="96609" bIns="9660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81787" cy="3759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/>
          <p:nvPr/>
        </p:nvSpPr>
        <p:spPr>
          <a:xfrm>
            <a:off x="10911636" y="-773508"/>
            <a:ext cx="2111432" cy="2111432"/>
          </a:xfrm>
          <a:prstGeom prst="ellipse">
            <a:avLst/>
          </a:prstGeom>
          <a:solidFill>
            <a:srgbClr val="98A1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/>
          <p:nvPr/>
        </p:nvSpPr>
        <p:spPr>
          <a:xfrm rot="-2793109">
            <a:off x="11309305" y="4498671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/>
          <p:nvPr/>
        </p:nvSpPr>
        <p:spPr>
          <a:xfrm rot="-1002334">
            <a:off x="-581181" y="-552332"/>
            <a:ext cx="1396941" cy="1335601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/>
          <p:nvPr/>
        </p:nvSpPr>
        <p:spPr>
          <a:xfrm rot="-1002334">
            <a:off x="11243410" y="904269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-546948" y="-935831"/>
            <a:ext cx="1871662" cy="1871662"/>
          </a:xfrm>
          <a:prstGeom prst="ellipse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9522" y="2521772"/>
            <a:ext cx="714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8712742" y="4447259"/>
            <a:ext cx="2301945" cy="2343600"/>
          </a:xfrm>
          <a:prstGeom prst="roundRect">
            <a:avLst>
              <a:gd name="adj" fmla="val 9719"/>
            </a:avLst>
          </a:prstGeom>
          <a:blipFill rotWithShape="1">
            <a:blip r:embed="rId4">
              <a:alphaModFix/>
            </a:blip>
            <a:stretch>
              <a:fillRect l="-21152" t="-2992" r="-21152" b="-7364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6348" y="3236148"/>
            <a:ext cx="714796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1" name="Google Shape;3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1552" y="3591391"/>
            <a:ext cx="7267848" cy="610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110" y="209347"/>
            <a:ext cx="797776" cy="88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5"/>
          <p:cNvSpPr/>
          <p:nvPr/>
        </p:nvSpPr>
        <p:spPr>
          <a:xfrm rot="-1002334">
            <a:off x="-458579" y="-534985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123" y="4493570"/>
            <a:ext cx="7043864" cy="583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5"/>
          <p:cNvPicPr preferRelativeResize="0"/>
          <p:nvPr/>
        </p:nvPicPr>
        <p:blipFill rotWithShape="1">
          <a:blip r:embed="rId4">
            <a:alphaModFix/>
          </a:blip>
          <a:srcRect l="77135" t="68889"/>
          <a:stretch/>
        </p:blipFill>
        <p:spPr>
          <a:xfrm>
            <a:off x="10693055" y="3962399"/>
            <a:ext cx="2475959" cy="224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>
  <p:cSld name="1_Tytuł i zawartość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52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2100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6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885086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3" name="Google Shape;53;p17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2140897" y="-1154171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7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4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8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-194856" y="-934857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Projekt_SDA_KonradLibera.side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ful-booker.herokuapp.com/apidoc/index.html#api-Aut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latin typeface="Poppins"/>
                <a:ea typeface="Poppins"/>
                <a:cs typeface="Poppins"/>
                <a:sym typeface="Poppins"/>
              </a:rPr>
              <a:t>Projekt Końcowy</a:t>
            </a:r>
            <a:endParaRPr sz="5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2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Konrad Libera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Z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DTEST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Pol1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28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PROJEKT_SDA_GURU99</a:t>
            </a: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https://demo.guru99.com/v4/index.php</a:t>
            </a:r>
            <a:br>
              <a:rPr lang="en-US" dirty="0">
                <a:latin typeface="Poppins"/>
                <a:ea typeface="Poppins"/>
                <a:cs typeface="Poppins"/>
                <a:sym typeface="Poppins"/>
              </a:rPr>
            </a:b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838200" y="-180974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Przypadki testowe w narzędziu</a:t>
            </a:r>
            <a:r>
              <a:rPr lang="pl-PL" sz="3500" dirty="0">
                <a:latin typeface="Poppins"/>
                <a:ea typeface="Poppins"/>
                <a:cs typeface="Poppins"/>
                <a:sym typeface="Poppins"/>
              </a:rPr>
              <a:t> TestRail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956087" y="915636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Zrzut ekranu przykładowego przypadku testowego.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F6F14AF-627A-DFDA-8F73-D40E4409F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82" y="1474378"/>
            <a:ext cx="9750727" cy="51159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1117089" y="89810"/>
            <a:ext cx="9957822" cy="100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Raportowanie defektów w narzędziu JIRA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8"/>
          <p:cNvSpPr txBox="1">
            <a:spLocks noGrp="1"/>
          </p:cNvSpPr>
          <p:nvPr>
            <p:ph type="body" idx="1"/>
          </p:nvPr>
        </p:nvSpPr>
        <p:spPr>
          <a:xfrm>
            <a:off x="838199" y="836342"/>
            <a:ext cx="10089995" cy="545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 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Zrzut ekranu przykładowego raportu z awarii.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4E65D5B-91A3-88A4-EBFD-19FF2F48E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806" y="1405054"/>
            <a:ext cx="9187665" cy="51182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AF7E287-CC15-ABB1-B725-FBAF264CC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24" y="667356"/>
            <a:ext cx="10025004" cy="552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7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8556911-4BF5-6592-CA60-A39F6BD0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50" y="613233"/>
            <a:ext cx="9739500" cy="544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Elementy dodatkowe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Nagrywanie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testów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za pomocą Narzędzia Selenium IDE.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Korzystanie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deweloperskich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przeglądarce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internetowej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Wysyłanie request’ów za pomocą narzędzia Postman, (GET, POST, PUT, DELETE).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Przepisanie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wybranego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przypadku testowego za pomocą Behavior Driven Development.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A1A2CD1-12E2-E050-FC91-6332AAFA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271"/>
            <a:ext cx="9957822" cy="1120417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600" dirty="0">
                <a:latin typeface="Poppins"/>
                <a:ea typeface="Poppins"/>
                <a:cs typeface="Poppins"/>
                <a:sym typeface="Poppins"/>
              </a:rPr>
              <a:t>Nagrywanie testów za pomocą Narzędzia Selenium IDE.</a:t>
            </a:r>
            <a:br>
              <a:rPr lang="pl-PL" dirty="0">
                <a:latin typeface="Poppins"/>
                <a:ea typeface="Poppins"/>
                <a:cs typeface="Poppins"/>
                <a:sym typeface="Poppins"/>
              </a:rPr>
            </a:b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FEBA634-24D2-7711-3D3F-36F467B35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0449"/>
            <a:ext cx="9957822" cy="4816514"/>
          </a:xfrm>
        </p:spPr>
        <p:txBody>
          <a:bodyPr/>
          <a:lstStyle/>
          <a:p>
            <a:r>
              <a:rPr lang="pl-PL" dirty="0" err="1">
                <a:hlinkClick r:id="rId2" action="ppaction://hlinkfile"/>
              </a:rPr>
              <a:t>Projekt_SDA_KonradLibera.side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B482718-4B25-46CF-069C-78FBA6E41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78" y="1962052"/>
            <a:ext cx="9216838" cy="467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5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0F2F8E83-7CAC-59D2-4CF8-12B59A98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sz="3600" dirty="0">
                <a:latin typeface="Poppins"/>
                <a:ea typeface="Poppins"/>
                <a:cs typeface="Poppins"/>
                <a:sym typeface="Poppins"/>
              </a:rPr>
              <a:t>Korzystanie z narzędzi deweloperskich w przeglądarce internetowej.</a:t>
            </a:r>
            <a:br>
              <a:rPr lang="pl-PL" dirty="0">
                <a:latin typeface="Poppins"/>
                <a:ea typeface="Poppins"/>
                <a:cs typeface="Poppins"/>
                <a:sym typeface="Poppins"/>
              </a:rPr>
            </a:b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53BB955-430D-24CC-376E-0ED96EB7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93" y="1333459"/>
            <a:ext cx="9695214" cy="491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3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C37AF42-4583-7F15-90A1-1B4C2F08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sz="4400" dirty="0">
                <a:latin typeface="Poppins"/>
                <a:ea typeface="Poppins"/>
                <a:cs typeface="Poppins"/>
                <a:sym typeface="Poppins"/>
              </a:rPr>
              <a:t>Korzystanie z narzędzi deweloperskich w przeglądarce internetowej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FEC9045-CA3A-F6D7-D16F-1AABECE51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AutoNum type="arabicPeriod"/>
            </a:pPr>
            <a:r>
              <a:rPr lang="pl-PL" sz="1600" dirty="0">
                <a:latin typeface="Poppins"/>
                <a:cs typeface="Poppins"/>
              </a:rPr>
              <a:t>Konsola (</a:t>
            </a:r>
            <a:r>
              <a:rPr lang="pl-PL" sz="1600" dirty="0" err="1">
                <a:latin typeface="Poppins"/>
                <a:cs typeface="Poppins"/>
              </a:rPr>
              <a:t>Console</a:t>
            </a:r>
            <a:r>
              <a:rPr lang="pl-PL" sz="1600" dirty="0">
                <a:latin typeface="Poppins"/>
                <a:cs typeface="Poppins"/>
              </a:rPr>
              <a:t>): Jest to miejsce, w którym możesz przeglądać i wyświetlać komunikaty, błędy i ostrzeżenia związane z kodem JavaScript na stronie.</a:t>
            </a:r>
          </a:p>
          <a:p>
            <a:pPr>
              <a:buAutoNum type="arabicPeriod"/>
            </a:pPr>
            <a:r>
              <a:rPr lang="pl-PL" sz="1600" dirty="0">
                <a:latin typeface="Poppins"/>
                <a:cs typeface="Poppins"/>
              </a:rPr>
              <a:t>Elementy (</a:t>
            </a:r>
            <a:r>
              <a:rPr lang="pl-PL" sz="1600" dirty="0" err="1">
                <a:latin typeface="Poppins"/>
                <a:cs typeface="Poppins"/>
              </a:rPr>
              <a:t>Elements</a:t>
            </a:r>
            <a:r>
              <a:rPr lang="pl-PL" sz="1600" dirty="0">
                <a:latin typeface="Poppins"/>
                <a:cs typeface="Poppins"/>
              </a:rPr>
              <a:t>): Ten panel pozwala na podgląd i edycję struktury HTML i CSS strony.</a:t>
            </a:r>
          </a:p>
          <a:p>
            <a:pPr>
              <a:buAutoNum type="arabicPeriod"/>
            </a:pPr>
            <a:r>
              <a:rPr lang="pl-PL" sz="1600" dirty="0">
                <a:latin typeface="Poppins"/>
                <a:cs typeface="Poppins"/>
              </a:rPr>
              <a:t>Sieć (Network): W tym panelu możesz monitorować wszystkie żądania HTTP (np. zapytania o obrazy, skrypty, style) oraz odpowiedzi serwera na stronie.</a:t>
            </a:r>
          </a:p>
          <a:p>
            <a:pPr>
              <a:buAutoNum type="arabicPeriod"/>
            </a:pPr>
            <a:r>
              <a:rPr lang="pl-PL" sz="1600" dirty="0">
                <a:latin typeface="Poppins"/>
                <a:cs typeface="Poppins"/>
              </a:rPr>
              <a:t>Źródła (</a:t>
            </a:r>
            <a:r>
              <a:rPr lang="pl-PL" sz="1600" dirty="0" err="1">
                <a:latin typeface="Poppins"/>
                <a:cs typeface="Poppins"/>
              </a:rPr>
              <a:t>Sources</a:t>
            </a:r>
            <a:r>
              <a:rPr lang="pl-PL" sz="1600" dirty="0">
                <a:latin typeface="Poppins"/>
                <a:cs typeface="Poppins"/>
              </a:rPr>
              <a:t>): Panel źródeł umożliwia przeglądanie, debugowanie i edycję kodu źródłowego strony, w tym plików JavaScript, CSS i HTML.</a:t>
            </a:r>
          </a:p>
          <a:p>
            <a:pPr>
              <a:buAutoNum type="arabicPeriod"/>
            </a:pPr>
            <a:r>
              <a:rPr lang="pl-PL" sz="1600" dirty="0">
                <a:latin typeface="Poppins"/>
                <a:cs typeface="Poppins"/>
              </a:rPr>
              <a:t>Zabezpieczenia (Security): Ten panel pozwala na monitorowanie zabezpieczeń i certyfikatów strony.</a:t>
            </a:r>
          </a:p>
          <a:p>
            <a:pPr>
              <a:buAutoNum type="arabicPeriod"/>
            </a:pPr>
            <a:r>
              <a:rPr lang="pl-PL" sz="1600" dirty="0">
                <a:latin typeface="Poppins"/>
                <a:cs typeface="Poppins"/>
              </a:rPr>
              <a:t>Wydajność (Performance): Panel wydajności pozwala na analizę i zrozumienie, jak strona działa pod względem wydajności.</a:t>
            </a:r>
          </a:p>
          <a:p>
            <a:pPr>
              <a:buAutoNum type="arabicPeriod"/>
            </a:pPr>
            <a:r>
              <a:rPr lang="pl-PL" sz="1600" dirty="0">
                <a:latin typeface="Poppins"/>
                <a:cs typeface="Poppins"/>
              </a:rPr>
              <a:t>Pamięć (Memory): Panel pamięci pozwala na analizę użycia pamięci przez stronę.</a:t>
            </a:r>
          </a:p>
          <a:p>
            <a:pPr>
              <a:buAutoNum type="arabicPeriod"/>
            </a:pPr>
            <a:r>
              <a:rPr lang="pl-PL" sz="1600" dirty="0">
                <a:latin typeface="Poppins"/>
                <a:cs typeface="Poppins"/>
              </a:rPr>
              <a:t>Aplikacja (Application): Ten panel pozwala na zarządzanie lokalnymi zasobami strony, takimi jak dane przechowywane w pamięci podręcznej przeglądarki, dane przechowywane w bazach danych itp.</a:t>
            </a:r>
          </a:p>
        </p:txBody>
      </p:sp>
    </p:spTree>
    <p:extLst>
      <p:ext uri="{BB962C8B-B14F-4D97-AF65-F5344CB8AC3E}">
        <p14:creationId xmlns:p14="http://schemas.microsoft.com/office/powerpoint/2010/main" val="887637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C75E0FC-61D2-29F3-B4F1-CA9EE83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0" y="434898"/>
            <a:ext cx="8852338" cy="10909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>
                <a:latin typeface="Poppins"/>
                <a:ea typeface="Poppins"/>
                <a:cs typeface="Poppins"/>
                <a:sym typeface="Poppins"/>
              </a:rPr>
              <a:t>Wysyłanie request’ów za pomocą narzędzia Postman</a:t>
            </a:r>
            <a:r>
              <a:rPr lang="pl-PL" sz="3100" dirty="0">
                <a:latin typeface="Poppins"/>
                <a:ea typeface="Poppins"/>
                <a:cs typeface="Poppins"/>
                <a:sym typeface="Poppins"/>
              </a:rPr>
              <a:t> –</a:t>
            </a:r>
            <a:r>
              <a:rPr lang="en-US" sz="3100" dirty="0">
                <a:latin typeface="Poppins"/>
                <a:ea typeface="Poppins"/>
                <a:cs typeface="Poppins"/>
                <a:sym typeface="Poppins"/>
              </a:rPr>
              <a:t> POST</a:t>
            </a:r>
            <a:r>
              <a:rPr lang="pl-PL" sz="3100" dirty="0">
                <a:latin typeface="Poppins"/>
                <a:ea typeface="Poppins"/>
                <a:cs typeface="Poppins"/>
                <a:sym typeface="Poppins"/>
              </a:rPr>
              <a:t>.</a:t>
            </a:r>
            <a:br>
              <a:rPr lang="en-US" dirty="0">
                <a:latin typeface="Poppins"/>
                <a:ea typeface="Poppins"/>
                <a:cs typeface="Poppins"/>
                <a:sym typeface="Poppins"/>
              </a:rPr>
            </a:b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C58C74C-CF04-BDE7-4C96-4A30C9E3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90" y="1413431"/>
            <a:ext cx="9354851" cy="500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61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454EFE-246E-4049-D9E1-3A5790A7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181" y="186705"/>
            <a:ext cx="885233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Poppins"/>
                <a:ea typeface="Poppins"/>
                <a:cs typeface="Poppins"/>
                <a:sym typeface="Poppins"/>
              </a:rPr>
              <a:t>Wysyłanie request’ów za pomocą narzędzia Postman</a:t>
            </a:r>
            <a:r>
              <a:rPr lang="pl-PL" sz="4400" dirty="0">
                <a:latin typeface="Poppins"/>
                <a:ea typeface="Poppins"/>
                <a:cs typeface="Poppins"/>
                <a:sym typeface="Poppins"/>
              </a:rPr>
              <a:t> –</a:t>
            </a:r>
            <a:r>
              <a:rPr lang="en-US" sz="4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4400" dirty="0">
                <a:latin typeface="Poppins"/>
                <a:ea typeface="Poppins"/>
                <a:cs typeface="Poppins"/>
                <a:sym typeface="Poppins"/>
              </a:rPr>
              <a:t>GET.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9B8A097-CF0B-A74C-BDFA-F53DFED4A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61" y="1614221"/>
            <a:ext cx="9476678" cy="487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6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000" dirty="0">
                <a:latin typeface="Poppins"/>
                <a:ea typeface="Poppins"/>
                <a:cs typeface="Poppins"/>
                <a:sym typeface="Poppins"/>
              </a:rPr>
              <a:t>Krótko o projekcie</a:t>
            </a:r>
            <a:endParaRPr sz="40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Projekt Guru99 Bank ma na celu dostarczenie swoim klientom bankowości internetowej.</a:t>
            </a: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Jest to aplikacja internetowa banku w wersji demonstracyjnej(Beta) kompatybilna z przeglądarką Chrome w wersji 27 lub nowszej. Aplikacja pokazuję jak wygląda wstępny produkt przez co możemy zapoznać się z jej działaniem.</a:t>
            </a: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Obecnie ma ograniczona funkcjonalność, ale w przyszłości do witryny będą dodawane nowe funkcję.</a:t>
            </a: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Głównym celem testów jest sprawdzenie poprawności działania aplikacji, zgodności zaimplementowanych funkcji aplikacji ze specyfikacją. 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454EFE-246E-4049-D9E1-3A5790A7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831" y="299350"/>
            <a:ext cx="885233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Poppins"/>
                <a:ea typeface="Poppins"/>
                <a:cs typeface="Poppins"/>
                <a:sym typeface="Poppins"/>
              </a:rPr>
              <a:t>Wysyłanie request’ów za pomocą narzędzia Postman</a:t>
            </a:r>
            <a:r>
              <a:rPr lang="pl-PL" sz="4400" dirty="0">
                <a:latin typeface="Poppins"/>
                <a:ea typeface="Poppins"/>
                <a:cs typeface="Poppins"/>
                <a:sym typeface="Poppins"/>
              </a:rPr>
              <a:t> –</a:t>
            </a:r>
            <a:r>
              <a:rPr lang="en-US" sz="4400" dirty="0">
                <a:latin typeface="Poppins"/>
                <a:ea typeface="Poppins"/>
                <a:cs typeface="Poppins"/>
                <a:sym typeface="Poppins"/>
              </a:rPr>
              <a:t> P</a:t>
            </a:r>
            <a:r>
              <a:rPr lang="pl-PL" sz="4400" dirty="0"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4400" dirty="0"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pl-PL" sz="4400" dirty="0"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949A1A7-336C-BD25-A0D9-F20B0A01E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87" y="1690688"/>
            <a:ext cx="9483389" cy="487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99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454EFE-246E-4049-D9E1-3A5790A7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Poppins"/>
                <a:ea typeface="Poppins"/>
                <a:cs typeface="Poppins"/>
                <a:sym typeface="Poppins"/>
              </a:rPr>
              <a:t>Wysyłanie request’ów za pomocą narzędzia Postman</a:t>
            </a:r>
            <a:r>
              <a:rPr lang="pl-PL" sz="4400" dirty="0">
                <a:latin typeface="Poppins"/>
                <a:ea typeface="Poppins"/>
                <a:cs typeface="Poppins"/>
                <a:sym typeface="Poppins"/>
              </a:rPr>
              <a:t> –</a:t>
            </a:r>
            <a:r>
              <a:rPr lang="en-US" sz="4400" dirty="0">
                <a:latin typeface="Poppins"/>
                <a:ea typeface="Poppins"/>
                <a:cs typeface="Poppins"/>
                <a:sym typeface="Poppins"/>
              </a:rPr>
              <a:t> P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ATCH</a:t>
            </a:r>
            <a:r>
              <a:rPr lang="pl-PL" sz="4400" dirty="0"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6F9654B-0DA7-AF19-AB0E-8729BF39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12" y="1753607"/>
            <a:ext cx="9721575" cy="473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80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454EFE-246E-4049-D9E1-3A5790A7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Poppins"/>
                <a:ea typeface="Poppins"/>
                <a:cs typeface="Poppins"/>
                <a:sym typeface="Poppins"/>
              </a:rPr>
              <a:t>Wysyłanie request’ów za pomocą narzędzia Postman</a:t>
            </a:r>
            <a:r>
              <a:rPr lang="pl-PL" sz="4400" dirty="0">
                <a:latin typeface="Poppins"/>
                <a:ea typeface="Poppins"/>
                <a:cs typeface="Poppins"/>
                <a:sym typeface="Poppins"/>
              </a:rPr>
              <a:t> –</a:t>
            </a:r>
            <a:r>
              <a:rPr lang="en-US" sz="4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4400" dirty="0">
                <a:latin typeface="Poppins"/>
                <a:ea typeface="Poppins"/>
                <a:cs typeface="Poppins"/>
                <a:sym typeface="Poppins"/>
              </a:rPr>
              <a:t>DELETE.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4CA687C-1A82-6AD4-8900-6E7259061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29" y="1590719"/>
            <a:ext cx="9502413" cy="46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54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EDC4FCBE-F343-88F8-D1DE-F6F5A8E1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sz="3100" dirty="0">
                <a:latin typeface="Poppins"/>
                <a:ea typeface="Poppins"/>
                <a:cs typeface="Poppins"/>
                <a:sym typeface="Poppins"/>
              </a:rPr>
              <a:t>Przepisanie wybranego przypadku testowego za pomocą Behavior Driven Development.</a:t>
            </a:r>
            <a:br>
              <a:rPr lang="pl-PL" dirty="0">
                <a:latin typeface="Poppins"/>
                <a:ea typeface="Poppins"/>
                <a:cs typeface="Poppins"/>
                <a:sym typeface="Poppins"/>
              </a:rPr>
            </a:b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B97CA9D-3019-E475-2916-7A92A9628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17" y="1274041"/>
            <a:ext cx="8001845" cy="521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60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EDC4FCBE-F343-88F8-D1DE-F6F5A8E1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sz="3100" dirty="0">
                <a:latin typeface="Poppins"/>
                <a:ea typeface="Poppins"/>
                <a:cs typeface="Poppins"/>
                <a:sym typeface="Poppins"/>
              </a:rPr>
              <a:t>Przepisanie wybranego przypadku testowego za pomocą Behavior Driven Development.</a:t>
            </a:r>
            <a:br>
              <a:rPr lang="pl-PL" dirty="0">
                <a:latin typeface="Poppins"/>
                <a:ea typeface="Poppins"/>
                <a:cs typeface="Poppins"/>
                <a:sym typeface="Poppins"/>
              </a:rPr>
            </a:b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545FA4F-C7DB-2DF9-5514-F4002E6FB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235" y="1375510"/>
            <a:ext cx="7450164" cy="49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14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EDC4FCBE-F343-88F8-D1DE-F6F5A8E1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sz="3100" dirty="0">
                <a:latin typeface="Poppins"/>
                <a:ea typeface="Poppins"/>
                <a:cs typeface="Poppins"/>
                <a:sym typeface="Poppins"/>
              </a:rPr>
              <a:t>Przepisanie wybranego przypadku testowego za pomocą Behavior Driven Development.</a:t>
            </a:r>
            <a:br>
              <a:rPr lang="pl-PL" dirty="0">
                <a:latin typeface="Poppins"/>
                <a:ea typeface="Poppins"/>
                <a:cs typeface="Poppins"/>
                <a:sym typeface="Poppins"/>
              </a:rPr>
            </a:b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363C301-0D9C-9636-031F-B60849C4F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55" y="1274512"/>
            <a:ext cx="7965072" cy="50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84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26DCDFA-8414-F481-4B0D-4E703F0D0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186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000" dirty="0">
                <a:latin typeface="Poppins"/>
                <a:ea typeface="Poppins"/>
                <a:cs typeface="Poppins"/>
                <a:sym typeface="Poppins"/>
              </a:rPr>
              <a:t>Krótko o projekcie</a:t>
            </a:r>
            <a:endParaRPr sz="40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095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Aplikacja została przetestowana przeze mnie na podstawie testów funkcjonalnych (testy eksploracyjne, zgodne ze specyfikacją, niefunkcjonalne (wydajnościowe). Do wykonania testów użyłem takich narzędzi jak:</a:t>
            </a: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TestRail,</a:t>
            </a: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Jira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Software,</a:t>
            </a: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DevTools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,</a:t>
            </a: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Selenium IDE.</a:t>
            </a:r>
          </a:p>
          <a:p>
            <a:pPr marL="2095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W dalszej części prezentacji przedstawię dodatkowo:</a:t>
            </a: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Testy API wykonane w narzędziu Postman na podstawie strony: 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  <a:hlinkClick r:id="rId3" tooltip="https://restful-booker.herokuapp.com/apidoc/index.html#api-Auth"/>
              </a:rPr>
              <a:t>https://restful-booker.herokuapp.com/apidoc/index.html#api-Auth</a:t>
            </a:r>
            <a:endParaRPr lang="pl-PL"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Przypadek testowy zapisany w metodologii BDD – Testowanie wyszukiwarki Google.</a:t>
            </a: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endParaRPr lang="pl-PL"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endParaRPr sz="21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84263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000" dirty="0">
                <a:latin typeface="Poppins"/>
                <a:ea typeface="Poppins"/>
                <a:cs typeface="Poppins"/>
                <a:sym typeface="Poppins"/>
              </a:rPr>
              <a:t>Specyfikacja</a:t>
            </a:r>
            <a:endParaRPr sz="40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Przykładowe wyprowadzone warunki testowe/przypadki testowe na podstawie specyfikacji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marL="571500">
              <a:lnSpc>
                <a:spcPct val="200000"/>
              </a:lnSpc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Zmiana hasła na koncie Klienta,</a:t>
            </a:r>
          </a:p>
          <a:p>
            <a:pPr marL="571500">
              <a:lnSpc>
                <a:spcPct val="200000"/>
              </a:lnSpc>
            </a:pP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Dodanie depozytu klienta z poziomu konta Menadżera,</a:t>
            </a:r>
          </a:p>
          <a:p>
            <a:pPr marL="571500">
              <a:lnSpc>
                <a:spcPct val="200000"/>
              </a:lnSpc>
            </a:pP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Wypłata kwoty z konta klienta z poziomu konta Menadżera,</a:t>
            </a:r>
          </a:p>
          <a:p>
            <a:pPr marL="571500">
              <a:lnSpc>
                <a:spcPct val="200000"/>
              </a:lnSpc>
            </a:pP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Edytowanie konta użytkownika z poziomu Menadżera.</a:t>
            </a:r>
          </a:p>
          <a:p>
            <a:pPr marL="571500"/>
            <a:endParaRPr dirty="0">
              <a:solidFill>
                <a:schemeClr val="tx1"/>
              </a:solidFill>
              <a:latin typeface="Poppins" panose="00000500000000000000" pitchFamily="2" charset="-18"/>
              <a:ea typeface="Poppins"/>
              <a:cs typeface="Poppins" panose="00000500000000000000" pitchFamily="2" charset="-18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1117089" y="157549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Ryzyka Projektowe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cz.1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E993866-7912-CEDC-6F96-47AD70245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71" y="1483112"/>
            <a:ext cx="9992580" cy="46938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D94EA8E-610E-83CE-6EBE-81753B51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42" y="0"/>
            <a:ext cx="8852338" cy="1325563"/>
          </a:xfrm>
        </p:spPr>
        <p:txBody>
          <a:bodyPr/>
          <a:lstStyle/>
          <a:p>
            <a:pPr algn="ctr"/>
            <a:r>
              <a:rPr lang="en-US" sz="4400" dirty="0">
                <a:latin typeface="Poppins"/>
                <a:ea typeface="Poppins"/>
                <a:cs typeface="Poppins"/>
                <a:sym typeface="Poppins"/>
              </a:rPr>
              <a:t>Ryzyka Projektowe</a:t>
            </a:r>
            <a:r>
              <a:rPr lang="pl-PL" sz="4400" dirty="0">
                <a:latin typeface="Poppins"/>
                <a:ea typeface="Poppins"/>
                <a:cs typeface="Poppins"/>
                <a:sym typeface="Poppins"/>
              </a:rPr>
              <a:t> cz.2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014237D-75E7-F942-0276-9CDAF4818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83" y="1115122"/>
            <a:ext cx="7741056" cy="54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4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47E9B02-54FA-B4C9-15C1-CA6DE47A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89" y="-136680"/>
            <a:ext cx="9957822" cy="1325563"/>
          </a:xfrm>
        </p:spPr>
        <p:txBody>
          <a:bodyPr/>
          <a:lstStyle/>
          <a:p>
            <a:pPr algn="ctr"/>
            <a:r>
              <a:rPr lang="pl-PL" dirty="0"/>
              <a:t>Ryzyka produktowe cz.1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A924715-DA88-C0A3-AF3E-8BEDD7FD3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47" y="1003670"/>
            <a:ext cx="8975306" cy="54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8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542C0D6-218E-CFED-E4E4-51114DDB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922" y="108647"/>
            <a:ext cx="9957822" cy="1325563"/>
          </a:xfrm>
        </p:spPr>
        <p:txBody>
          <a:bodyPr/>
          <a:lstStyle/>
          <a:p>
            <a:pPr algn="ctr"/>
            <a:r>
              <a:rPr lang="pl-PL" dirty="0"/>
              <a:t>Ryzyka produktowe cz.2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9EB6DDF-2E19-D4C3-82D0-94FFDC084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62" y="1523420"/>
            <a:ext cx="9171875" cy="44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3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838200" y="191304"/>
            <a:ext cx="9957822" cy="836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Sesja eksploracyjna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38200" y="1288026"/>
            <a:ext cx="9957822" cy="48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F2A8911-A66E-BF4F-F05C-C9D59E462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70" y="1114439"/>
            <a:ext cx="10736830" cy="5236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618</Words>
  <Application>Microsoft Office PowerPoint</Application>
  <PresentationFormat>Panoramiczny</PresentationFormat>
  <Paragraphs>60</Paragraphs>
  <Slides>26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0" baseType="lpstr">
      <vt:lpstr>Calibri</vt:lpstr>
      <vt:lpstr>Arial</vt:lpstr>
      <vt:lpstr>Poppins</vt:lpstr>
      <vt:lpstr>Motyw pakietu Office</vt:lpstr>
      <vt:lpstr>Projekt Końcowy</vt:lpstr>
      <vt:lpstr>Krótko o projekcie</vt:lpstr>
      <vt:lpstr>Krótko o projekcie</vt:lpstr>
      <vt:lpstr>Specyfikacja</vt:lpstr>
      <vt:lpstr>Ryzyka Projektowe cz.1</vt:lpstr>
      <vt:lpstr>Ryzyka Projektowe cz.2</vt:lpstr>
      <vt:lpstr>Ryzyka produktowe cz.1</vt:lpstr>
      <vt:lpstr>Ryzyka produktowe cz.2</vt:lpstr>
      <vt:lpstr>Sesja eksploracyjna</vt:lpstr>
      <vt:lpstr>Przypadki testowe w narzędziu TestRail</vt:lpstr>
      <vt:lpstr>Raportowanie defektów w narzędziu JIRA</vt:lpstr>
      <vt:lpstr>Prezentacja programu PowerPoint</vt:lpstr>
      <vt:lpstr>Prezentacja programu PowerPoint</vt:lpstr>
      <vt:lpstr>Elementy dodatkowe</vt:lpstr>
      <vt:lpstr>Nagrywanie testów za pomocą Narzędzia Selenium IDE. </vt:lpstr>
      <vt:lpstr>Korzystanie z narzędzi deweloperskich w przeglądarce internetowej. </vt:lpstr>
      <vt:lpstr>Korzystanie z narzędzi deweloperskich w przeglądarce internetowej</vt:lpstr>
      <vt:lpstr>Wysyłanie request’ów za pomocą narzędzia Postman – POST. </vt:lpstr>
      <vt:lpstr>Wysyłanie request’ów za pomocą narzędzia Postman – GET.</vt:lpstr>
      <vt:lpstr>Wysyłanie request’ów za pomocą narzędzia Postman – PUT.</vt:lpstr>
      <vt:lpstr>Wysyłanie request’ów za pomocą narzędzia Postman – PATCH.</vt:lpstr>
      <vt:lpstr>Wysyłanie request’ów za pomocą narzędzia Postman – DELETE.</vt:lpstr>
      <vt:lpstr>Przepisanie wybranego przypadku testowego za pomocą Behavior Driven Development. </vt:lpstr>
      <vt:lpstr>Przepisanie wybranego przypadku testowego za pomocą Behavior Driven Development. </vt:lpstr>
      <vt:lpstr>Przepisanie wybranego przypadku testowego za pomocą Behavior Driven Development. </vt:lpstr>
      <vt:lpstr>Dziękuję za uwagę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Dla kursanta</dc:title>
  <cp:lastModifiedBy>Konrad Libera</cp:lastModifiedBy>
  <cp:revision>26</cp:revision>
  <cp:lastPrinted>2023-08-04T11:16:48Z</cp:lastPrinted>
  <dcterms:modified xsi:type="dcterms:W3CDTF">2023-08-04T11:55:06Z</dcterms:modified>
</cp:coreProperties>
</file>