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46"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4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5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5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6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7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8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de3"/>
        </a:solidFill>
      </p:bgPr>
    </p:bg>
    <p:spTree>
      <p:nvGrpSpPr>
        <p:cNvPr id="1" name=""/>
        <p:cNvGrpSpPr/>
        <p:nvPr/>
      </p:nvGrpSpPr>
      <p:grpSpPr>
        <a:xfrm>
          <a:off x="0" y="0"/>
          <a:ext cx="0" cy="0"/>
          <a:chOff x="0" y="0"/>
          <a:chExt cx="0" cy="0"/>
        </a:xfrm>
      </p:grpSpPr>
      <p:sp>
        <p:nvSpPr>
          <p:cNvPr id="0" name="CustomShape 1" hidden="1"/>
          <p:cNvSpPr/>
          <p:nvPr/>
        </p:nvSpPr>
        <p:spPr>
          <a:xfrm>
            <a:off x="478080" y="360"/>
            <a:ext cx="227520" cy="68569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grpSp>
        <p:nvGrpSpPr>
          <p:cNvPr id="1" name="Group 2"/>
          <p:cNvGrpSpPr/>
          <p:nvPr/>
        </p:nvGrpSpPr>
        <p:grpSpPr>
          <a:xfrm>
            <a:off x="752040" y="743400"/>
            <a:ext cx="10673640" cy="5349600"/>
            <a:chOff x="752040" y="743400"/>
            <a:chExt cx="10673640" cy="5349600"/>
          </a:xfrm>
        </p:grpSpPr>
        <p:sp>
          <p:nvSpPr>
            <p:cNvPr id="2" name="CustomShape 3"/>
            <p:cNvSpPr/>
            <p:nvPr/>
          </p:nvSpPr>
          <p:spPr>
            <a:xfrm>
              <a:off x="8151840" y="1685520"/>
              <a:ext cx="3273840" cy="4407480"/>
            </a:xfrm>
            <a:custGeom>
              <a:avLst/>
              <a:gdLst/>
              <a:ah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a:noFill/>
            </a:ln>
          </p:spPr>
          <p:style>
            <a:lnRef idx="0"/>
            <a:fillRef idx="0"/>
            <a:effectRef idx="0"/>
            <a:fontRef idx="minor"/>
          </p:style>
        </p:sp>
        <p:sp>
          <p:nvSpPr>
            <p:cNvPr id="3" name="CustomShape 4"/>
            <p:cNvSpPr/>
            <p:nvPr/>
          </p:nvSpPr>
          <p:spPr>
            <a:xfrm flipH="1" flipV="1">
              <a:off x="752040" y="743040"/>
              <a:ext cx="3274560" cy="4407480"/>
            </a:xfrm>
            <a:custGeom>
              <a:avLst/>
              <a:gdLst/>
              <a:ah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a:noFill/>
            </a:ln>
          </p:spPr>
          <p:style>
            <a:lnRef idx="0"/>
            <a:fillRef idx="0"/>
            <a:effectRef idx="0"/>
            <a:fontRef idx="minor"/>
          </p:style>
        </p:sp>
      </p:grpSp>
      <p:sp>
        <p:nvSpPr>
          <p:cNvPr id="4" name="PlaceHolder 5"/>
          <p:cNvSpPr>
            <a:spLocks noGrp="1"/>
          </p:cNvSpPr>
          <p:nvPr>
            <p:ph type="title"/>
          </p:nvPr>
        </p:nvSpPr>
        <p:spPr>
          <a:xfrm>
            <a:off x="609480" y="273240"/>
            <a:ext cx="10972080" cy="114516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5" name="PlaceHolder 6"/>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de3"/>
        </a:solidFill>
      </p:bgPr>
    </p:bg>
    <p:spTree>
      <p:nvGrpSpPr>
        <p:cNvPr id="1" name=""/>
        <p:cNvGrpSpPr/>
        <p:nvPr/>
      </p:nvGrpSpPr>
      <p:grpSpPr>
        <a:xfrm>
          <a:off x="0" y="0"/>
          <a:ext cx="0" cy="0"/>
          <a:chOff x="0" y="0"/>
          <a:chExt cx="0" cy="0"/>
        </a:xfrm>
      </p:grpSpPr>
      <p:sp>
        <p:nvSpPr>
          <p:cNvPr id="42" name="CustomShape 1"/>
          <p:cNvSpPr/>
          <p:nvPr/>
        </p:nvSpPr>
        <p:spPr>
          <a:xfrm>
            <a:off x="478080" y="360"/>
            <a:ext cx="227520" cy="68569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43"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4"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1915200" y="1788480"/>
            <a:ext cx="8360280" cy="2097000"/>
          </a:xfrm>
          <a:prstGeom prst="rect">
            <a:avLst/>
          </a:prstGeom>
          <a:noFill/>
          <a:ln>
            <a:noFill/>
          </a:ln>
        </p:spPr>
        <p:style>
          <a:lnRef idx="0"/>
          <a:fillRef idx="0"/>
          <a:effectRef idx="0"/>
          <a:fontRef idx="minor"/>
        </p:style>
        <p:txBody>
          <a:bodyPr lIns="90000" rIns="90000" tIns="45000" bIns="45000" anchor="b">
            <a:noAutofit/>
          </a:bodyPr>
          <a:p>
            <a:pPr algn="ctr">
              <a:lnSpc>
                <a:spcPct val="89000"/>
              </a:lnSpc>
            </a:pPr>
            <a:r>
              <a:rPr b="0" lang="en-US" sz="7200" spc="-1" strike="noStrike" cap="all">
                <a:solidFill>
                  <a:srgbClr val="191b0e"/>
                </a:solidFill>
                <a:latin typeface="Franklin Gothic Book"/>
                <a:ea typeface="DejaVu Sans"/>
              </a:rPr>
              <a:t>SI PET</a:t>
            </a:r>
            <a:endParaRPr b="0" lang="en-US" sz="7200" spc="-1" strike="noStrike">
              <a:latin typeface="Arial"/>
            </a:endParaRPr>
          </a:p>
        </p:txBody>
      </p:sp>
      <p:sp>
        <p:nvSpPr>
          <p:cNvPr id="82" name="CustomShape 2"/>
          <p:cNvSpPr/>
          <p:nvPr/>
        </p:nvSpPr>
        <p:spPr>
          <a:xfrm>
            <a:off x="2679840" y="3956400"/>
            <a:ext cx="6830640" cy="1085040"/>
          </a:xfrm>
          <a:prstGeom prst="rect">
            <a:avLst/>
          </a:prstGeom>
          <a:noFill/>
          <a:ln>
            <a:noFill/>
          </a:ln>
        </p:spPr>
        <p:style>
          <a:lnRef idx="0"/>
          <a:fillRef idx="0"/>
          <a:effectRef idx="0"/>
          <a:fontRef idx="minor"/>
        </p:style>
        <p:txBody>
          <a:bodyPr lIns="90000" rIns="90000" tIns="45000" bIns="45000">
            <a:noAutofit/>
          </a:bodyPr>
          <a:p>
            <a:pPr algn="ctr">
              <a:lnSpc>
                <a:spcPct val="112000"/>
              </a:lnSpc>
            </a:pPr>
            <a:r>
              <a:rPr b="0" lang="en-US" sz="2300" spc="-1" strike="noStrike">
                <a:solidFill>
                  <a:srgbClr val="191b0e"/>
                </a:solidFill>
                <a:latin typeface="Franklin Gothic Book"/>
                <a:ea typeface="DejaVu Sans"/>
              </a:rPr>
              <a:t>Casa inteligente para o seu animal de estimação</a:t>
            </a:r>
            <a:endParaRPr b="0" lang="en-US" sz="23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1371600" y="685800"/>
            <a:ext cx="9600120" cy="1485000"/>
          </a:xfrm>
          <a:prstGeom prst="rect">
            <a:avLst/>
          </a:prstGeom>
          <a:noFill/>
          <a:ln>
            <a:noFill/>
          </a:ln>
        </p:spPr>
        <p:style>
          <a:lnRef idx="0"/>
          <a:fillRef idx="0"/>
          <a:effectRef idx="0"/>
          <a:fontRef idx="minor"/>
        </p:style>
        <p:txBody>
          <a:bodyPr lIns="90000" rIns="90000" tIns="45000" bIns="45000">
            <a:noAutofit/>
          </a:bodyPr>
          <a:p>
            <a:pPr>
              <a:lnSpc>
                <a:spcPct val="89000"/>
              </a:lnSpc>
            </a:pPr>
            <a:r>
              <a:rPr b="0" lang="en-US" sz="4400" spc="-1" strike="noStrike">
                <a:solidFill>
                  <a:srgbClr val="191b0e"/>
                </a:solidFill>
                <a:latin typeface="Franklin Gothic Book"/>
                <a:ea typeface="DejaVu Sans"/>
              </a:rPr>
              <a:t>Funcionalidades</a:t>
            </a:r>
            <a:endParaRPr b="0" lang="en-US" sz="4400" spc="-1" strike="noStrike">
              <a:latin typeface="Arial"/>
            </a:endParaRPr>
          </a:p>
        </p:txBody>
      </p:sp>
      <p:sp>
        <p:nvSpPr>
          <p:cNvPr id="102" name="CustomShape 2"/>
          <p:cNvSpPr/>
          <p:nvPr/>
        </p:nvSpPr>
        <p:spPr>
          <a:xfrm>
            <a:off x="1371600" y="2286000"/>
            <a:ext cx="9600120" cy="3580200"/>
          </a:xfrm>
          <a:prstGeom prst="rect">
            <a:avLst/>
          </a:prstGeom>
          <a:noFill/>
          <a:ln>
            <a:noFill/>
          </a:ln>
        </p:spPr>
        <p:style>
          <a:lnRef idx="0"/>
          <a:fillRef idx="0"/>
          <a:effectRef idx="0"/>
          <a:fontRef idx="minor"/>
        </p:style>
        <p:txBody>
          <a:bodyPr lIns="90000" rIns="90000" tIns="45000" bIns="45000">
            <a:noAutofit/>
          </a:bodyPr>
          <a:p>
            <a:pPr marL="384120" indent="-38304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ea typeface="DejaVu Sans"/>
              </a:rPr>
              <a:t>Controle da distribuição de alimento do animal</a:t>
            </a:r>
            <a:endParaRPr b="0" lang="en-US" sz="2000" spc="-1" strike="noStrike">
              <a:latin typeface="Arial"/>
            </a:endParaRPr>
          </a:p>
          <a:p>
            <a:pPr marL="384120" indent="-38304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ea typeface="DejaVu Sans"/>
              </a:rPr>
              <a:t>Controle de ventilação do aposento</a:t>
            </a:r>
            <a:endParaRPr b="0" lang="en-US" sz="2000" spc="-1" strike="noStrike">
              <a:latin typeface="Arial"/>
            </a:endParaRPr>
          </a:p>
          <a:p>
            <a:pPr marL="384120" indent="-38304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ea typeface="DejaVu Sans"/>
              </a:rPr>
              <a:t>Controle da iluminação do aposento</a:t>
            </a:r>
            <a:endParaRPr b="0" lang="en-US" sz="2000" spc="-1" strike="noStrike">
              <a:latin typeface="Arial"/>
            </a:endParaRPr>
          </a:p>
          <a:p>
            <a:pPr marL="384120" indent="-38304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ea typeface="DejaVu Sans"/>
              </a:rPr>
              <a:t>Alertas de atividade (Saiu/entrou em casa)</a:t>
            </a:r>
            <a:endParaRPr b="0" lang="en-US" sz="2000" spc="-1" strike="noStrike">
              <a:latin typeface="Arial"/>
            </a:endParaRPr>
          </a:p>
          <a:p>
            <a:pPr marL="384120" indent="-38304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ea typeface="DejaVu Sans"/>
              </a:rPr>
              <a:t>Log de diversos dados do animal (Peso, alimentação, atividades e outros)</a:t>
            </a:r>
            <a:endParaRPr b="0" lang="en-US" sz="2000" spc="-1" strike="noStrike">
              <a:latin typeface="Arial"/>
            </a:endParaRPr>
          </a:p>
          <a:p>
            <a:pPr marL="384120" indent="-38304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ea typeface="DejaVu Sans"/>
              </a:rPr>
              <a:t>Integração com redes sociais (Tweets sobre seus hábitos e atividades)</a:t>
            </a:r>
            <a:endParaRPr b="0" lang="en-US" sz="2000" spc="-1" strike="noStrike">
              <a:latin typeface="Arial"/>
            </a:endParaRPr>
          </a:p>
          <a:p>
            <a:pPr>
              <a:lnSpc>
                <a:spcPct val="94000"/>
              </a:lnSpc>
              <a:spcBef>
                <a:spcPts val="1001"/>
              </a:spcBef>
              <a:spcAft>
                <a:spcPts val="201"/>
              </a:spcAft>
            </a:pP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1371600" y="685800"/>
            <a:ext cx="9600120" cy="1485000"/>
          </a:xfrm>
          <a:prstGeom prst="rect">
            <a:avLst/>
          </a:prstGeom>
          <a:noFill/>
          <a:ln>
            <a:noFill/>
          </a:ln>
        </p:spPr>
        <p:style>
          <a:lnRef idx="0"/>
          <a:fillRef idx="0"/>
          <a:effectRef idx="0"/>
          <a:fontRef idx="minor"/>
        </p:style>
        <p:txBody>
          <a:bodyPr lIns="90000" rIns="90000" tIns="45000" bIns="45000">
            <a:noAutofit/>
          </a:bodyPr>
          <a:p>
            <a:pPr>
              <a:lnSpc>
                <a:spcPct val="89000"/>
              </a:lnSpc>
            </a:pPr>
            <a:r>
              <a:rPr b="0" lang="en-US" sz="4400" spc="-1" strike="noStrike">
                <a:solidFill>
                  <a:srgbClr val="191b0e"/>
                </a:solidFill>
                <a:latin typeface="Franklin Gothic Book"/>
                <a:ea typeface="DejaVu Sans"/>
              </a:rPr>
              <a:t>Implementação</a:t>
            </a:r>
            <a:endParaRPr b="0" lang="en-US" sz="4400" spc="-1" strike="noStrike">
              <a:latin typeface="Arial"/>
            </a:endParaRPr>
          </a:p>
        </p:txBody>
      </p:sp>
      <p:sp>
        <p:nvSpPr>
          <p:cNvPr id="104" name="CustomShape 2"/>
          <p:cNvSpPr/>
          <p:nvPr/>
        </p:nvSpPr>
        <p:spPr>
          <a:xfrm>
            <a:off x="1371600" y="2286000"/>
            <a:ext cx="9600120" cy="3580200"/>
          </a:xfrm>
          <a:prstGeom prst="rect">
            <a:avLst/>
          </a:prstGeom>
          <a:noFill/>
          <a:ln>
            <a:noFill/>
          </a:ln>
        </p:spPr>
        <p:style>
          <a:lnRef idx="0"/>
          <a:fillRef idx="0"/>
          <a:effectRef idx="0"/>
          <a:fontRef idx="minor"/>
        </p:style>
        <p:txBody>
          <a:bodyPr lIns="90000" rIns="90000" tIns="45000" bIns="45000">
            <a:noAutofit/>
          </a:bodyPr>
          <a:p>
            <a:pPr>
              <a:lnSpc>
                <a:spcPct val="94000"/>
              </a:lnSpc>
              <a:spcBef>
                <a:spcPts val="1001"/>
              </a:spcBef>
              <a:spcAft>
                <a:spcPts val="201"/>
              </a:spcAft>
            </a:pPr>
            <a:r>
              <a:rPr b="0" lang="en-US" sz="2000" spc="-1" strike="noStrike">
                <a:solidFill>
                  <a:srgbClr val="191b0e"/>
                </a:solidFill>
                <a:latin typeface="Franklin Gothic Book"/>
                <a:ea typeface="DejaVu Sans"/>
              </a:rPr>
              <a:t>O Sistema contará com um conjunto de sensores para monitorar o ambiente do animal</a:t>
            </a:r>
            <a:endParaRPr b="0" lang="en-US" sz="2000" spc="-1" strike="noStrike">
              <a:latin typeface="Arial"/>
            </a:endParaRPr>
          </a:p>
          <a:p>
            <a:pPr marL="384120" indent="-38304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ea typeface="DejaVu Sans"/>
              </a:rPr>
              <a:t>Termostato para controlar ventilação</a:t>
            </a:r>
            <a:endParaRPr b="0" lang="en-US" sz="2000" spc="-1" strike="noStrike">
              <a:latin typeface="Arial"/>
            </a:endParaRPr>
          </a:p>
          <a:p>
            <a:pPr marL="384120" indent="-38304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ea typeface="DejaVu Sans"/>
              </a:rPr>
              <a:t>Balança para log de peso</a:t>
            </a:r>
            <a:endParaRPr b="0" lang="en-US" sz="2000" spc="-1" strike="noStrike">
              <a:latin typeface="Arial"/>
            </a:endParaRPr>
          </a:p>
          <a:p>
            <a:pPr marL="384120" indent="-38304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ea typeface="DejaVu Sans"/>
              </a:rPr>
              <a:t>Sensor na porta de acesso externo no caso de animal com acesso a rua (log de entrada/saida + notificações)</a:t>
            </a:r>
            <a:endParaRPr b="0" lang="en-US" sz="2000" spc="-1" strike="noStrike">
              <a:latin typeface="Arial"/>
            </a:endParaRPr>
          </a:p>
          <a:p>
            <a:pPr marL="384120" indent="-38304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ea typeface="DejaVu Sans"/>
              </a:rPr>
              <a:t>Sensor de iluminação para ajustar a luz do aposento</a:t>
            </a:r>
            <a:endParaRPr b="0" lang="en-US" sz="2000" spc="-1" strike="noStrike">
              <a:latin typeface="Arial"/>
            </a:endParaRPr>
          </a:p>
          <a:p>
            <a:pPr>
              <a:lnSpc>
                <a:spcPct val="94000"/>
              </a:lnSpc>
              <a:spcBef>
                <a:spcPts val="1001"/>
              </a:spcBef>
              <a:spcAft>
                <a:spcPts val="201"/>
              </a:spcAft>
            </a:pPr>
            <a:r>
              <a:rPr b="0" lang="en-US" sz="2000" spc="-1" strike="noStrike">
                <a:solidFill>
                  <a:srgbClr val="191b0e"/>
                </a:solidFill>
                <a:latin typeface="Franklin Gothic Book"/>
                <a:ea typeface="DejaVu Sans"/>
              </a:rPr>
              <a:t>Os dados fornecidos pelos sensores alimentaram um servidor local (raspberrypi + arduino, por exemplo) que fará o log, tomará as decições e fornecerá controle remoto e acesso aos dados para o dono, por meio de uma interface gráfica simples.</a:t>
            </a: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1371600" y="685800"/>
            <a:ext cx="9600120" cy="1485000"/>
          </a:xfrm>
          <a:prstGeom prst="rect">
            <a:avLst/>
          </a:prstGeom>
          <a:noFill/>
          <a:ln>
            <a:noFill/>
          </a:ln>
        </p:spPr>
        <p:style>
          <a:lnRef idx="0"/>
          <a:fillRef idx="0"/>
          <a:effectRef idx="0"/>
          <a:fontRef idx="minor"/>
        </p:style>
        <p:txBody>
          <a:bodyPr lIns="90000" rIns="90000" tIns="45000" bIns="45000">
            <a:noAutofit/>
          </a:bodyPr>
          <a:p>
            <a:pPr>
              <a:lnSpc>
                <a:spcPct val="89000"/>
              </a:lnSpc>
            </a:pPr>
            <a:r>
              <a:rPr b="0" lang="en-US" sz="4400" spc="-1" strike="noStrike">
                <a:solidFill>
                  <a:srgbClr val="191b0e"/>
                </a:solidFill>
                <a:latin typeface="Franklin Gothic Book"/>
                <a:ea typeface="DejaVu Sans"/>
              </a:rPr>
              <a:t>Sistema</a:t>
            </a:r>
            <a:endParaRPr b="0" lang="en-US" sz="4400" spc="-1" strike="noStrike">
              <a:latin typeface="Arial"/>
            </a:endParaRPr>
          </a:p>
        </p:txBody>
      </p:sp>
      <p:sp>
        <p:nvSpPr>
          <p:cNvPr id="106" name="CustomShape 2"/>
          <p:cNvSpPr/>
          <p:nvPr/>
        </p:nvSpPr>
        <p:spPr>
          <a:xfrm>
            <a:off x="1371600" y="2286000"/>
            <a:ext cx="9600120" cy="3580200"/>
          </a:xfrm>
          <a:prstGeom prst="rect">
            <a:avLst/>
          </a:prstGeom>
          <a:noFill/>
          <a:ln>
            <a:noFill/>
          </a:ln>
        </p:spPr>
        <p:style>
          <a:lnRef idx="0"/>
          <a:fillRef idx="0"/>
          <a:effectRef idx="0"/>
          <a:fontRef idx="minor"/>
        </p:style>
        <p:txBody>
          <a:bodyPr lIns="90000" rIns="90000" tIns="45000" bIns="45000">
            <a:noAutofit/>
          </a:bodyPr>
          <a:p>
            <a:pPr marL="384120" indent="-38304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ea typeface="DejaVu Sans"/>
              </a:rPr>
              <a:t>O controle e acesso aos dados serão feitos por meio de uma aplicação PWA</a:t>
            </a:r>
            <a:endParaRPr b="0" lang="en-US" sz="2000" spc="-1" strike="noStrike">
              <a:latin typeface="Arial"/>
            </a:endParaRPr>
          </a:p>
          <a:p>
            <a:pPr marL="384120" indent="-38304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ea typeface="DejaVu Sans"/>
              </a:rPr>
              <a:t>Por ser uma PWA, o usuário pode adicionar a aplicação ao seu dispositivo móvel</a:t>
            </a:r>
            <a:endParaRPr b="0" lang="en-US" sz="2000" spc="-1" strike="noStrike">
              <a:latin typeface="Arial"/>
            </a:endParaRPr>
          </a:p>
          <a:p>
            <a:pPr marL="384120" indent="-38304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ea typeface="DejaVu Sans"/>
              </a:rPr>
              <a:t>A aplicação será construída em node.js para tirar proveito da infraestrutura do google firebase (hosting, functions e database)</a:t>
            </a: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1371600" y="685800"/>
            <a:ext cx="9600120" cy="1485000"/>
          </a:xfrm>
          <a:prstGeom prst="rect">
            <a:avLst/>
          </a:prstGeom>
          <a:noFill/>
          <a:ln>
            <a:noFill/>
          </a:ln>
        </p:spPr>
        <p:style>
          <a:lnRef idx="0"/>
          <a:fillRef idx="0"/>
          <a:effectRef idx="0"/>
          <a:fontRef idx="minor"/>
        </p:style>
        <p:txBody>
          <a:bodyPr lIns="90000" rIns="90000" tIns="45000" bIns="45000">
            <a:noAutofit/>
          </a:bodyPr>
          <a:p>
            <a:pPr>
              <a:lnSpc>
                <a:spcPct val="89000"/>
              </a:lnSpc>
            </a:pPr>
            <a:r>
              <a:rPr b="0" lang="en-US" sz="4400" spc="-1" strike="noStrike">
                <a:solidFill>
                  <a:srgbClr val="191b0e"/>
                </a:solidFill>
                <a:latin typeface="Franklin Gothic Book"/>
                <a:ea typeface="DejaVu Sans"/>
              </a:rPr>
              <a:t>Diagrama</a:t>
            </a:r>
            <a:endParaRPr b="0" lang="en-US" sz="4400" spc="-1" strike="noStrike">
              <a:latin typeface="Arial"/>
            </a:endParaRPr>
          </a:p>
        </p:txBody>
      </p:sp>
      <p:sp>
        <p:nvSpPr>
          <p:cNvPr id="108" name="CustomShape 2"/>
          <p:cNvSpPr/>
          <p:nvPr/>
        </p:nvSpPr>
        <p:spPr>
          <a:xfrm>
            <a:off x="1371600" y="2286000"/>
            <a:ext cx="9600120" cy="3580200"/>
          </a:xfrm>
          <a:prstGeom prst="rect">
            <a:avLst/>
          </a:prstGeom>
          <a:noFill/>
          <a:ln>
            <a:noFill/>
          </a:ln>
        </p:spPr>
        <p:style>
          <a:lnRef idx="0"/>
          <a:fillRef idx="0"/>
          <a:effectRef idx="0"/>
          <a:fontRef idx="minor"/>
        </p:style>
        <p:txBody>
          <a:bodyPr lIns="90000" rIns="90000" tIns="45000" bIns="45000">
            <a:noAutofit/>
          </a:bodyPr>
          <a:p>
            <a:pPr marL="384120" indent="-383040">
              <a:lnSpc>
                <a:spcPct val="94000"/>
              </a:lnSpc>
              <a:spcBef>
                <a:spcPts val="1001"/>
              </a:spcBef>
              <a:spcAft>
                <a:spcPts val="201"/>
              </a:spcAft>
              <a:buClr>
                <a:srgbClr val="191b0e"/>
              </a:buClr>
              <a:buFont typeface="Franklin Gothic Book"/>
              <a:buChar char="■"/>
            </a:pPr>
            <a:endParaRPr b="0" lang="en-US" sz="1800" spc="-1" strike="noStrike">
              <a:latin typeface="Arial"/>
            </a:endParaRPr>
          </a:p>
          <a:p>
            <a:pPr marL="384120" indent="-383040">
              <a:lnSpc>
                <a:spcPct val="94000"/>
              </a:lnSpc>
              <a:spcBef>
                <a:spcPts val="1001"/>
              </a:spcBef>
              <a:spcAft>
                <a:spcPts val="201"/>
              </a:spcAft>
              <a:buClr>
                <a:srgbClr val="191b0e"/>
              </a:buClr>
              <a:buFont typeface="Franklin Gothic Book"/>
              <a:buChar char="■"/>
            </a:pPr>
            <a:endParaRPr b="0" lang="en-US" sz="1800" spc="-1" strike="noStrike">
              <a:latin typeface="Arial"/>
            </a:endParaRPr>
          </a:p>
        </p:txBody>
      </p:sp>
      <p:pic>
        <p:nvPicPr>
          <p:cNvPr id="109" name="" descr=""/>
          <p:cNvPicPr/>
          <p:nvPr/>
        </p:nvPicPr>
        <p:blipFill>
          <a:blip r:embed="rId1"/>
          <a:stretch/>
        </p:blipFill>
        <p:spPr>
          <a:xfrm>
            <a:off x="2103120" y="1463040"/>
            <a:ext cx="8611920" cy="4985280"/>
          </a:xfrm>
          <a:prstGeom prst="rect">
            <a:avLst/>
          </a:prstGeom>
          <a:ln>
            <a:noFill/>
          </a:ln>
        </p:spPr>
      </p:pic>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1371600" y="685800"/>
            <a:ext cx="9600120" cy="1485000"/>
          </a:xfrm>
          <a:prstGeom prst="rect">
            <a:avLst/>
          </a:prstGeom>
          <a:noFill/>
          <a:ln>
            <a:noFill/>
          </a:ln>
        </p:spPr>
        <p:style>
          <a:lnRef idx="0"/>
          <a:fillRef idx="0"/>
          <a:effectRef idx="0"/>
          <a:fontRef idx="minor"/>
        </p:style>
        <p:txBody>
          <a:bodyPr lIns="90000" rIns="90000" tIns="45000" bIns="45000">
            <a:noAutofit/>
          </a:bodyPr>
          <a:p>
            <a:pPr>
              <a:lnSpc>
                <a:spcPct val="89000"/>
              </a:lnSpc>
            </a:pPr>
            <a:r>
              <a:rPr b="0" lang="en-US" sz="4400" spc="-1" strike="noStrike">
                <a:solidFill>
                  <a:srgbClr val="191b0e"/>
                </a:solidFill>
                <a:latin typeface="Franklin Gothic Book"/>
                <a:ea typeface="DejaVu Sans"/>
              </a:rPr>
              <a:t>Consideraçoes finais</a:t>
            </a:r>
            <a:endParaRPr b="0" lang="en-US" sz="4400" spc="-1" strike="noStrike">
              <a:latin typeface="Arial"/>
            </a:endParaRPr>
          </a:p>
        </p:txBody>
      </p:sp>
      <p:sp>
        <p:nvSpPr>
          <p:cNvPr id="111" name="CustomShape 2"/>
          <p:cNvSpPr/>
          <p:nvPr/>
        </p:nvSpPr>
        <p:spPr>
          <a:xfrm>
            <a:off x="1371600" y="2286000"/>
            <a:ext cx="9600120" cy="3580200"/>
          </a:xfrm>
          <a:prstGeom prst="rect">
            <a:avLst/>
          </a:prstGeom>
          <a:noFill/>
          <a:ln>
            <a:noFill/>
          </a:ln>
        </p:spPr>
        <p:style>
          <a:lnRef idx="0"/>
          <a:fillRef idx="0"/>
          <a:effectRef idx="0"/>
          <a:fontRef idx="minor"/>
        </p:style>
        <p:txBody>
          <a:bodyPr lIns="90000" rIns="90000" tIns="45000" bIns="45000">
            <a:noAutofit/>
          </a:bodyPr>
          <a:p>
            <a:pPr marL="384120" indent="-38304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ea typeface="DejaVu Sans"/>
              </a:rPr>
              <a:t>O sistema possui o objetivo de ser simples, com facilidade de alterar o seu escopo com poucos ajustes (adição / remoção de sensores e módulos), de forma que possa se ajustar à necessidades específicas</a:t>
            </a:r>
            <a:endParaRPr b="0" lang="en-US" sz="2000" spc="-1" strike="noStrike">
              <a:latin typeface="Arial"/>
            </a:endParaRPr>
          </a:p>
          <a:p>
            <a:pPr marL="384120" indent="-38304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ea typeface="DejaVu Sans"/>
              </a:rPr>
              <a:t>As implementações do sistema e da estrutura é facilmente escalável para atender diversos tipos de animais.</a:t>
            </a:r>
            <a:endParaRPr b="0" lang="en-US" sz="2000" spc="-1" strike="noStrike">
              <a:latin typeface="Arial"/>
            </a:endParaRPr>
          </a:p>
          <a:p>
            <a:pPr marL="384120" indent="-38304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ea typeface="DejaVu Sans"/>
              </a:rPr>
              <a:t>A idéia vem com o propósito de construir algo que seria útil para os membros do grupo (ou pelo menos um deles)</a:t>
            </a:r>
            <a:endParaRPr b="0" lang="en-US" sz="2000" spc="-1" strike="noStrike">
              <a:latin typeface="Arial"/>
            </a:endParaRPr>
          </a:p>
          <a:p>
            <a:pPr>
              <a:lnSpc>
                <a:spcPct val="94000"/>
              </a:lnSpc>
              <a:spcBef>
                <a:spcPts val="1001"/>
              </a:spcBef>
              <a:spcAft>
                <a:spcPts val="201"/>
              </a:spcAft>
            </a:pP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1371600" y="685800"/>
            <a:ext cx="9600120" cy="1485000"/>
          </a:xfrm>
          <a:prstGeom prst="rect">
            <a:avLst/>
          </a:prstGeom>
          <a:noFill/>
          <a:ln>
            <a:noFill/>
          </a:ln>
        </p:spPr>
        <p:style>
          <a:lnRef idx="0"/>
          <a:fillRef idx="0"/>
          <a:effectRef idx="0"/>
          <a:fontRef idx="minor"/>
        </p:style>
        <p:txBody>
          <a:bodyPr lIns="90000" rIns="90000" tIns="45000" bIns="45000">
            <a:noAutofit/>
          </a:bodyPr>
          <a:p>
            <a:pPr>
              <a:lnSpc>
                <a:spcPct val="89000"/>
              </a:lnSpc>
            </a:pPr>
            <a:r>
              <a:rPr b="0" lang="en-US" sz="4400" spc="-1" strike="noStrike">
                <a:solidFill>
                  <a:srgbClr val="191b0e"/>
                </a:solidFill>
                <a:latin typeface="Franklin Gothic Book"/>
                <a:ea typeface="DejaVu Sans"/>
              </a:rPr>
              <a:t>Obrigado</a:t>
            </a:r>
            <a:endParaRPr b="0" lang="en-US" sz="4400" spc="-1" strike="noStrike">
              <a:latin typeface="Arial"/>
            </a:endParaRPr>
          </a:p>
        </p:txBody>
      </p:sp>
      <p:sp>
        <p:nvSpPr>
          <p:cNvPr id="113" name="CustomShape 2"/>
          <p:cNvSpPr/>
          <p:nvPr/>
        </p:nvSpPr>
        <p:spPr>
          <a:xfrm>
            <a:off x="1371600" y="2286000"/>
            <a:ext cx="9600120" cy="3580200"/>
          </a:xfrm>
          <a:prstGeom prst="rect">
            <a:avLst/>
          </a:prstGeom>
          <a:noFill/>
          <a:ln>
            <a:noFill/>
          </a:ln>
        </p:spPr>
        <p:style>
          <a:lnRef idx="0"/>
          <a:fillRef idx="0"/>
          <a:effectRef idx="0"/>
          <a:fontRef idx="minor"/>
        </p:style>
        <p:txBody>
          <a:bodyPr lIns="90000" rIns="90000" tIns="45000" bIns="45000">
            <a:noAutofit/>
          </a:bodyPr>
          <a:p>
            <a:pPr>
              <a:lnSpc>
                <a:spcPct val="94000"/>
              </a:lnSpc>
              <a:spcBef>
                <a:spcPts val="1001"/>
              </a:spcBef>
              <a:spcAft>
                <a:spcPts val="201"/>
              </a:spcAft>
            </a:pPr>
            <a:endParaRPr b="0" lang="en-US" sz="1800" spc="-1" strike="noStrike">
              <a:latin typeface="Arial"/>
            </a:endParaRPr>
          </a:p>
          <a:p>
            <a:pPr>
              <a:lnSpc>
                <a:spcPct val="94000"/>
              </a:lnSpc>
              <a:spcBef>
                <a:spcPts val="1001"/>
              </a:spcBef>
              <a:spcAft>
                <a:spcPts val="201"/>
              </a:spcAft>
            </a:pPr>
            <a:r>
              <a:rPr b="0" lang="en-US" sz="2000" spc="-1" strike="noStrike">
                <a:solidFill>
                  <a:srgbClr val="191b0e"/>
                </a:solidFill>
                <a:latin typeface="Franklin Gothic Book"/>
                <a:ea typeface="DejaVu Sans"/>
              </a:rPr>
              <a:t>	</a:t>
            </a:r>
            <a:r>
              <a:rPr b="0" lang="en-US" sz="2000" spc="-1" strike="noStrike">
                <a:solidFill>
                  <a:srgbClr val="191b0e"/>
                </a:solidFill>
                <a:latin typeface="Franklin Gothic Book"/>
                <a:ea typeface="DejaVu Sans"/>
              </a:rPr>
              <a:t>	</a:t>
            </a:r>
            <a:r>
              <a:rPr b="0" lang="en-US" sz="2000" spc="-1" strike="noStrike">
                <a:solidFill>
                  <a:srgbClr val="191b0e"/>
                </a:solidFill>
                <a:latin typeface="Franklin Gothic Book"/>
                <a:ea typeface="DejaVu Sans"/>
              </a:rPr>
              <a:t>	</a:t>
            </a:r>
            <a:r>
              <a:rPr b="0" lang="en-US" sz="2000" spc="-1" strike="noStrike">
                <a:solidFill>
                  <a:srgbClr val="191b0e"/>
                </a:solidFill>
                <a:latin typeface="Franklin Gothic Book"/>
                <a:ea typeface="DejaVu Sans"/>
              </a:rPr>
              <a:t>https://singlehorizon.com/si-pet/app/login</a:t>
            </a:r>
            <a:endParaRPr b="0" lang="en-US" sz="2000" spc="-1" strike="noStrike">
              <a:latin typeface="Arial"/>
            </a:endParaRPr>
          </a:p>
        </p:txBody>
      </p:sp>
      <p:pic>
        <p:nvPicPr>
          <p:cNvPr id="114" name="" descr=""/>
          <p:cNvPicPr/>
          <p:nvPr/>
        </p:nvPicPr>
        <p:blipFill>
          <a:blip r:embed="rId1"/>
          <a:stretch/>
        </p:blipFill>
        <p:spPr>
          <a:xfrm>
            <a:off x="5212080" y="3566160"/>
            <a:ext cx="1904040" cy="1904040"/>
          </a:xfrm>
          <a:prstGeom prst="rect">
            <a:avLst/>
          </a:prstGeom>
          <a:ln>
            <a:noFill/>
          </a:ln>
        </p:spPr>
      </p:pic>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1371600" y="685800"/>
            <a:ext cx="9600120" cy="1485000"/>
          </a:xfrm>
          <a:prstGeom prst="rect">
            <a:avLst/>
          </a:prstGeom>
          <a:noFill/>
          <a:ln>
            <a:noFill/>
          </a:ln>
        </p:spPr>
        <p:style>
          <a:lnRef idx="0"/>
          <a:fillRef idx="0"/>
          <a:effectRef idx="0"/>
          <a:fontRef idx="minor"/>
        </p:style>
        <p:txBody>
          <a:bodyPr lIns="90000" rIns="90000" tIns="45000" bIns="45000">
            <a:noAutofit/>
          </a:bodyPr>
          <a:p>
            <a:pPr>
              <a:lnSpc>
                <a:spcPct val="89000"/>
              </a:lnSpc>
            </a:pPr>
            <a:r>
              <a:rPr b="0" lang="en-US" sz="4400" spc="-1" strike="noStrike">
                <a:solidFill>
                  <a:srgbClr val="191b0e"/>
                </a:solidFill>
                <a:latin typeface="Franklin Gothic Book"/>
                <a:ea typeface="DejaVu Sans"/>
              </a:rPr>
              <a:t>Propósitos</a:t>
            </a:r>
            <a:endParaRPr b="0" lang="en-US" sz="4400" spc="-1" strike="noStrike">
              <a:latin typeface="Arial"/>
            </a:endParaRPr>
          </a:p>
        </p:txBody>
      </p:sp>
      <p:sp>
        <p:nvSpPr>
          <p:cNvPr id="84" name="CustomShape 2"/>
          <p:cNvSpPr/>
          <p:nvPr/>
        </p:nvSpPr>
        <p:spPr>
          <a:xfrm>
            <a:off x="1371600" y="2286000"/>
            <a:ext cx="9600120" cy="3580200"/>
          </a:xfrm>
          <a:prstGeom prst="rect">
            <a:avLst/>
          </a:prstGeom>
          <a:noFill/>
          <a:ln>
            <a:noFill/>
          </a:ln>
        </p:spPr>
        <p:style>
          <a:lnRef idx="0"/>
          <a:fillRef idx="0"/>
          <a:effectRef idx="0"/>
          <a:fontRef idx="minor"/>
        </p:style>
        <p:txBody>
          <a:bodyPr lIns="90000" rIns="90000" tIns="45000" bIns="45000">
            <a:noAutofit/>
          </a:bodyPr>
          <a:p>
            <a:pPr marL="384120" indent="-38304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ea typeface="DejaVu Sans"/>
              </a:rPr>
              <a:t>Atender as necessidades do seu animal à distancia</a:t>
            </a:r>
            <a:endParaRPr b="0" lang="en-US" sz="2000" spc="-1" strike="noStrike">
              <a:latin typeface="Arial"/>
            </a:endParaRPr>
          </a:p>
          <a:p>
            <a:pPr marL="384120" indent="-38304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ea typeface="DejaVu Sans"/>
              </a:rPr>
              <a:t>Tornar seu ambiente mais agradável</a:t>
            </a:r>
            <a:endParaRPr b="0" lang="en-US" sz="2000" spc="-1" strike="noStrike">
              <a:latin typeface="Arial"/>
            </a:endParaRPr>
          </a:p>
          <a:p>
            <a:pPr marL="384120" indent="-38304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ea typeface="DejaVu Sans"/>
              </a:rPr>
              <a:t>Ajustas o local às suas necessidades</a:t>
            </a:r>
            <a:endParaRPr b="0" lang="en-US" sz="2000" spc="-1" strike="noStrike">
              <a:latin typeface="Arial"/>
            </a:endParaRPr>
          </a:p>
          <a:p>
            <a:pPr marL="384120" indent="-38304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ea typeface="DejaVu Sans"/>
              </a:rPr>
              <a:t>Informar o dono sobre a situação do ambiente</a:t>
            </a:r>
            <a:endParaRPr b="0" lang="en-US" sz="2000" spc="-1" strike="noStrike">
              <a:latin typeface="Arial"/>
            </a:endParaRPr>
          </a:p>
          <a:p>
            <a:pPr marL="384120" indent="-38304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ea typeface="DejaVu Sans"/>
              </a:rPr>
              <a:t>Postar em redes sociais, caso deseje</a:t>
            </a: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1371600" y="685800"/>
            <a:ext cx="9600120" cy="1485000"/>
          </a:xfrm>
          <a:prstGeom prst="rect">
            <a:avLst/>
          </a:prstGeom>
          <a:noFill/>
          <a:ln>
            <a:noFill/>
          </a:ln>
        </p:spPr>
        <p:style>
          <a:lnRef idx="0"/>
          <a:fillRef idx="0"/>
          <a:effectRef idx="0"/>
          <a:fontRef idx="minor"/>
        </p:style>
        <p:txBody>
          <a:bodyPr lIns="90000" rIns="90000" tIns="45000" bIns="45000">
            <a:noAutofit/>
          </a:bodyPr>
          <a:p>
            <a:pPr>
              <a:lnSpc>
                <a:spcPct val="89000"/>
              </a:lnSpc>
            </a:pPr>
            <a:r>
              <a:rPr b="0" lang="en-US" sz="4400" spc="-1" strike="noStrike">
                <a:solidFill>
                  <a:srgbClr val="191b0e"/>
                </a:solidFill>
                <a:latin typeface="Franklin Gothic Book"/>
                <a:ea typeface="DejaVu Sans"/>
              </a:rPr>
              <a:t>Fontes</a:t>
            </a:r>
            <a:endParaRPr b="0" lang="en-US" sz="4400" spc="-1" strike="noStrike">
              <a:latin typeface="Arial"/>
            </a:endParaRPr>
          </a:p>
        </p:txBody>
      </p:sp>
      <p:sp>
        <p:nvSpPr>
          <p:cNvPr id="86" name="CustomShape 2"/>
          <p:cNvSpPr/>
          <p:nvPr/>
        </p:nvSpPr>
        <p:spPr>
          <a:xfrm>
            <a:off x="1371600" y="2286000"/>
            <a:ext cx="9600120" cy="3580200"/>
          </a:xfrm>
          <a:prstGeom prst="rect">
            <a:avLst/>
          </a:prstGeom>
          <a:noFill/>
          <a:ln>
            <a:noFill/>
          </a:ln>
        </p:spPr>
        <p:style>
          <a:lnRef idx="0"/>
          <a:fillRef idx="0"/>
          <a:effectRef idx="0"/>
          <a:fontRef idx="minor"/>
        </p:style>
        <p:txBody>
          <a:bodyPr lIns="90000" rIns="90000" tIns="45000" bIns="45000">
            <a:noAutofit/>
          </a:bodyPr>
          <a:p>
            <a:pPr marL="384120" indent="-38304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ea typeface="DejaVu Sans"/>
              </a:rPr>
              <a:t>NuriPet – A smart pet feeding machine</a:t>
            </a:r>
            <a:endParaRPr b="0" lang="en-US" sz="2000" spc="-1" strike="noStrike">
              <a:latin typeface="Arial"/>
            </a:endParaRPr>
          </a:p>
          <a:p>
            <a:pPr marL="384120" indent="-38304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ea typeface="DejaVu Sans"/>
              </a:rPr>
              <a:t>Simulation of automatic food feeding system for pet animals</a:t>
            </a:r>
            <a:endParaRPr b="0" lang="en-US" sz="2000" spc="-1" strike="noStrike">
              <a:latin typeface="Arial"/>
            </a:endParaRPr>
          </a:p>
          <a:p>
            <a:pPr marL="384120" indent="-38304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ea typeface="DejaVu Sans"/>
              </a:rPr>
              <a:t>Smart pet house</a:t>
            </a:r>
            <a:endParaRPr b="0" lang="en-US" sz="2000" spc="-1" strike="noStrike">
              <a:latin typeface="Arial"/>
            </a:endParaRPr>
          </a:p>
          <a:p>
            <a:pPr>
              <a:lnSpc>
                <a:spcPct val="94000"/>
              </a:lnSpc>
              <a:spcBef>
                <a:spcPts val="1001"/>
              </a:spcBef>
              <a:spcAft>
                <a:spcPts val="201"/>
              </a:spcAft>
            </a:pPr>
            <a:endParaRPr b="0" lang="en-US" sz="2000" spc="-1" strike="noStrike">
              <a:latin typeface="Arial"/>
            </a:endParaRPr>
          </a:p>
          <a:p>
            <a:pPr marL="384120" indent="-38304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ea typeface="DejaVu Sans"/>
              </a:rPr>
              <a:t>Publicados em SENSORS da IEEE.</a:t>
            </a:r>
            <a:endParaRPr b="0" lang="en-US" sz="2000" spc="-1" strike="noStrike">
              <a:latin typeface="Arial"/>
            </a:endParaRPr>
          </a:p>
          <a:p>
            <a:pPr>
              <a:lnSpc>
                <a:spcPct val="94000"/>
              </a:lnSpc>
              <a:spcBef>
                <a:spcPts val="1001"/>
              </a:spcBef>
              <a:spcAft>
                <a:spcPts val="201"/>
              </a:spcAft>
            </a:pP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1371600" y="685800"/>
            <a:ext cx="9600120" cy="1485000"/>
          </a:xfrm>
          <a:prstGeom prst="rect">
            <a:avLst/>
          </a:prstGeom>
          <a:noFill/>
          <a:ln>
            <a:noFill/>
          </a:ln>
        </p:spPr>
        <p:style>
          <a:lnRef idx="0"/>
          <a:fillRef idx="0"/>
          <a:effectRef idx="0"/>
          <a:fontRef idx="minor"/>
        </p:style>
        <p:txBody>
          <a:bodyPr lIns="90000" rIns="90000" tIns="45000" bIns="45000">
            <a:noAutofit/>
          </a:bodyPr>
          <a:p>
            <a:pPr>
              <a:lnSpc>
                <a:spcPct val="89000"/>
              </a:lnSpc>
            </a:pPr>
            <a:r>
              <a:rPr b="0" lang="en-US" sz="4400" spc="-1" strike="noStrike">
                <a:solidFill>
                  <a:srgbClr val="191b0e"/>
                </a:solidFill>
                <a:latin typeface="Franklin Gothic Book"/>
                <a:ea typeface="DejaVu Sans"/>
              </a:rPr>
              <a:t>Personas</a:t>
            </a:r>
            <a:endParaRPr b="0" lang="en-US" sz="4400" spc="-1" strike="noStrike">
              <a:latin typeface="Arial"/>
            </a:endParaRPr>
          </a:p>
        </p:txBody>
      </p:sp>
      <p:sp>
        <p:nvSpPr>
          <p:cNvPr id="88" name="CustomShape 2"/>
          <p:cNvSpPr/>
          <p:nvPr/>
        </p:nvSpPr>
        <p:spPr>
          <a:xfrm>
            <a:off x="1371600" y="2286000"/>
            <a:ext cx="9600120" cy="3580200"/>
          </a:xfrm>
          <a:prstGeom prst="rect">
            <a:avLst/>
          </a:prstGeom>
          <a:noFill/>
          <a:ln>
            <a:noFill/>
          </a:ln>
        </p:spPr>
        <p:style>
          <a:lnRef idx="0"/>
          <a:fillRef idx="0"/>
          <a:effectRef idx="0"/>
          <a:fontRef idx="minor"/>
        </p:style>
        <p:txBody>
          <a:bodyPr lIns="90000" rIns="90000" tIns="45000" bIns="45000">
            <a:noAutofit/>
          </a:bodyPr>
          <a:p>
            <a:pPr>
              <a:lnSpc>
                <a:spcPct val="94000"/>
              </a:lnSpc>
              <a:spcBef>
                <a:spcPts val="1001"/>
              </a:spcBef>
              <a:spcAft>
                <a:spcPts val="201"/>
              </a:spcAft>
            </a:pPr>
            <a:r>
              <a:rPr b="0" lang="en-US" sz="1500" spc="-1" strike="noStrike">
                <a:solidFill>
                  <a:srgbClr val="191b0e"/>
                </a:solidFill>
                <a:latin typeface="Franklin Gothic Book"/>
                <a:ea typeface="DejaVu Sans"/>
              </a:rPr>
              <a:t>Dona Gertrudes Gonçalves, 69</a:t>
            </a:r>
            <a:endParaRPr b="0" lang="en-US" sz="1500" spc="-1" strike="noStrike">
              <a:latin typeface="Arial"/>
            </a:endParaRPr>
          </a:p>
          <a:p>
            <a:pPr>
              <a:lnSpc>
                <a:spcPct val="94000"/>
              </a:lnSpc>
              <a:spcBef>
                <a:spcPts val="1001"/>
              </a:spcBef>
              <a:spcAft>
                <a:spcPts val="201"/>
              </a:spcAft>
            </a:pPr>
            <a:r>
              <a:rPr b="0" lang="en-US" sz="1500" spc="-1" strike="noStrike">
                <a:solidFill>
                  <a:srgbClr val="191b0e"/>
                </a:solidFill>
                <a:latin typeface="Franklin Gothic Book"/>
                <a:ea typeface="DejaVu Sans"/>
              </a:rPr>
              <a:t>Status: Primária;</a:t>
            </a:r>
            <a:endParaRPr b="0" lang="en-US" sz="1500" spc="-1" strike="noStrike">
              <a:latin typeface="Arial"/>
            </a:endParaRPr>
          </a:p>
          <a:p>
            <a:pPr>
              <a:lnSpc>
                <a:spcPct val="94000"/>
              </a:lnSpc>
              <a:spcBef>
                <a:spcPts val="1001"/>
              </a:spcBef>
              <a:spcAft>
                <a:spcPts val="201"/>
              </a:spcAft>
            </a:pPr>
            <a:r>
              <a:rPr b="0" lang="en-US" sz="1500" spc="-1" strike="noStrike">
                <a:solidFill>
                  <a:srgbClr val="191b0e"/>
                </a:solidFill>
                <a:latin typeface="Franklin Gothic Book"/>
                <a:ea typeface="DejaVu Sans"/>
              </a:rPr>
              <a:t>Objetivo: ver os netos crescerem fortes e felizes;</a:t>
            </a:r>
            <a:endParaRPr b="0" lang="en-US" sz="1500" spc="-1" strike="noStrike">
              <a:latin typeface="Arial"/>
            </a:endParaRPr>
          </a:p>
          <a:p>
            <a:pPr>
              <a:lnSpc>
                <a:spcPct val="94000"/>
              </a:lnSpc>
              <a:spcBef>
                <a:spcPts val="1001"/>
              </a:spcBef>
              <a:spcAft>
                <a:spcPts val="201"/>
              </a:spcAft>
            </a:pPr>
            <a:r>
              <a:rPr b="0" lang="en-US" sz="1500" spc="-1" strike="noStrike">
                <a:solidFill>
                  <a:srgbClr val="191b0e"/>
                </a:solidFill>
                <a:latin typeface="Franklin Gothic Book"/>
                <a:ea typeface="DejaVu Sans"/>
              </a:rPr>
              <a:t>Habilidades: assistente social aposentada, técnica em corte e costura;</a:t>
            </a:r>
            <a:endParaRPr b="0" lang="en-US" sz="1500" spc="-1" strike="noStrike">
              <a:latin typeface="Arial"/>
            </a:endParaRPr>
          </a:p>
          <a:p>
            <a:pPr>
              <a:lnSpc>
                <a:spcPct val="94000"/>
              </a:lnSpc>
              <a:spcBef>
                <a:spcPts val="1001"/>
              </a:spcBef>
              <a:spcAft>
                <a:spcPts val="201"/>
              </a:spcAft>
            </a:pPr>
            <a:r>
              <a:rPr b="0" lang="en-US" sz="1500" spc="-1" strike="noStrike">
                <a:solidFill>
                  <a:srgbClr val="191b0e"/>
                </a:solidFill>
                <a:latin typeface="Franklin Gothic Book"/>
                <a:ea typeface="DejaVu Sans"/>
              </a:rPr>
              <a:t>Tarefas: realiza compartilhamento desautorizado de informações alheias durante o decorrer do dia. Espionagem industrial de elementos da vizinhança. Oferece conselhos não solicitados para pessoas desconhecidas. Executa suas tarefas ao longo do dia, deixando as noites livres para assistir as novelas;</a:t>
            </a:r>
            <a:endParaRPr b="0" lang="en-US" sz="1500" spc="-1" strike="noStrike">
              <a:latin typeface="Arial"/>
            </a:endParaRPr>
          </a:p>
          <a:p>
            <a:pPr>
              <a:lnSpc>
                <a:spcPct val="94000"/>
              </a:lnSpc>
              <a:spcBef>
                <a:spcPts val="1001"/>
              </a:spcBef>
              <a:spcAft>
                <a:spcPts val="201"/>
              </a:spcAft>
            </a:pPr>
            <a:r>
              <a:rPr b="0" lang="en-US" sz="1500" spc="-1" strike="noStrike">
                <a:solidFill>
                  <a:srgbClr val="191b0e"/>
                </a:solidFill>
                <a:latin typeface="Franklin Gothic Book"/>
                <a:ea typeface="DejaVu Sans"/>
              </a:rPr>
              <a:t>Relacionamentos: gatos, netos, gatos dos vizinhos e, talvez, os vizinhos;</a:t>
            </a:r>
            <a:endParaRPr b="0" lang="en-US" sz="1500" spc="-1" strike="noStrike">
              <a:latin typeface="Arial"/>
            </a:endParaRPr>
          </a:p>
          <a:p>
            <a:pPr>
              <a:lnSpc>
                <a:spcPct val="94000"/>
              </a:lnSpc>
              <a:spcBef>
                <a:spcPts val="1001"/>
              </a:spcBef>
              <a:spcAft>
                <a:spcPts val="201"/>
              </a:spcAft>
            </a:pPr>
            <a:r>
              <a:rPr b="0" lang="en-US" sz="1500" spc="-1" strike="noStrike">
                <a:solidFill>
                  <a:srgbClr val="191b0e"/>
                </a:solidFill>
                <a:latin typeface="Franklin Gothic Book"/>
                <a:ea typeface="DejaVu Sans"/>
              </a:rPr>
              <a:t>Requisitos: alimentar o gato obeso e diabético (tipo 2) corretamente;</a:t>
            </a:r>
            <a:endParaRPr b="0" lang="en-US" sz="1500" spc="-1" strike="noStrike">
              <a:latin typeface="Arial"/>
            </a:endParaRPr>
          </a:p>
          <a:p>
            <a:pPr>
              <a:lnSpc>
                <a:spcPct val="94000"/>
              </a:lnSpc>
              <a:spcBef>
                <a:spcPts val="1001"/>
              </a:spcBef>
              <a:spcAft>
                <a:spcPts val="201"/>
              </a:spcAft>
            </a:pPr>
            <a:r>
              <a:rPr b="0" lang="en-US" sz="1500" spc="-1" strike="noStrike">
                <a:solidFill>
                  <a:srgbClr val="191b0e"/>
                </a:solidFill>
                <a:latin typeface="Franklin Gothic Book"/>
                <a:ea typeface="DejaVu Sans"/>
              </a:rPr>
              <a:t>Expectativas: configurar o app uma vez e tudo vai se resolver na vida da Dona Gertrudes.</a:t>
            </a:r>
            <a:endParaRPr b="0" lang="en-US" sz="1500" spc="-1" strike="noStrike">
              <a:latin typeface="Arial"/>
            </a:endParaRPr>
          </a:p>
          <a:p>
            <a:pPr>
              <a:lnSpc>
                <a:spcPct val="94000"/>
              </a:lnSpc>
              <a:spcBef>
                <a:spcPts val="1001"/>
              </a:spcBef>
              <a:spcAft>
                <a:spcPts val="201"/>
              </a:spcAft>
            </a:pPr>
            <a:endParaRPr b="0" lang="en-US" sz="15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1371600" y="685800"/>
            <a:ext cx="9600120" cy="1485000"/>
          </a:xfrm>
          <a:prstGeom prst="rect">
            <a:avLst/>
          </a:prstGeom>
          <a:noFill/>
          <a:ln>
            <a:noFill/>
          </a:ln>
        </p:spPr>
        <p:style>
          <a:lnRef idx="0"/>
          <a:fillRef idx="0"/>
          <a:effectRef idx="0"/>
          <a:fontRef idx="minor"/>
        </p:style>
        <p:txBody>
          <a:bodyPr lIns="90000" rIns="90000" tIns="45000" bIns="45000">
            <a:noAutofit/>
          </a:bodyPr>
          <a:p>
            <a:pPr>
              <a:lnSpc>
                <a:spcPct val="89000"/>
              </a:lnSpc>
            </a:pPr>
            <a:r>
              <a:rPr b="0" lang="en-US" sz="4400" spc="-1" strike="noStrike">
                <a:solidFill>
                  <a:srgbClr val="191b0e"/>
                </a:solidFill>
                <a:latin typeface="Franklin Gothic Book"/>
                <a:ea typeface="DejaVu Sans"/>
              </a:rPr>
              <a:t>Personas</a:t>
            </a:r>
            <a:endParaRPr b="0" lang="en-US" sz="4400" spc="-1" strike="noStrike">
              <a:latin typeface="Arial"/>
            </a:endParaRPr>
          </a:p>
        </p:txBody>
      </p:sp>
      <p:sp>
        <p:nvSpPr>
          <p:cNvPr id="90" name="CustomShape 2"/>
          <p:cNvSpPr/>
          <p:nvPr/>
        </p:nvSpPr>
        <p:spPr>
          <a:xfrm>
            <a:off x="1371600" y="2286000"/>
            <a:ext cx="9600120" cy="3580200"/>
          </a:xfrm>
          <a:prstGeom prst="rect">
            <a:avLst/>
          </a:prstGeom>
          <a:noFill/>
          <a:ln>
            <a:noFill/>
          </a:ln>
        </p:spPr>
        <p:style>
          <a:lnRef idx="0"/>
          <a:fillRef idx="0"/>
          <a:effectRef idx="0"/>
          <a:fontRef idx="minor"/>
        </p:style>
        <p:txBody>
          <a:bodyPr lIns="90000" rIns="90000" tIns="45000" bIns="45000">
            <a:noAutofit/>
          </a:bodyPr>
          <a:p>
            <a:pPr>
              <a:lnSpc>
                <a:spcPct val="94000"/>
              </a:lnSpc>
              <a:spcBef>
                <a:spcPts val="1001"/>
              </a:spcBef>
              <a:spcAft>
                <a:spcPts val="201"/>
              </a:spcAft>
            </a:pPr>
            <a:r>
              <a:rPr b="0" lang="en-US" sz="1500" spc="-1" strike="noStrike">
                <a:solidFill>
                  <a:srgbClr val="191b0e"/>
                </a:solidFill>
                <a:latin typeface="Franklin Gothic Book"/>
                <a:ea typeface="DejaVu Sans"/>
              </a:rPr>
              <a:t>Me. Jonas Johnson, 26</a:t>
            </a:r>
            <a:endParaRPr b="0" lang="en-US" sz="1500" spc="-1" strike="noStrike">
              <a:latin typeface="Arial"/>
            </a:endParaRPr>
          </a:p>
          <a:p>
            <a:pPr>
              <a:lnSpc>
                <a:spcPct val="94000"/>
              </a:lnSpc>
              <a:spcBef>
                <a:spcPts val="1001"/>
              </a:spcBef>
              <a:spcAft>
                <a:spcPts val="201"/>
              </a:spcAft>
            </a:pPr>
            <a:r>
              <a:rPr b="0" lang="en-US" sz="1500" spc="-1" strike="noStrike">
                <a:solidFill>
                  <a:srgbClr val="191b0e"/>
                </a:solidFill>
                <a:latin typeface="Franklin Gothic Book"/>
                <a:ea typeface="DejaVu Sans"/>
              </a:rPr>
              <a:t>Status: Primária;</a:t>
            </a:r>
            <a:endParaRPr b="0" lang="en-US" sz="1500" spc="-1" strike="noStrike">
              <a:latin typeface="Arial"/>
            </a:endParaRPr>
          </a:p>
          <a:p>
            <a:pPr>
              <a:lnSpc>
                <a:spcPct val="94000"/>
              </a:lnSpc>
              <a:spcBef>
                <a:spcPts val="1001"/>
              </a:spcBef>
              <a:spcAft>
                <a:spcPts val="201"/>
              </a:spcAft>
            </a:pPr>
            <a:r>
              <a:rPr b="0" lang="en-US" sz="1500" spc="-1" strike="noStrike">
                <a:solidFill>
                  <a:srgbClr val="191b0e"/>
                </a:solidFill>
                <a:latin typeface="Franklin Gothic Book"/>
                <a:ea typeface="DejaVu Sans"/>
              </a:rPr>
              <a:t>Objetivo: otimizar o uso de seu tempo livre;</a:t>
            </a:r>
            <a:endParaRPr b="0" lang="en-US" sz="1500" spc="-1" strike="noStrike">
              <a:latin typeface="Arial"/>
            </a:endParaRPr>
          </a:p>
          <a:p>
            <a:pPr>
              <a:lnSpc>
                <a:spcPct val="94000"/>
              </a:lnSpc>
              <a:spcBef>
                <a:spcPts val="1001"/>
              </a:spcBef>
              <a:spcAft>
                <a:spcPts val="201"/>
              </a:spcAft>
            </a:pPr>
            <a:r>
              <a:rPr b="0" lang="en-US" sz="1500" spc="-1" strike="noStrike">
                <a:solidFill>
                  <a:srgbClr val="191b0e"/>
                </a:solidFill>
                <a:latin typeface="Franklin Gothic Book"/>
                <a:ea typeface="DejaVu Sans"/>
              </a:rPr>
              <a:t>Habilidades: freelancer secutiry bounty hunter, formado no MIT;</a:t>
            </a:r>
            <a:endParaRPr b="0" lang="en-US" sz="1500" spc="-1" strike="noStrike">
              <a:latin typeface="Arial"/>
            </a:endParaRPr>
          </a:p>
          <a:p>
            <a:pPr>
              <a:lnSpc>
                <a:spcPct val="94000"/>
              </a:lnSpc>
              <a:spcBef>
                <a:spcPts val="1001"/>
              </a:spcBef>
              <a:spcAft>
                <a:spcPts val="201"/>
              </a:spcAft>
            </a:pPr>
            <a:r>
              <a:rPr b="0" lang="en-US" sz="1500" spc="-1" strike="noStrike">
                <a:solidFill>
                  <a:srgbClr val="191b0e"/>
                </a:solidFill>
                <a:latin typeface="Franklin Gothic Book"/>
                <a:ea typeface="DejaVu Sans"/>
              </a:rPr>
              <a:t>Tarefas: procura vulnerabilidades em sistemas durante a noite, por ser seu ganha pão, considera seu trabalho importante, mas gostaria de trabalhar como criador de lhamas full stack;</a:t>
            </a:r>
            <a:endParaRPr b="0" lang="en-US" sz="1500" spc="-1" strike="noStrike">
              <a:latin typeface="Arial"/>
            </a:endParaRPr>
          </a:p>
          <a:p>
            <a:pPr>
              <a:lnSpc>
                <a:spcPct val="94000"/>
              </a:lnSpc>
              <a:spcBef>
                <a:spcPts val="1001"/>
              </a:spcBef>
              <a:spcAft>
                <a:spcPts val="201"/>
              </a:spcAft>
            </a:pPr>
            <a:r>
              <a:rPr b="0" lang="en-US" sz="1500" spc="-1" strike="noStrike">
                <a:solidFill>
                  <a:srgbClr val="191b0e"/>
                </a:solidFill>
                <a:latin typeface="Franklin Gothic Book"/>
                <a:ea typeface="DejaVu Sans"/>
              </a:rPr>
              <a:t>Relacionamentos: relaciona-se com as waifus dos dating sims que ele joga e com seus amigos onlines de WOW;</a:t>
            </a:r>
            <a:endParaRPr b="0" lang="en-US" sz="1500" spc="-1" strike="noStrike">
              <a:latin typeface="Arial"/>
            </a:endParaRPr>
          </a:p>
          <a:p>
            <a:pPr>
              <a:lnSpc>
                <a:spcPct val="94000"/>
              </a:lnSpc>
              <a:spcBef>
                <a:spcPts val="1001"/>
              </a:spcBef>
              <a:spcAft>
                <a:spcPts val="201"/>
              </a:spcAft>
            </a:pPr>
            <a:r>
              <a:rPr b="0" lang="en-US" sz="1500" spc="-1" strike="noStrike">
                <a:solidFill>
                  <a:srgbClr val="191b0e"/>
                </a:solidFill>
                <a:latin typeface="Franklin Gothic Book"/>
                <a:ea typeface="DejaVu Sans"/>
              </a:rPr>
              <a:t>Requisitos: precisa otimizar o uso de seu tempo diário automatizando a alimentação de seus bichanos e uma full stack waifu (de verdade);</a:t>
            </a:r>
            <a:endParaRPr b="0" lang="en-US" sz="1500" spc="-1" strike="noStrike">
              <a:latin typeface="Arial"/>
            </a:endParaRPr>
          </a:p>
          <a:p>
            <a:pPr>
              <a:lnSpc>
                <a:spcPct val="94000"/>
              </a:lnSpc>
              <a:spcBef>
                <a:spcPts val="1001"/>
              </a:spcBef>
              <a:spcAft>
                <a:spcPts val="201"/>
              </a:spcAft>
            </a:pPr>
            <a:r>
              <a:rPr b="0" lang="en-US" sz="1500" spc="-1" strike="noStrike">
                <a:solidFill>
                  <a:srgbClr val="191b0e"/>
                </a:solidFill>
                <a:latin typeface="Franklin Gothic Book"/>
                <a:ea typeface="DejaVu Sans"/>
              </a:rPr>
              <a:t>Expectativas: Espera um produto funcional, que alimente seu gato nas horas certas e que não tenha muitos bugs, mas certamente algumas vulnerabilidades para ele poder mostrar para os devs e ganhar um trocado.</a:t>
            </a:r>
            <a:endParaRPr b="0" lang="en-US" sz="1500" spc="-1" strike="noStrike">
              <a:latin typeface="Arial"/>
            </a:endParaRPr>
          </a:p>
          <a:p>
            <a:pPr>
              <a:lnSpc>
                <a:spcPct val="94000"/>
              </a:lnSpc>
              <a:spcBef>
                <a:spcPts val="1001"/>
              </a:spcBef>
              <a:spcAft>
                <a:spcPts val="201"/>
              </a:spcAft>
            </a:pPr>
            <a:endParaRPr b="0" lang="en-US" sz="1500" spc="-1" strike="noStrike">
              <a:latin typeface="Arial"/>
            </a:endParaRPr>
          </a:p>
          <a:p>
            <a:pPr>
              <a:lnSpc>
                <a:spcPct val="94000"/>
              </a:lnSpc>
              <a:spcBef>
                <a:spcPts val="1001"/>
              </a:spcBef>
              <a:spcAft>
                <a:spcPts val="201"/>
              </a:spcAft>
            </a:pPr>
            <a:endParaRPr b="0" lang="en-US" sz="1500" spc="-1" strike="noStrike">
              <a:latin typeface="Arial"/>
            </a:endParaRPr>
          </a:p>
          <a:p>
            <a:pPr>
              <a:lnSpc>
                <a:spcPct val="94000"/>
              </a:lnSpc>
              <a:spcBef>
                <a:spcPts val="1001"/>
              </a:spcBef>
              <a:spcAft>
                <a:spcPts val="201"/>
              </a:spcAft>
            </a:pPr>
            <a:endParaRPr b="0" lang="en-US" sz="1500" spc="-1" strike="noStrike">
              <a:latin typeface="Arial"/>
            </a:endParaRPr>
          </a:p>
          <a:p>
            <a:pPr>
              <a:lnSpc>
                <a:spcPct val="94000"/>
              </a:lnSpc>
              <a:spcBef>
                <a:spcPts val="1001"/>
              </a:spcBef>
              <a:spcAft>
                <a:spcPts val="201"/>
              </a:spcAft>
            </a:pPr>
            <a:endParaRPr b="0" lang="en-US" sz="1500" spc="-1" strike="noStrike">
              <a:latin typeface="Arial"/>
            </a:endParaRPr>
          </a:p>
          <a:p>
            <a:pPr>
              <a:lnSpc>
                <a:spcPct val="94000"/>
              </a:lnSpc>
              <a:spcBef>
                <a:spcPts val="1001"/>
              </a:spcBef>
              <a:spcAft>
                <a:spcPts val="201"/>
              </a:spcAft>
            </a:pPr>
            <a:endParaRPr b="0" lang="en-US" sz="1500" spc="-1" strike="noStrike">
              <a:latin typeface="Arial"/>
            </a:endParaRPr>
          </a:p>
          <a:p>
            <a:pPr>
              <a:lnSpc>
                <a:spcPct val="94000"/>
              </a:lnSpc>
              <a:spcBef>
                <a:spcPts val="1001"/>
              </a:spcBef>
              <a:spcAft>
                <a:spcPts val="201"/>
              </a:spcAft>
            </a:pPr>
            <a:endParaRPr b="0" lang="en-US" sz="150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1371600" y="685800"/>
            <a:ext cx="9600120" cy="1485000"/>
          </a:xfrm>
          <a:prstGeom prst="rect">
            <a:avLst/>
          </a:prstGeom>
          <a:noFill/>
          <a:ln>
            <a:noFill/>
          </a:ln>
        </p:spPr>
        <p:style>
          <a:lnRef idx="0"/>
          <a:fillRef idx="0"/>
          <a:effectRef idx="0"/>
          <a:fontRef idx="minor"/>
        </p:style>
        <p:txBody>
          <a:bodyPr lIns="90000" rIns="90000" tIns="45000" bIns="45000">
            <a:noAutofit/>
          </a:bodyPr>
          <a:p>
            <a:pPr>
              <a:lnSpc>
                <a:spcPct val="89000"/>
              </a:lnSpc>
            </a:pPr>
            <a:r>
              <a:rPr b="0" lang="en-US" sz="4400" spc="-1" strike="noStrike">
                <a:solidFill>
                  <a:srgbClr val="191b0e"/>
                </a:solidFill>
                <a:latin typeface="Franklin Gothic Book"/>
                <a:ea typeface="DejaVu Sans"/>
              </a:rPr>
              <a:t>Público</a:t>
            </a:r>
            <a:endParaRPr b="0" lang="en-US" sz="4400" spc="-1" strike="noStrike">
              <a:latin typeface="Arial"/>
            </a:endParaRPr>
          </a:p>
        </p:txBody>
      </p:sp>
      <p:sp>
        <p:nvSpPr>
          <p:cNvPr id="92" name="CustomShape 2"/>
          <p:cNvSpPr/>
          <p:nvPr/>
        </p:nvSpPr>
        <p:spPr>
          <a:xfrm>
            <a:off x="1371600" y="2286000"/>
            <a:ext cx="9600120" cy="3580200"/>
          </a:xfrm>
          <a:prstGeom prst="rect">
            <a:avLst/>
          </a:prstGeom>
          <a:noFill/>
          <a:ln>
            <a:noFill/>
          </a:ln>
        </p:spPr>
        <p:style>
          <a:lnRef idx="0"/>
          <a:fillRef idx="0"/>
          <a:effectRef idx="0"/>
          <a:fontRef idx="minor"/>
        </p:style>
        <p:txBody>
          <a:bodyPr lIns="90000" rIns="90000" tIns="45000" bIns="45000">
            <a:noAutofit/>
          </a:bodyPr>
          <a:p>
            <a:pPr>
              <a:lnSpc>
                <a:spcPct val="94000"/>
              </a:lnSpc>
              <a:spcBef>
                <a:spcPts val="1001"/>
              </a:spcBef>
              <a:spcAft>
                <a:spcPts val="201"/>
              </a:spcAft>
            </a:pPr>
            <a:endParaRPr b="0" lang="en-US" sz="1800" spc="-1" strike="noStrike">
              <a:latin typeface="Arial"/>
            </a:endParaRPr>
          </a:p>
          <a:p>
            <a:pPr>
              <a:lnSpc>
                <a:spcPct val="94000"/>
              </a:lnSpc>
              <a:spcBef>
                <a:spcPts val="1001"/>
              </a:spcBef>
              <a:spcAft>
                <a:spcPts val="201"/>
              </a:spcAft>
            </a:pPr>
            <a:endParaRPr b="0" lang="en-US" sz="1800" spc="-1" strike="noStrike">
              <a:latin typeface="Arial"/>
            </a:endParaRPr>
          </a:p>
          <a:p>
            <a:pPr>
              <a:lnSpc>
                <a:spcPct val="94000"/>
              </a:lnSpc>
              <a:spcBef>
                <a:spcPts val="1001"/>
              </a:spcBef>
              <a:spcAft>
                <a:spcPts val="201"/>
              </a:spcAft>
            </a:pPr>
            <a:endParaRPr b="0" lang="en-US" sz="1800" spc="-1" strike="noStrike">
              <a:latin typeface="Arial"/>
            </a:endParaRPr>
          </a:p>
          <a:p>
            <a:pPr>
              <a:lnSpc>
                <a:spcPct val="94000"/>
              </a:lnSpc>
              <a:spcBef>
                <a:spcPts val="1001"/>
              </a:spcBef>
              <a:spcAft>
                <a:spcPts val="201"/>
              </a:spcAft>
            </a:pPr>
            <a:endParaRPr b="0" lang="en-US" sz="1800" spc="-1" strike="noStrike">
              <a:latin typeface="Arial"/>
            </a:endParaRPr>
          </a:p>
          <a:p>
            <a:pPr>
              <a:lnSpc>
                <a:spcPct val="94000"/>
              </a:lnSpc>
              <a:spcBef>
                <a:spcPts val="1001"/>
              </a:spcBef>
              <a:spcAft>
                <a:spcPts val="201"/>
              </a:spcAft>
            </a:pPr>
            <a:endParaRPr b="0" lang="en-US" sz="1800" spc="-1" strike="noStrike">
              <a:latin typeface="Arial"/>
            </a:endParaRPr>
          </a:p>
          <a:p>
            <a:pPr>
              <a:lnSpc>
                <a:spcPct val="94000"/>
              </a:lnSpc>
              <a:spcBef>
                <a:spcPts val="1001"/>
              </a:spcBef>
              <a:spcAft>
                <a:spcPts val="201"/>
              </a:spcAft>
            </a:pPr>
            <a:endParaRPr b="0" lang="en-US" sz="1800" spc="-1" strike="noStrike">
              <a:latin typeface="Arial"/>
            </a:endParaRPr>
          </a:p>
        </p:txBody>
      </p:sp>
      <p:pic>
        <p:nvPicPr>
          <p:cNvPr id="93" name="" descr=""/>
          <p:cNvPicPr/>
          <p:nvPr/>
        </p:nvPicPr>
        <p:blipFill>
          <a:blip r:embed="rId1"/>
          <a:stretch/>
        </p:blipFill>
        <p:spPr>
          <a:xfrm>
            <a:off x="1097280" y="1554480"/>
            <a:ext cx="5394600" cy="3596040"/>
          </a:xfrm>
          <a:prstGeom prst="rect">
            <a:avLst/>
          </a:prstGeom>
          <a:ln>
            <a:noFill/>
          </a:ln>
        </p:spPr>
      </p:pic>
      <p:pic>
        <p:nvPicPr>
          <p:cNvPr id="94" name="" descr=""/>
          <p:cNvPicPr/>
          <p:nvPr/>
        </p:nvPicPr>
        <p:blipFill>
          <a:blip r:embed="rId2"/>
          <a:stretch/>
        </p:blipFill>
        <p:spPr>
          <a:xfrm>
            <a:off x="6446520" y="1554480"/>
            <a:ext cx="5348880" cy="3565440"/>
          </a:xfrm>
          <a:prstGeom prst="rect">
            <a:avLst/>
          </a:prstGeom>
          <a:ln>
            <a:noFill/>
          </a:ln>
        </p:spPr>
      </p:pic>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1371600" y="685800"/>
            <a:ext cx="9600120" cy="1485000"/>
          </a:xfrm>
          <a:prstGeom prst="rect">
            <a:avLst/>
          </a:prstGeom>
          <a:noFill/>
          <a:ln>
            <a:noFill/>
          </a:ln>
        </p:spPr>
        <p:style>
          <a:lnRef idx="0"/>
          <a:fillRef idx="0"/>
          <a:effectRef idx="0"/>
          <a:fontRef idx="minor"/>
        </p:style>
        <p:txBody>
          <a:bodyPr lIns="90000" rIns="90000" tIns="45000" bIns="45000">
            <a:noAutofit/>
          </a:bodyPr>
          <a:p>
            <a:pPr>
              <a:lnSpc>
                <a:spcPct val="89000"/>
              </a:lnSpc>
            </a:pPr>
            <a:r>
              <a:rPr b="0" lang="en-US" sz="4400" spc="-1" strike="noStrike">
                <a:solidFill>
                  <a:srgbClr val="191b0e"/>
                </a:solidFill>
                <a:latin typeface="Franklin Gothic Book"/>
                <a:ea typeface="DejaVu Sans"/>
              </a:rPr>
              <a:t>Histórias de Usuário</a:t>
            </a:r>
            <a:endParaRPr b="0" lang="en-US" sz="4400" spc="-1" strike="noStrike">
              <a:latin typeface="Arial"/>
            </a:endParaRPr>
          </a:p>
        </p:txBody>
      </p:sp>
      <p:sp>
        <p:nvSpPr>
          <p:cNvPr id="96" name="CustomShape 2"/>
          <p:cNvSpPr/>
          <p:nvPr/>
        </p:nvSpPr>
        <p:spPr>
          <a:xfrm>
            <a:off x="1371600" y="2286000"/>
            <a:ext cx="9600120" cy="3580200"/>
          </a:xfrm>
          <a:prstGeom prst="rect">
            <a:avLst/>
          </a:prstGeom>
          <a:noFill/>
          <a:ln>
            <a:noFill/>
          </a:ln>
        </p:spPr>
        <p:style>
          <a:lnRef idx="0"/>
          <a:fillRef idx="0"/>
          <a:effectRef idx="0"/>
          <a:fontRef idx="minor"/>
        </p:style>
        <p:txBody>
          <a:bodyPr lIns="90000" rIns="90000" tIns="45000" bIns="45000">
            <a:noAutofit/>
          </a:bodyPr>
          <a:p>
            <a:pPr marL="384120" indent="-38304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ea typeface="DejaVu Sans"/>
              </a:rPr>
              <a:t>Como um dono de pet, quero poder dispensar comida para o meu animal à distância, para poder sair de casa sem impactar a sua alimentação.</a:t>
            </a:r>
            <a:endParaRPr b="0" lang="en-US" sz="2000" spc="-1" strike="noStrike">
              <a:latin typeface="Arial"/>
            </a:endParaRPr>
          </a:p>
          <a:p>
            <a:pPr>
              <a:lnSpc>
                <a:spcPct val="94000"/>
              </a:lnSpc>
              <a:spcBef>
                <a:spcPts val="1001"/>
              </a:spcBef>
              <a:spcAft>
                <a:spcPts val="201"/>
              </a:spcAft>
            </a:pPr>
            <a:endParaRPr b="0" lang="en-US" sz="2000" spc="-1" strike="noStrike">
              <a:latin typeface="Arial"/>
            </a:endParaRPr>
          </a:p>
          <a:p>
            <a:pPr marL="384120" indent="-38304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ea typeface="DejaVu Sans"/>
              </a:rPr>
              <a:t>O usuário pode acessar o sistema pelo celular e liberar o alimento do animal manualmente ou programar um período para qeue seja feito.</a:t>
            </a:r>
            <a:endParaRPr b="0" lang="en-US" sz="2000" spc="-1" strike="noStrike">
              <a:latin typeface="Arial"/>
            </a:endParaRPr>
          </a:p>
          <a:p>
            <a:pPr>
              <a:lnSpc>
                <a:spcPct val="94000"/>
              </a:lnSpc>
              <a:spcBef>
                <a:spcPts val="1001"/>
              </a:spcBef>
              <a:spcAft>
                <a:spcPts val="201"/>
              </a:spcAft>
            </a:pPr>
            <a:endParaRPr b="0" lang="en-US" sz="2000" spc="-1" strike="noStrike">
              <a:latin typeface="Arial"/>
            </a:endParaRPr>
          </a:p>
          <a:p>
            <a:pPr>
              <a:lnSpc>
                <a:spcPct val="94000"/>
              </a:lnSpc>
              <a:spcBef>
                <a:spcPts val="1001"/>
              </a:spcBef>
              <a:spcAft>
                <a:spcPts val="201"/>
              </a:spcAft>
            </a:pP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1371600" y="685800"/>
            <a:ext cx="9600120" cy="1485000"/>
          </a:xfrm>
          <a:prstGeom prst="rect">
            <a:avLst/>
          </a:prstGeom>
          <a:noFill/>
          <a:ln>
            <a:noFill/>
          </a:ln>
        </p:spPr>
        <p:style>
          <a:lnRef idx="0"/>
          <a:fillRef idx="0"/>
          <a:effectRef idx="0"/>
          <a:fontRef idx="minor"/>
        </p:style>
        <p:txBody>
          <a:bodyPr lIns="90000" rIns="90000" tIns="45000" bIns="45000">
            <a:noAutofit/>
          </a:bodyPr>
          <a:p>
            <a:pPr>
              <a:lnSpc>
                <a:spcPct val="89000"/>
              </a:lnSpc>
            </a:pPr>
            <a:r>
              <a:rPr b="0" lang="en-US" sz="4400" spc="-1" strike="noStrike">
                <a:solidFill>
                  <a:srgbClr val="191b0e"/>
                </a:solidFill>
                <a:latin typeface="Franklin Gothic Book"/>
                <a:ea typeface="DejaVu Sans"/>
              </a:rPr>
              <a:t>Histórias de Usuário</a:t>
            </a:r>
            <a:endParaRPr b="0" lang="en-US" sz="4400" spc="-1" strike="noStrike">
              <a:latin typeface="Arial"/>
            </a:endParaRPr>
          </a:p>
        </p:txBody>
      </p:sp>
      <p:sp>
        <p:nvSpPr>
          <p:cNvPr id="98" name="CustomShape 2"/>
          <p:cNvSpPr/>
          <p:nvPr/>
        </p:nvSpPr>
        <p:spPr>
          <a:xfrm>
            <a:off x="1371600" y="2286000"/>
            <a:ext cx="9600120" cy="3580200"/>
          </a:xfrm>
          <a:prstGeom prst="rect">
            <a:avLst/>
          </a:prstGeom>
          <a:noFill/>
          <a:ln>
            <a:noFill/>
          </a:ln>
        </p:spPr>
        <p:style>
          <a:lnRef idx="0"/>
          <a:fillRef idx="0"/>
          <a:effectRef idx="0"/>
          <a:fontRef idx="minor"/>
        </p:style>
        <p:txBody>
          <a:bodyPr lIns="90000" rIns="90000" tIns="45000" bIns="45000">
            <a:noAutofit/>
          </a:bodyPr>
          <a:p>
            <a:pPr marL="384120" indent="-38304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ea typeface="DejaVu Sans"/>
              </a:rPr>
              <a:t>Como dono de gato com acesso à rua, quero ser informado quando ele entra ou sai de casa para poder ajustar as minahs atividades à sua presença.</a:t>
            </a:r>
            <a:endParaRPr b="0" lang="en-US" sz="2000" spc="-1" strike="noStrike">
              <a:latin typeface="Arial"/>
            </a:endParaRPr>
          </a:p>
          <a:p>
            <a:pPr>
              <a:lnSpc>
                <a:spcPct val="94000"/>
              </a:lnSpc>
              <a:spcBef>
                <a:spcPts val="1001"/>
              </a:spcBef>
              <a:spcAft>
                <a:spcPts val="201"/>
              </a:spcAft>
            </a:pPr>
            <a:endParaRPr b="0" lang="en-US" sz="2000" spc="-1" strike="noStrike">
              <a:latin typeface="Arial"/>
            </a:endParaRPr>
          </a:p>
          <a:p>
            <a:pPr marL="384120" indent="-38304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ea typeface="DejaVu Sans"/>
              </a:rPr>
              <a:t>O sistema conta com um sensor que, ao ser instalado na porta de acesso do gato, envia uma mensagem ao usuário toda vez que ativado.</a:t>
            </a:r>
            <a:endParaRPr b="0" lang="en-US" sz="2000" spc="-1" strike="noStrike">
              <a:latin typeface="Arial"/>
            </a:endParaRPr>
          </a:p>
          <a:p>
            <a:pPr>
              <a:lnSpc>
                <a:spcPct val="94000"/>
              </a:lnSpc>
              <a:spcBef>
                <a:spcPts val="1001"/>
              </a:spcBef>
              <a:spcAft>
                <a:spcPts val="201"/>
              </a:spcAft>
            </a:pPr>
            <a:endParaRPr b="0" lang="en-US" sz="2000" spc="-1" strike="noStrike">
              <a:latin typeface="Arial"/>
            </a:endParaRPr>
          </a:p>
          <a:p>
            <a:pPr>
              <a:lnSpc>
                <a:spcPct val="94000"/>
              </a:lnSpc>
              <a:spcBef>
                <a:spcPts val="1001"/>
              </a:spcBef>
              <a:spcAft>
                <a:spcPts val="201"/>
              </a:spcAft>
            </a:pP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1371600" y="685800"/>
            <a:ext cx="9600120" cy="1485000"/>
          </a:xfrm>
          <a:prstGeom prst="rect">
            <a:avLst/>
          </a:prstGeom>
          <a:noFill/>
          <a:ln>
            <a:noFill/>
          </a:ln>
        </p:spPr>
        <p:style>
          <a:lnRef idx="0"/>
          <a:fillRef idx="0"/>
          <a:effectRef idx="0"/>
          <a:fontRef idx="minor"/>
        </p:style>
        <p:txBody>
          <a:bodyPr lIns="90000" rIns="90000" tIns="45000" bIns="45000">
            <a:noAutofit/>
          </a:bodyPr>
          <a:p>
            <a:pPr>
              <a:lnSpc>
                <a:spcPct val="89000"/>
              </a:lnSpc>
            </a:pPr>
            <a:r>
              <a:rPr b="0" lang="en-US" sz="4400" spc="-1" strike="noStrike">
                <a:solidFill>
                  <a:srgbClr val="191b0e"/>
                </a:solidFill>
                <a:latin typeface="Franklin Gothic Book"/>
                <a:ea typeface="DejaVu Sans"/>
              </a:rPr>
              <a:t>Histórias de Usuário</a:t>
            </a:r>
            <a:endParaRPr b="0" lang="en-US" sz="4400" spc="-1" strike="noStrike">
              <a:latin typeface="Arial"/>
            </a:endParaRPr>
          </a:p>
        </p:txBody>
      </p:sp>
      <p:sp>
        <p:nvSpPr>
          <p:cNvPr id="100" name="CustomShape 2"/>
          <p:cNvSpPr/>
          <p:nvPr/>
        </p:nvSpPr>
        <p:spPr>
          <a:xfrm>
            <a:off x="1371600" y="2286000"/>
            <a:ext cx="9600120" cy="3580200"/>
          </a:xfrm>
          <a:prstGeom prst="rect">
            <a:avLst/>
          </a:prstGeom>
          <a:noFill/>
          <a:ln>
            <a:noFill/>
          </a:ln>
        </p:spPr>
        <p:style>
          <a:lnRef idx="0"/>
          <a:fillRef idx="0"/>
          <a:effectRef idx="0"/>
          <a:fontRef idx="minor"/>
        </p:style>
        <p:txBody>
          <a:bodyPr lIns="90000" rIns="90000" tIns="45000" bIns="45000">
            <a:noAutofit/>
          </a:bodyPr>
          <a:p>
            <a:pPr marL="384120" indent="-38304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ea typeface="DejaVu Sans"/>
              </a:rPr>
              <a:t>Como dono de animal em dieta, quero acompanhar a alimentação e verificar um histórico do seu peso, para melhor ajustar suas atividades e ajudar com a sua dieta.</a:t>
            </a:r>
            <a:endParaRPr b="0" lang="en-US" sz="2000" spc="-1" strike="noStrike">
              <a:latin typeface="Arial"/>
            </a:endParaRPr>
          </a:p>
          <a:p>
            <a:pPr>
              <a:lnSpc>
                <a:spcPct val="94000"/>
              </a:lnSpc>
              <a:spcBef>
                <a:spcPts val="1001"/>
              </a:spcBef>
              <a:spcAft>
                <a:spcPts val="201"/>
              </a:spcAft>
            </a:pPr>
            <a:endParaRPr b="0" lang="en-US" sz="2000" spc="-1" strike="noStrike">
              <a:latin typeface="Arial"/>
            </a:endParaRPr>
          </a:p>
          <a:p>
            <a:pPr marL="384120" indent="-38304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ea typeface="DejaVu Sans"/>
              </a:rPr>
              <a:t>O usuário é capaz de extrair do sistema, apartir de uma página dedicada, o histórico de peso e alimentação fornecida ao animal, fornecidos por uma balança situada prõxima à tigela de alimento.</a:t>
            </a:r>
            <a:endParaRPr b="0" lang="en-US" sz="2000" spc="-1" strike="noStrike">
              <a:latin typeface="Arial"/>
            </a:endParaRPr>
          </a:p>
          <a:p>
            <a:pPr>
              <a:lnSpc>
                <a:spcPct val="94000"/>
              </a:lnSpc>
              <a:spcBef>
                <a:spcPts val="1001"/>
              </a:spcBef>
              <a:spcAft>
                <a:spcPts val="201"/>
              </a:spcAft>
            </a:pPr>
            <a:endParaRPr b="0" lang="en-US" sz="2000" spc="-1" strike="noStrike">
              <a:latin typeface="Arial"/>
            </a:endParaRPr>
          </a:p>
          <a:p>
            <a:pPr>
              <a:lnSpc>
                <a:spcPct val="94000"/>
              </a:lnSpc>
              <a:spcBef>
                <a:spcPts val="1001"/>
              </a:spcBef>
              <a:spcAft>
                <a:spcPts val="201"/>
              </a:spcAft>
            </a:pP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Crop</Template>
  <TotalTime>69</TotalTime>
  <Application>LibreOffice/6.1.5.2$Linux_X86_64 LibreOffice_project/10$Build-2</Application>
  <Words>335</Words>
  <Paragraphs>33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2019-08-28T19:40:56Z</dcterms:created>
  <dc:creator>Murilo da Silva Mascarenhas Moraes</dc:creator>
  <dc:description/>
  <dc:language>en-US</dc:language>
  <cp:lastModifiedBy/>
  <dcterms:modified xsi:type="dcterms:W3CDTF">2019-11-20T09:37:05Z</dcterms:modified>
  <cp:revision>9</cp:revision>
  <dc:subject/>
  <dc:title>SI PET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7</vt:i4>
  </property>
</Properties>
</file>