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3"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17" name="Нижний колонтитул 16"/>
          <p:cNvSpPr>
            <a:spLocks noGrp="1"/>
          </p:cNvSpPr>
          <p:nvPr>
            <p:ph type="ftr" sz="quarter" idx="11"/>
          </p:nvPr>
        </p:nvSpPr>
        <p:spPr/>
        <p:txBody>
          <a:bodyPr/>
          <a:lstStyle/>
          <a:p>
            <a:endParaRPr lang="ru-RU" dirty="0"/>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dirty="0"/>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dirty="0"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17.08.2013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17.08.2013</a:t>
            </a:fld>
            <a:endParaRPr lang="ru-RU" dirty="0"/>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dirty="0"/>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3933056"/>
            <a:ext cx="8229600" cy="1828800"/>
          </a:xfrm>
        </p:spPr>
        <p:txBody>
          <a:bodyPr>
            <a:normAutofit fontScale="90000"/>
          </a:bodyPr>
          <a:lstStyle/>
          <a:p>
            <a:r>
              <a:rPr lang="ru-RU" dirty="0" smtClean="0">
                <a:effectLst/>
              </a:rPr>
              <a:t>Поиск </a:t>
            </a:r>
            <a:r>
              <a:rPr lang="ru-RU" dirty="0">
                <a:effectLst/>
              </a:rPr>
              <a:t>глобального экстремума в многомерных функциях с помощью генетического </a:t>
            </a:r>
            <a:r>
              <a:rPr lang="ru-RU" dirty="0" smtClean="0">
                <a:effectLst/>
              </a:rPr>
              <a:t>алгоритма</a:t>
            </a:r>
            <a:r>
              <a:rPr lang="ru-RU" dirty="0">
                <a:effectLst/>
              </a:rPr>
              <a:t/>
            </a:r>
            <a:br>
              <a:rPr lang="ru-RU" dirty="0">
                <a:effectLst/>
              </a:rPr>
            </a:br>
            <a:endParaRPr lang="ru-RU" dirty="0"/>
          </a:p>
        </p:txBody>
      </p:sp>
      <p:sp>
        <p:nvSpPr>
          <p:cNvPr id="3" name="Подзаголовок 2"/>
          <p:cNvSpPr>
            <a:spLocks noGrp="1"/>
          </p:cNvSpPr>
          <p:nvPr>
            <p:ph type="subTitle" idx="1"/>
          </p:nvPr>
        </p:nvSpPr>
        <p:spPr>
          <a:xfrm>
            <a:off x="2743200" y="5072367"/>
            <a:ext cx="6400800" cy="1752600"/>
          </a:xfrm>
        </p:spPr>
        <p:txBody>
          <a:bodyPr>
            <a:normAutofit fontScale="77500" lnSpcReduction="20000"/>
          </a:bodyPr>
          <a:lstStyle/>
          <a:p>
            <a:pPr algn="r"/>
            <a:r>
              <a:rPr lang="ru-RU" dirty="0"/>
              <a:t>Проект ученика </a:t>
            </a:r>
            <a:r>
              <a:rPr lang="ru-RU" dirty="0" smtClean="0"/>
              <a:t>11 «А» </a:t>
            </a:r>
            <a:r>
              <a:rPr lang="ru-RU" dirty="0"/>
              <a:t>класса</a:t>
            </a:r>
          </a:p>
          <a:p>
            <a:pPr algn="r"/>
            <a:r>
              <a:rPr lang="ru-RU" dirty="0" smtClean="0"/>
              <a:t>Климова Сергея Александровича</a:t>
            </a:r>
            <a:endParaRPr lang="ru-RU" dirty="0"/>
          </a:p>
          <a:p>
            <a:pPr algn="r"/>
            <a:r>
              <a:rPr lang="ru-RU" b="1" dirty="0"/>
              <a:t>Научные руководители:</a:t>
            </a:r>
            <a:endParaRPr lang="ru-RU" dirty="0"/>
          </a:p>
          <a:p>
            <a:pPr algn="r"/>
            <a:r>
              <a:rPr lang="ru-RU" dirty="0"/>
              <a:t>Духанов А. В</a:t>
            </a:r>
            <a:r>
              <a:rPr lang="ru-RU" dirty="0" smtClean="0"/>
              <a:t>.,</a:t>
            </a:r>
            <a:endParaRPr lang="ru-RU" dirty="0"/>
          </a:p>
          <a:p>
            <a:pPr algn="r"/>
            <a:r>
              <a:rPr lang="ru-RU" dirty="0"/>
              <a:t>Кузнецов Д. А.</a:t>
            </a:r>
          </a:p>
          <a:p>
            <a:endParaRPr lang="ru-RU" dirty="0"/>
          </a:p>
        </p:txBody>
      </p:sp>
      <p:sp>
        <p:nvSpPr>
          <p:cNvPr id="4" name="TextBox 3"/>
          <p:cNvSpPr txBox="1"/>
          <p:nvPr/>
        </p:nvSpPr>
        <p:spPr>
          <a:xfrm>
            <a:off x="0" y="8531"/>
            <a:ext cx="4716016" cy="1200329"/>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solidFill>
                  <a:schemeClr val="bg1"/>
                </a:solidFill>
              </a:rPr>
              <a:t>Муниципальное автономное  </a:t>
            </a:r>
            <a:r>
              <a:rPr lang="ru-RU" dirty="0" smtClean="0">
                <a:solidFill>
                  <a:schemeClr val="bg1"/>
                </a:solidFill>
              </a:rPr>
              <a:t>образовательное учреждение средняя </a:t>
            </a:r>
            <a:r>
              <a:rPr lang="ru-RU" dirty="0">
                <a:solidFill>
                  <a:schemeClr val="bg1"/>
                </a:solidFill>
              </a:rPr>
              <a:t>общеобразовательная школа №</a:t>
            </a:r>
            <a:r>
              <a:rPr lang="ru-RU" dirty="0" smtClean="0">
                <a:solidFill>
                  <a:schemeClr val="bg1"/>
                </a:solidFill>
              </a:rPr>
              <a:t>36</a:t>
            </a:r>
            <a:endParaRPr lang="ru-RU" dirty="0">
              <a:solidFill>
                <a:schemeClr val="bg1"/>
              </a:solidFill>
            </a:endParaRPr>
          </a:p>
          <a:p>
            <a:endParaRPr lang="ru-RU" b="1" dirty="0">
              <a:solidFill>
                <a:schemeClr val="bg1"/>
              </a:solidFill>
            </a:endParaRPr>
          </a:p>
        </p:txBody>
      </p:sp>
    </p:spTree>
    <p:extLst>
      <p:ext uri="{BB962C8B-B14F-4D97-AF65-F5344CB8AC3E}">
        <p14:creationId xmlns:p14="http://schemas.microsoft.com/office/powerpoint/2010/main" val="233857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143000"/>
          </a:xfrm>
        </p:spPr>
        <p:txBody>
          <a:bodyPr/>
          <a:lstStyle/>
          <a:p>
            <a:r>
              <a:rPr lang="ru-RU" dirty="0" smtClean="0"/>
              <a:t>Введение</a:t>
            </a:r>
            <a:endParaRPr lang="ru-RU" dirty="0"/>
          </a:p>
        </p:txBody>
      </p:sp>
      <p:sp>
        <p:nvSpPr>
          <p:cNvPr id="3" name="Объект 2"/>
          <p:cNvSpPr>
            <a:spLocks noGrp="1"/>
          </p:cNvSpPr>
          <p:nvPr>
            <p:ph idx="1"/>
          </p:nvPr>
        </p:nvSpPr>
        <p:spPr>
          <a:xfrm>
            <a:off x="683568" y="2204864"/>
            <a:ext cx="8229600" cy="4176464"/>
          </a:xfrm>
        </p:spPr>
        <p:txBody>
          <a:bodyPr/>
          <a:lstStyle/>
          <a:p>
            <a:pPr algn="just"/>
            <a:r>
              <a:rPr lang="ru-RU" dirty="0" smtClean="0"/>
              <a:t>В настоящее время встает </a:t>
            </a:r>
            <a:r>
              <a:rPr lang="ru-RU" dirty="0"/>
              <a:t>задача построения таких методов оптимизации, которые были бы способны отыскивать решения практически при полном отсутствии предположений о характере исследуемой функции. </a:t>
            </a:r>
            <a:r>
              <a:rPr lang="ru-RU" dirty="0" smtClean="0"/>
              <a:t>Одними </a:t>
            </a:r>
            <a:r>
              <a:rPr lang="ru-RU" dirty="0"/>
              <a:t>из таких методов являются так называемые эволюционные методы поиска и, в частности, генетические алгоритмы (ГА), моделирующие процессы природной эволюции.</a:t>
            </a:r>
          </a:p>
        </p:txBody>
      </p:sp>
    </p:spTree>
    <p:extLst>
      <p:ext uri="{BB962C8B-B14F-4D97-AF65-F5344CB8AC3E}">
        <p14:creationId xmlns:p14="http://schemas.microsoft.com/office/powerpoint/2010/main" val="241411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И ЗАДАЧИ</a:t>
            </a:r>
            <a:endParaRPr lang="ru-RU" dirty="0"/>
          </a:p>
        </p:txBody>
      </p:sp>
      <p:sp>
        <p:nvSpPr>
          <p:cNvPr id="3" name="Объект 2"/>
          <p:cNvSpPr>
            <a:spLocks noGrp="1"/>
          </p:cNvSpPr>
          <p:nvPr>
            <p:ph idx="1"/>
          </p:nvPr>
        </p:nvSpPr>
        <p:spPr/>
        <p:txBody>
          <a:bodyPr/>
          <a:lstStyle/>
          <a:p>
            <a:pPr marL="137160" indent="0">
              <a:buNone/>
            </a:pPr>
            <a:r>
              <a:rPr lang="ru-RU" dirty="0" smtClean="0"/>
              <a:t>Целью нашей работы является:</a:t>
            </a:r>
          </a:p>
          <a:p>
            <a:r>
              <a:rPr lang="ru-RU" dirty="0" smtClean="0"/>
              <a:t>Освоение технологий генетического алгоритма для нахождения экстремума функции</a:t>
            </a:r>
          </a:p>
          <a:p>
            <a:pPr marL="137160" indent="0">
              <a:buNone/>
            </a:pPr>
            <a:r>
              <a:rPr lang="ru-RU" dirty="0" smtClean="0"/>
              <a:t>Основные поставленные задачи</a:t>
            </a:r>
          </a:p>
          <a:p>
            <a:r>
              <a:rPr lang="ru-RU" dirty="0" smtClean="0"/>
              <a:t>Ознакомление с ГА</a:t>
            </a:r>
          </a:p>
          <a:p>
            <a:r>
              <a:rPr lang="ru-RU" dirty="0"/>
              <a:t>Непосредственное выполнение всего описанного на языке программирования </a:t>
            </a:r>
            <a:r>
              <a:rPr lang="en-US" dirty="0"/>
              <a:t>C</a:t>
            </a:r>
            <a:r>
              <a:rPr lang="ru-RU" dirty="0"/>
              <a:t>++ при применении компилятора </a:t>
            </a:r>
            <a:r>
              <a:rPr lang="en-US" dirty="0"/>
              <a:t>MS Visual Studio</a:t>
            </a:r>
            <a:r>
              <a:rPr lang="ru-RU" dirty="0"/>
              <a:t> </a:t>
            </a:r>
            <a:r>
              <a:rPr lang="ru-RU" dirty="0" smtClean="0"/>
              <a:t>2010.</a:t>
            </a:r>
          </a:p>
          <a:p>
            <a:endParaRPr lang="ru-RU" dirty="0"/>
          </a:p>
        </p:txBody>
      </p:sp>
    </p:spTree>
    <p:extLst>
      <p:ext uri="{BB962C8B-B14F-4D97-AF65-F5344CB8AC3E}">
        <p14:creationId xmlns:p14="http://schemas.microsoft.com/office/powerpoint/2010/main" val="24822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57" y="0"/>
            <a:ext cx="9144000" cy="1143000"/>
          </a:xfrm>
        </p:spPr>
        <p:txBody>
          <a:bodyPr>
            <a:normAutofit fontScale="90000"/>
          </a:bodyPr>
          <a:lstStyle/>
          <a:p>
            <a:r>
              <a:rPr lang="ru-RU" dirty="0">
                <a:effectLst/>
              </a:rPr>
              <a:t>Особенности генетических алгоритмов </a:t>
            </a:r>
            <a:endParaRPr lang="ru-RU" dirty="0"/>
          </a:p>
        </p:txBody>
      </p:sp>
      <p:sp>
        <p:nvSpPr>
          <p:cNvPr id="3" name="Объект 2"/>
          <p:cNvSpPr>
            <a:spLocks noGrp="1"/>
          </p:cNvSpPr>
          <p:nvPr>
            <p:ph idx="1"/>
          </p:nvPr>
        </p:nvSpPr>
        <p:spPr>
          <a:xfrm>
            <a:off x="2843808" y="1196752"/>
            <a:ext cx="6300192" cy="1872208"/>
          </a:xfrm>
        </p:spPr>
        <p:txBody>
          <a:bodyPr>
            <a:normAutofit/>
          </a:bodyPr>
          <a:lstStyle/>
          <a:p>
            <a:pPr marL="137160" indent="0">
              <a:buNone/>
            </a:pPr>
            <a:r>
              <a:rPr lang="ru-RU" dirty="0"/>
              <a:t>Рассмотрим достоинства и недостатки стандартных и генетических методов на примере классической </a:t>
            </a:r>
            <a:r>
              <a:rPr lang="ru-RU" dirty="0" smtClean="0"/>
              <a:t>задачи </a:t>
            </a:r>
            <a:r>
              <a:rPr lang="ru-RU" dirty="0"/>
              <a:t>коммивояжера.</a:t>
            </a:r>
          </a:p>
        </p:txBody>
      </p:sp>
      <p:pic>
        <p:nvPicPr>
          <p:cNvPr id="2050" name="Picture 2" descr="http://www.coolreferat.com/ref-2_1942246564-3928.cool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 y="583914"/>
            <a:ext cx="2609078" cy="17649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67" y="3676523"/>
            <a:ext cx="2052100" cy="369332"/>
          </a:xfrm>
          <a:prstGeom prst="rect">
            <a:avLst/>
          </a:prstGeom>
          <a:noFill/>
        </p:spPr>
        <p:txBody>
          <a:bodyPr wrap="none" rtlCol="0">
            <a:spAutoFit/>
          </a:bodyPr>
          <a:lstStyle/>
          <a:p>
            <a:r>
              <a:rPr lang="ru-RU" dirty="0"/>
              <a:t>Переборный метод</a:t>
            </a:r>
          </a:p>
        </p:txBody>
      </p:sp>
      <p:pic>
        <p:nvPicPr>
          <p:cNvPr id="2056" name="Picture 8" descr="http://www.coolreferat.com/ref-2_1942250492-3053.cool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8" y="2743073"/>
            <a:ext cx="1619250"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071" y="5596363"/>
            <a:ext cx="2104935" cy="369332"/>
          </a:xfrm>
          <a:prstGeom prst="rect">
            <a:avLst/>
          </a:prstGeom>
          <a:noFill/>
        </p:spPr>
        <p:txBody>
          <a:bodyPr wrap="none" rtlCol="0">
            <a:spAutoFit/>
          </a:bodyPr>
          <a:lstStyle/>
          <a:p>
            <a:r>
              <a:rPr lang="ru-RU" dirty="0"/>
              <a:t>Г</a:t>
            </a:r>
            <a:r>
              <a:rPr lang="ru-RU" dirty="0" smtClean="0"/>
              <a:t>радиентный </a:t>
            </a:r>
            <a:r>
              <a:rPr lang="ru-RU" dirty="0"/>
              <a:t>спуск</a:t>
            </a:r>
          </a:p>
        </p:txBody>
      </p:sp>
      <p:pic>
        <p:nvPicPr>
          <p:cNvPr id="2058" name="Picture 10" descr="http://www.coolreferat.com/ref-2_1942253545-2958.cool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9" y="4579634"/>
            <a:ext cx="16192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coolreferat.com/ref-2_1942261211-27391.coolp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431" y="3573016"/>
            <a:ext cx="6454569" cy="333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24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94800" y="0"/>
            <a:ext cx="5649200" cy="1143000"/>
          </a:xfrm>
        </p:spPr>
        <p:txBody>
          <a:bodyPr>
            <a:normAutofit fontScale="90000"/>
          </a:bodyPr>
          <a:lstStyle/>
          <a:p>
            <a:r>
              <a:rPr lang="ru-RU" dirty="0" smtClean="0"/>
              <a:t>Теоретическая-схема ГА</a:t>
            </a:r>
            <a:endParaRPr lang="ru-RU" dirty="0"/>
          </a:p>
        </p:txBody>
      </p:sp>
      <p:sp>
        <p:nvSpPr>
          <p:cNvPr id="3" name="Объект 2"/>
          <p:cNvSpPr>
            <a:spLocks noGrp="1"/>
          </p:cNvSpPr>
          <p:nvPr>
            <p:ph idx="1"/>
          </p:nvPr>
        </p:nvSpPr>
        <p:spPr>
          <a:xfrm>
            <a:off x="3494800" y="1113415"/>
            <a:ext cx="5649200" cy="5733256"/>
          </a:xfrm>
        </p:spPr>
        <p:txBody>
          <a:bodyPr>
            <a:normAutofit fontScale="85000" lnSpcReduction="20000"/>
          </a:bodyPr>
          <a:lstStyle/>
          <a:p>
            <a:pPr marL="137160" indent="0">
              <a:buNone/>
            </a:pPr>
            <a:r>
              <a:rPr lang="ru-RU" dirty="0"/>
              <a:t>Основной механизм эволюции - это естественный отбор. Его суть состоит в том, что более приспособленные особи имеют больше возможностей для выживания и размножения и, следовательно, приносят больше потомства, чем плохо приспособленные особи. При этом благодаря передаче генетической информации (генетическому наследованию) потомки наследуют от родителей основные их качества. Таким образом, потомки сильных индивидуумов также будут относительно хорошо приспособленными, а их доля в общей массе особей будет возрастать. После смены нескольких десятков или сотен поколений средняя приспособленность особей данного вида заметно возрастает.</a:t>
            </a:r>
          </a:p>
          <a:p>
            <a:endParaRPr lang="ru-RU" dirty="0"/>
          </a:p>
        </p:txBody>
      </p:sp>
      <p:pic>
        <p:nvPicPr>
          <p:cNvPr id="1026" name="Picture 2" descr="http://upload.wikimedia.org/wikipedia/commons/thumb/c/ca/Schema_simple_algorithme_genetique_ru.png/239px-Schema_simple_algorithme_genetique_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94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7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endParaRPr lang="ru-RU" dirty="0"/>
          </a:p>
        </p:txBody>
      </p:sp>
      <p:pic>
        <p:nvPicPr>
          <p:cNvPr id="4" name="Picture 2" descr="C:\Users\crazy_000\Desktop\справка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 y="1268760"/>
            <a:ext cx="7431605" cy="5237746"/>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a:spLocks noGrp="1"/>
          </p:cNvSpPr>
          <p:nvPr>
            <p:ph type="title"/>
          </p:nvPr>
        </p:nvSpPr>
        <p:spPr>
          <a:xfrm>
            <a:off x="0" y="0"/>
            <a:ext cx="8229600" cy="1143000"/>
          </a:xfrm>
        </p:spPr>
        <p:txBody>
          <a:bodyPr/>
          <a:lstStyle/>
          <a:p>
            <a:r>
              <a:rPr lang="ru-RU" dirty="0" smtClean="0"/>
              <a:t>ОБЩИЙ ВИД ИНТЕРФЕЙСА</a:t>
            </a:r>
            <a:endParaRPr lang="ru-RU" dirty="0"/>
          </a:p>
        </p:txBody>
      </p:sp>
      <p:cxnSp>
        <p:nvCxnSpPr>
          <p:cNvPr id="13" name="Прямая со стрелкой 12"/>
          <p:cNvCxnSpPr/>
          <p:nvPr/>
        </p:nvCxnSpPr>
        <p:spPr>
          <a:xfrm flipH="1">
            <a:off x="2267744" y="2132856"/>
            <a:ext cx="1584176" cy="576064"/>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76537" y="1763524"/>
            <a:ext cx="1764266" cy="369332"/>
          </a:xfrm>
          <a:prstGeom prst="rect">
            <a:avLst/>
          </a:prstGeom>
          <a:noFill/>
        </p:spPr>
        <p:txBody>
          <a:bodyPr wrap="none" rtlCol="0">
            <a:spAutoFit/>
          </a:bodyPr>
          <a:lstStyle/>
          <a:p>
            <a:r>
              <a:rPr lang="ru-RU" dirty="0" smtClean="0">
                <a:solidFill>
                  <a:schemeClr val="bg1"/>
                </a:solidFill>
              </a:rPr>
              <a:t>Выбор функции</a:t>
            </a:r>
            <a:endParaRPr lang="ru-RU" dirty="0">
              <a:solidFill>
                <a:schemeClr val="bg1"/>
              </a:solidFill>
            </a:endParaRPr>
          </a:p>
        </p:txBody>
      </p:sp>
      <p:cxnSp>
        <p:nvCxnSpPr>
          <p:cNvPr id="18" name="Прямая со стрелкой 17"/>
          <p:cNvCxnSpPr/>
          <p:nvPr/>
        </p:nvCxnSpPr>
        <p:spPr>
          <a:xfrm flipH="1" flipV="1">
            <a:off x="3851920" y="3573016"/>
            <a:ext cx="1086432" cy="314618"/>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38352" y="3702967"/>
            <a:ext cx="2487604" cy="369332"/>
          </a:xfrm>
          <a:prstGeom prst="rect">
            <a:avLst/>
          </a:prstGeom>
          <a:noFill/>
        </p:spPr>
        <p:txBody>
          <a:bodyPr wrap="none" rtlCol="0">
            <a:spAutoFit/>
          </a:bodyPr>
          <a:lstStyle/>
          <a:p>
            <a:r>
              <a:rPr lang="ru-RU" dirty="0" smtClean="0">
                <a:solidFill>
                  <a:schemeClr val="bg1"/>
                </a:solidFill>
              </a:rPr>
              <a:t>Отображение функции</a:t>
            </a:r>
            <a:endParaRPr lang="ru-RU" dirty="0">
              <a:solidFill>
                <a:schemeClr val="bg1"/>
              </a:solidFill>
            </a:endParaRPr>
          </a:p>
        </p:txBody>
      </p:sp>
      <p:cxnSp>
        <p:nvCxnSpPr>
          <p:cNvPr id="29" name="Прямая со стрелкой 28"/>
          <p:cNvCxnSpPr/>
          <p:nvPr/>
        </p:nvCxnSpPr>
        <p:spPr>
          <a:xfrm flipH="1">
            <a:off x="1187625" y="2708920"/>
            <a:ext cx="3207511" cy="720080"/>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75856" y="2385754"/>
            <a:ext cx="3563732" cy="646331"/>
          </a:xfrm>
          <a:prstGeom prst="rect">
            <a:avLst/>
          </a:prstGeom>
          <a:noFill/>
        </p:spPr>
        <p:txBody>
          <a:bodyPr wrap="none" rtlCol="0">
            <a:spAutoFit/>
          </a:bodyPr>
          <a:lstStyle/>
          <a:p>
            <a:pPr algn="ctr"/>
            <a:r>
              <a:rPr lang="ru-RU" dirty="0" smtClean="0">
                <a:solidFill>
                  <a:schemeClr val="bg1"/>
                </a:solidFill>
              </a:rPr>
              <a:t>Максимальный или минимальный</a:t>
            </a:r>
          </a:p>
          <a:p>
            <a:pPr algn="ctr"/>
            <a:r>
              <a:rPr lang="ru-RU" dirty="0" smtClean="0">
                <a:solidFill>
                  <a:schemeClr val="bg1"/>
                </a:solidFill>
              </a:rPr>
              <a:t>экстремум</a:t>
            </a:r>
            <a:endParaRPr lang="ru-RU" dirty="0">
              <a:solidFill>
                <a:schemeClr val="bg1"/>
              </a:solidFill>
            </a:endParaRPr>
          </a:p>
        </p:txBody>
      </p:sp>
      <p:cxnSp>
        <p:nvCxnSpPr>
          <p:cNvPr id="37" name="Прямая со стрелкой 36"/>
          <p:cNvCxnSpPr/>
          <p:nvPr/>
        </p:nvCxnSpPr>
        <p:spPr>
          <a:xfrm flipH="1" flipV="1">
            <a:off x="1187625" y="4725144"/>
            <a:ext cx="3207512" cy="504056"/>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H="1" flipV="1">
            <a:off x="1043608" y="4293096"/>
            <a:ext cx="648073" cy="504057"/>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372788" y="5092134"/>
            <a:ext cx="2477986" cy="369332"/>
          </a:xfrm>
          <a:prstGeom prst="rect">
            <a:avLst/>
          </a:prstGeom>
          <a:noFill/>
        </p:spPr>
        <p:txBody>
          <a:bodyPr wrap="none" rtlCol="0">
            <a:spAutoFit/>
          </a:bodyPr>
          <a:lstStyle/>
          <a:p>
            <a:r>
              <a:rPr lang="ru-RU" dirty="0" smtClean="0">
                <a:solidFill>
                  <a:schemeClr val="bg1"/>
                </a:solidFill>
              </a:rPr>
              <a:t>Исследуемый интервал</a:t>
            </a:r>
            <a:endParaRPr lang="ru-RU" dirty="0">
              <a:solidFill>
                <a:schemeClr val="bg1"/>
              </a:solidFill>
            </a:endParaRPr>
          </a:p>
        </p:txBody>
      </p:sp>
      <p:cxnSp>
        <p:nvCxnSpPr>
          <p:cNvPr id="48" name="Прямая со стрелкой 47"/>
          <p:cNvCxnSpPr/>
          <p:nvPr/>
        </p:nvCxnSpPr>
        <p:spPr>
          <a:xfrm flipH="1" flipV="1">
            <a:off x="1691681" y="5276800"/>
            <a:ext cx="2688912" cy="504056"/>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77878" y="5634615"/>
            <a:ext cx="1120948" cy="369332"/>
          </a:xfrm>
          <a:prstGeom prst="rect">
            <a:avLst/>
          </a:prstGeom>
          <a:noFill/>
        </p:spPr>
        <p:txBody>
          <a:bodyPr wrap="none" rtlCol="0">
            <a:spAutoFit/>
          </a:bodyPr>
          <a:lstStyle/>
          <a:p>
            <a:r>
              <a:rPr lang="ru-RU" dirty="0" smtClean="0">
                <a:solidFill>
                  <a:schemeClr val="bg1"/>
                </a:solidFill>
              </a:rPr>
              <a:t>Результат</a:t>
            </a:r>
            <a:endParaRPr lang="ru-RU" dirty="0">
              <a:solidFill>
                <a:schemeClr val="bg1"/>
              </a:solidFill>
            </a:endParaRPr>
          </a:p>
        </p:txBody>
      </p:sp>
      <p:cxnSp>
        <p:nvCxnSpPr>
          <p:cNvPr id="53" name="Прямая со стрелкой 52"/>
          <p:cNvCxnSpPr/>
          <p:nvPr/>
        </p:nvCxnSpPr>
        <p:spPr>
          <a:xfrm flipH="1">
            <a:off x="2557694" y="4293096"/>
            <a:ext cx="815094" cy="144016"/>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79707" y="4108430"/>
            <a:ext cx="1193660" cy="369332"/>
          </a:xfrm>
          <a:prstGeom prst="rect">
            <a:avLst/>
          </a:prstGeom>
          <a:noFill/>
        </p:spPr>
        <p:txBody>
          <a:bodyPr wrap="none" rtlCol="0">
            <a:spAutoFit/>
          </a:bodyPr>
          <a:lstStyle/>
          <a:p>
            <a:r>
              <a:rPr lang="ru-RU" dirty="0" smtClean="0">
                <a:solidFill>
                  <a:schemeClr val="bg1"/>
                </a:solidFill>
              </a:rPr>
              <a:t>Запуск ГА</a:t>
            </a:r>
            <a:endParaRPr lang="ru-RU" dirty="0">
              <a:solidFill>
                <a:schemeClr val="bg1"/>
              </a:solidFill>
            </a:endParaRPr>
          </a:p>
        </p:txBody>
      </p:sp>
      <p:cxnSp>
        <p:nvCxnSpPr>
          <p:cNvPr id="61" name="Прямая со стрелкой 60"/>
          <p:cNvCxnSpPr/>
          <p:nvPr/>
        </p:nvCxnSpPr>
        <p:spPr>
          <a:xfrm flipH="1">
            <a:off x="4377879" y="5890342"/>
            <a:ext cx="1804276" cy="178546"/>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577634" y="5521010"/>
            <a:ext cx="1871474" cy="369332"/>
          </a:xfrm>
          <a:prstGeom prst="rect">
            <a:avLst/>
          </a:prstGeom>
          <a:noFill/>
        </p:spPr>
        <p:txBody>
          <a:bodyPr wrap="none" rtlCol="0">
            <a:spAutoFit/>
          </a:bodyPr>
          <a:lstStyle/>
          <a:p>
            <a:r>
              <a:rPr lang="ru-RU" dirty="0" smtClean="0">
                <a:solidFill>
                  <a:schemeClr val="bg1"/>
                </a:solidFill>
              </a:rPr>
              <a:t>История вызовов</a:t>
            </a:r>
          </a:p>
        </p:txBody>
      </p:sp>
      <p:cxnSp>
        <p:nvCxnSpPr>
          <p:cNvPr id="69" name="Прямая со стрелкой 68"/>
          <p:cNvCxnSpPr/>
          <p:nvPr/>
        </p:nvCxnSpPr>
        <p:spPr>
          <a:xfrm flipH="1" flipV="1">
            <a:off x="2123728" y="5794950"/>
            <a:ext cx="667652" cy="95392"/>
          </a:xfrm>
          <a:prstGeom prst="straightConnector1">
            <a:avLst/>
          </a:prstGeom>
          <a:ln w="38100">
            <a:solidFill>
              <a:schemeClr val="bg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603305" y="5794949"/>
            <a:ext cx="2410916" cy="369332"/>
          </a:xfrm>
          <a:prstGeom prst="rect">
            <a:avLst/>
          </a:prstGeom>
          <a:noFill/>
        </p:spPr>
        <p:txBody>
          <a:bodyPr wrap="none" rtlCol="0">
            <a:spAutoFit/>
          </a:bodyPr>
          <a:lstStyle/>
          <a:p>
            <a:r>
              <a:rPr lang="ru-RU" dirty="0" smtClean="0">
                <a:solidFill>
                  <a:schemeClr val="bg1"/>
                </a:solidFill>
              </a:rPr>
              <a:t>Критерий останова ГА</a:t>
            </a:r>
            <a:endParaRPr lang="ru-RU" dirty="0">
              <a:solidFill>
                <a:schemeClr val="bg1"/>
              </a:solidFill>
            </a:endParaRPr>
          </a:p>
        </p:txBody>
      </p:sp>
    </p:spTree>
    <p:extLst>
      <p:ext uri="{BB962C8B-B14F-4D97-AF65-F5344CB8AC3E}">
        <p14:creationId xmlns:p14="http://schemas.microsoft.com/office/powerpoint/2010/main" val="314353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Вывод по проделанной работе</a:t>
            </a:r>
            <a:endParaRPr lang="ru-RU" dirty="0"/>
          </a:p>
        </p:txBody>
      </p:sp>
      <p:sp>
        <p:nvSpPr>
          <p:cNvPr id="3" name="Объект 2"/>
          <p:cNvSpPr>
            <a:spLocks noGrp="1"/>
          </p:cNvSpPr>
          <p:nvPr>
            <p:ph idx="1"/>
          </p:nvPr>
        </p:nvSpPr>
        <p:spPr/>
        <p:txBody>
          <a:bodyPr/>
          <a:lstStyle/>
          <a:p>
            <a:r>
              <a:rPr lang="de-DE" dirty="0">
                <a:latin typeface="Times New Roman" pitchFamily="18" charset="0"/>
                <a:cs typeface="Times New Roman" pitchFamily="18" charset="0"/>
              </a:rPr>
              <a:t>В соответствии с поставленной задачей, мной был реализован </a:t>
            </a:r>
            <a:r>
              <a:rPr lang="de-DE" dirty="0" smtClean="0">
                <a:latin typeface="Times New Roman" pitchFamily="18" charset="0"/>
                <a:cs typeface="Times New Roman" pitchFamily="18" charset="0"/>
              </a:rPr>
              <a:t>алгоритм </a:t>
            </a:r>
            <a:r>
              <a:rPr lang="de-DE" dirty="0">
                <a:latin typeface="Times New Roman" pitchFamily="18" charset="0"/>
                <a:cs typeface="Times New Roman" pitchFamily="18" charset="0"/>
              </a:rPr>
              <a:t>и реализована программа на языке </a:t>
            </a:r>
            <a:r>
              <a:rPr lang="de-DE" dirty="0" smtClean="0">
                <a:latin typeface="Times New Roman" pitchFamily="18" charset="0"/>
                <a:cs typeface="Times New Roman" pitchFamily="18" charset="0"/>
              </a:rPr>
              <a:t>C++ </a:t>
            </a:r>
            <a:r>
              <a:rPr lang="de-DE" dirty="0">
                <a:latin typeface="Times New Roman" pitchFamily="18" charset="0"/>
                <a:cs typeface="Times New Roman" pitchFamily="18" charset="0"/>
              </a:rPr>
              <a:t>в среде </a:t>
            </a:r>
            <a:r>
              <a:rPr lang="en-US" dirty="0" smtClean="0">
                <a:latin typeface="Times New Roman" pitchFamily="18" charset="0"/>
                <a:cs typeface="Times New Roman" pitchFamily="18" charset="0"/>
              </a:rPr>
              <a:t>Visual C++</a:t>
            </a:r>
            <a:r>
              <a:rPr lang="de-DE"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Я разобрал также </a:t>
            </a:r>
            <a:r>
              <a:rPr lang="ru-RU" dirty="0" err="1" smtClean="0">
                <a:latin typeface="Times New Roman" pitchFamily="18" charset="0"/>
                <a:cs typeface="Times New Roman" pitchFamily="18" charset="0"/>
              </a:rPr>
              <a:t>Д</a:t>
            </a:r>
            <a:r>
              <a:rPr lang="ru-RU" dirty="0" err="1" smtClean="0">
                <a:latin typeface="Times New Roman" pitchFamily="18" charset="0"/>
                <a:cs typeface="Times New Roman" pitchFamily="18" charset="0"/>
              </a:rPr>
              <a:t>иофантово</a:t>
            </a:r>
            <a:r>
              <a:rPr lang="ru-RU"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уравнение, </a:t>
            </a:r>
            <a:r>
              <a:rPr lang="de-DE" dirty="0" smtClean="0">
                <a:latin typeface="Times New Roman" pitchFamily="18" charset="0"/>
                <a:cs typeface="Times New Roman" pitchFamily="18" charset="0"/>
              </a:rPr>
              <a:t>котор</a:t>
            </a:r>
            <a:r>
              <a:rPr lang="ru-RU" dirty="0" smtClean="0">
                <a:latin typeface="Times New Roman" pitchFamily="18" charset="0"/>
                <a:cs typeface="Times New Roman" pitchFamily="18" charset="0"/>
              </a:rPr>
              <a:t>ое</a:t>
            </a:r>
            <a:r>
              <a:rPr lang="de-DE"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еще раз </a:t>
            </a:r>
            <a:r>
              <a:rPr lang="de-DE" dirty="0" smtClean="0">
                <a:latin typeface="Times New Roman" pitchFamily="18" charset="0"/>
                <a:cs typeface="Times New Roman" pitchFamily="18" charset="0"/>
              </a:rPr>
              <a:t>подтвердил</a:t>
            </a:r>
            <a:r>
              <a:rPr lang="ru-RU" dirty="0" smtClean="0">
                <a:latin typeface="Times New Roman" pitchFamily="18" charset="0"/>
                <a:cs typeface="Times New Roman" pitchFamily="18" charset="0"/>
              </a:rPr>
              <a:t>о</a:t>
            </a:r>
            <a:r>
              <a:rPr lang="de-DE" dirty="0" smtClean="0">
                <a:latin typeface="Times New Roman" pitchFamily="18" charset="0"/>
                <a:cs typeface="Times New Roman" pitchFamily="18" charset="0"/>
              </a:rPr>
              <a:t> </a:t>
            </a:r>
            <a:r>
              <a:rPr lang="de-DE" dirty="0">
                <a:latin typeface="Times New Roman" pitchFamily="18" charset="0"/>
                <a:cs typeface="Times New Roman" pitchFamily="18" charset="0"/>
              </a:rPr>
              <a:t>работоспособность </a:t>
            </a:r>
            <a:r>
              <a:rPr lang="ru-RU" dirty="0" smtClean="0">
                <a:latin typeface="Times New Roman" pitchFamily="18" charset="0"/>
                <a:cs typeface="Times New Roman" pitchFamily="18" charset="0"/>
              </a:rPr>
              <a:t>данного алгоритмов</a:t>
            </a:r>
            <a:r>
              <a:rPr lang="de-DE"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следовательно</a:t>
            </a:r>
            <a:r>
              <a:rPr lang="de-DE"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можно </a:t>
            </a:r>
            <a:r>
              <a:rPr lang="de-DE" dirty="0" smtClean="0">
                <a:latin typeface="Times New Roman" pitchFamily="18" charset="0"/>
                <a:cs typeface="Times New Roman" pitchFamily="18" charset="0"/>
              </a:rPr>
              <a:t>счита</a:t>
            </a:r>
            <a:r>
              <a:rPr lang="ru-RU" dirty="0" smtClean="0">
                <a:latin typeface="Times New Roman" pitchFamily="18" charset="0"/>
                <a:cs typeface="Times New Roman" pitchFamily="18" charset="0"/>
              </a:rPr>
              <a:t>ть</a:t>
            </a:r>
            <a:r>
              <a:rPr lang="ru-RU" dirty="0">
                <a:latin typeface="Times New Roman" pitchFamily="18" charset="0"/>
                <a:cs typeface="Times New Roman" pitchFamily="18" charset="0"/>
              </a:rPr>
              <a:t>,</a:t>
            </a:r>
            <a:r>
              <a:rPr lang="de-DE" dirty="0" smtClean="0">
                <a:latin typeface="Times New Roman" pitchFamily="18" charset="0"/>
                <a:cs typeface="Times New Roman" pitchFamily="18" charset="0"/>
              </a:rPr>
              <a:t> </a:t>
            </a:r>
            <a:r>
              <a:rPr lang="de-DE" dirty="0">
                <a:latin typeface="Times New Roman" pitchFamily="18" charset="0"/>
                <a:cs typeface="Times New Roman" pitchFamily="18" charset="0"/>
              </a:rPr>
              <a:t>что работа </a:t>
            </a:r>
            <a:r>
              <a:rPr lang="ru-RU" dirty="0" smtClean="0">
                <a:latin typeface="Times New Roman" pitchFamily="18" charset="0"/>
                <a:cs typeface="Times New Roman" pitchFamily="18" charset="0"/>
              </a:rPr>
              <a:t>завершилась с успехом</a:t>
            </a:r>
            <a:r>
              <a:rPr lang="de-DE" dirty="0" smtClean="0">
                <a:latin typeface="Times New Roman" pitchFamily="18" charset="0"/>
                <a:cs typeface="Times New Roman" pitchFamily="18" charset="0"/>
              </a:rPr>
              <a:t>.</a:t>
            </a:r>
            <a:endParaRPr lang="de-DE" dirty="0">
              <a:latin typeface="Times New Roman" pitchFamily="18" charset="0"/>
              <a:cs typeface="Times New Roman" pitchFamily="18" charset="0"/>
            </a:endParaRPr>
          </a:p>
          <a:p>
            <a:endParaRPr lang="ru-RU" dirty="0"/>
          </a:p>
        </p:txBody>
      </p:sp>
    </p:spTree>
    <p:extLst>
      <p:ext uri="{BB962C8B-B14F-4D97-AF65-F5344CB8AC3E}">
        <p14:creationId xmlns:p14="http://schemas.microsoft.com/office/powerpoint/2010/main" val="1982885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122</TotalTime>
  <Words>314</Words>
  <Application>Microsoft Office PowerPoint</Application>
  <PresentationFormat>Экран (4:3)</PresentationFormat>
  <Paragraphs>33</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Апекс</vt:lpstr>
      <vt:lpstr>Поиск глобального экстремума в многомерных функциях с помощью генетического алгоритма </vt:lpstr>
      <vt:lpstr>Введение</vt:lpstr>
      <vt:lpstr>ЦЕЛИ И ЗАДАЧИ</vt:lpstr>
      <vt:lpstr>Особенности генетических алгоритмов </vt:lpstr>
      <vt:lpstr>Теоретическая-схема ГА</vt:lpstr>
      <vt:lpstr>ОБЩИЙ ВИД ИНТЕРФЕЙСА</vt:lpstr>
      <vt:lpstr>Вывод по проделанной работе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“Поиск глобального экстремума в многомерных функциях с помощью генетического алгоритма” </dc:title>
  <dc:creator>Сергей Климов</dc:creator>
  <cp:lastModifiedBy>crazyuser-1@mail.ru</cp:lastModifiedBy>
  <cp:revision>13</cp:revision>
  <dcterms:created xsi:type="dcterms:W3CDTF">2013-04-16T13:56:56Z</dcterms:created>
  <dcterms:modified xsi:type="dcterms:W3CDTF">2013-08-17T09:50:06Z</dcterms:modified>
</cp:coreProperties>
</file>