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3"/>
  </p:notesMasterIdLst>
  <p:sldIdLst>
    <p:sldId id="261" r:id="rId2"/>
    <p:sldId id="269" r:id="rId3"/>
    <p:sldId id="273" r:id="rId4"/>
    <p:sldId id="274" r:id="rId5"/>
    <p:sldId id="263" r:id="rId6"/>
    <p:sldId id="262" r:id="rId7"/>
    <p:sldId id="258" r:id="rId8"/>
    <p:sldId id="264" r:id="rId9"/>
    <p:sldId id="267" r:id="rId10"/>
    <p:sldId id="268" r:id="rId11"/>
    <p:sldId id="270" r:id="rId12"/>
    <p:sldId id="271" r:id="rId13"/>
    <p:sldId id="275" r:id="rId14"/>
    <p:sldId id="259" r:id="rId15"/>
    <p:sldId id="260" r:id="rId16"/>
    <p:sldId id="276" r:id="rId17"/>
    <p:sldId id="277" r:id="rId18"/>
    <p:sldId id="278" r:id="rId19"/>
    <p:sldId id="279" r:id="rId20"/>
    <p:sldId id="272" r:id="rId21"/>
    <p:sldId id="25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0777CFBE-656D-43E0-AC91-025AD283E11B}">
          <p14:sldIdLst>
            <p14:sldId id="261"/>
            <p14:sldId id="269"/>
            <p14:sldId id="273"/>
            <p14:sldId id="274"/>
            <p14:sldId id="263"/>
            <p14:sldId id="262"/>
            <p14:sldId id="258"/>
            <p14:sldId id="264"/>
            <p14:sldId id="267"/>
            <p14:sldId id="268"/>
            <p14:sldId id="270"/>
            <p14:sldId id="271"/>
            <p14:sldId id="275"/>
            <p14:sldId id="259"/>
            <p14:sldId id="260"/>
            <p14:sldId id="276"/>
            <p14:sldId id="277"/>
            <p14:sldId id="278"/>
            <p14:sldId id="279"/>
            <p14:sldId id="272"/>
          </p14:sldIdLst>
        </p14:section>
        <p14:section name="Brainstroming" id="{44C23139-4C2F-42EF-A357-A79FDBC46289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995" autoAdjust="0"/>
  </p:normalViewPr>
  <p:slideViewPr>
    <p:cSldViewPr snapToGrid="0">
      <p:cViewPr varScale="1">
        <p:scale>
          <a:sx n="66" d="100"/>
          <a:sy n="66" d="100"/>
        </p:scale>
        <p:origin x="96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CAA7C-BF80-435D-8C4C-978F6C77C3C5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10338-FE70-4813-8AD0-4BEFB23E0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87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10338-FE70-4813-8AD0-4BEFB23E07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16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Sinusoid</a:t>
            </a:r>
            <a:r>
              <a:rPr lang="ko-KR" altLang="en-US" dirty="0"/>
              <a:t>는 이런 주옥같은 공식이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분명 다아는 문잔데 모여있으니 뭔소린지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10338-FE70-4813-8AD0-4BEFB23E07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30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테일러 아저씨의 마법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10338-FE70-4813-8AD0-4BEFB23E07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95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폴라 폼 </a:t>
            </a:r>
            <a:r>
              <a:rPr lang="en-US" dirty="0">
                <a:solidFill>
                  <a:schemeClr val="bg1"/>
                </a:solidFill>
              </a:rPr>
              <a:t>complex plane(Polar coordinate system)</a:t>
            </a:r>
          </a:p>
          <a:p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ko-KR" altLang="en-US" dirty="0">
                <a:solidFill>
                  <a:schemeClr val="bg1"/>
                </a:solidFill>
              </a:rPr>
              <a:t>축 </a:t>
            </a:r>
            <a:r>
              <a:rPr lang="en-US" altLang="ko-KR" dirty="0">
                <a:solidFill>
                  <a:schemeClr val="bg1"/>
                </a:solidFill>
              </a:rPr>
              <a:t>y</a:t>
            </a:r>
            <a:r>
              <a:rPr lang="ko-KR" altLang="en-US" dirty="0">
                <a:solidFill>
                  <a:schemeClr val="bg1"/>
                </a:solidFill>
              </a:rPr>
              <a:t>축이아닌 실수축과 허수축을 가진 좌표계 </a:t>
            </a:r>
            <a:r>
              <a:rPr lang="en-US" altLang="ko-KR" dirty="0">
                <a:solidFill>
                  <a:schemeClr val="bg1"/>
                </a:solidFill>
              </a:rPr>
              <a:t>= </a:t>
            </a:r>
            <a:r>
              <a:rPr lang="ko-KR" altLang="en-US" dirty="0">
                <a:solidFill>
                  <a:schemeClr val="bg1"/>
                </a:solidFill>
              </a:rPr>
              <a:t>주파수 도메인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영역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중복이 많다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10338-FE70-4813-8AD0-4BEFB23E07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23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실수 또는 허수값만 가질경우 사인또는 코사인이 된다는것을 이렇게 볼수있다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10338-FE70-4813-8AD0-4BEFB23E07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29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폴라 폼 </a:t>
            </a:r>
            <a:r>
              <a:rPr lang="en-US" dirty="0">
                <a:solidFill>
                  <a:schemeClr val="bg1"/>
                </a:solidFill>
              </a:rPr>
              <a:t>complex plane(Polar coordinate system)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왜 사용하나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10338-FE70-4813-8AD0-4BEFB23E07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92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아날로그 시그널은 </a:t>
            </a:r>
            <a:r>
              <a:rPr lang="en-US" altLang="ko-KR" dirty="0"/>
              <a:t>n</a:t>
            </a:r>
            <a:r>
              <a:rPr lang="ko-KR" altLang="en-US" dirty="0"/>
              <a:t>개의 사인과 </a:t>
            </a:r>
            <a:r>
              <a:rPr lang="en-US" altLang="ko-KR" dirty="0"/>
              <a:t>m</a:t>
            </a:r>
            <a:r>
              <a:rPr lang="ko-KR" altLang="en-US" dirty="0"/>
              <a:t>개의 코사인이 합쳐진 것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10338-FE70-4813-8AD0-4BEFB23E07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55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DSP</a:t>
            </a:r>
            <a:r>
              <a:rPr lang="ko-KR" altLang="en-US" dirty="0"/>
              <a:t>는 그것을 디지털화된 시그널만들어 재가공 하는것</a:t>
            </a:r>
            <a:endParaRPr lang="en-US" altLang="ko-KR" dirty="0"/>
          </a:p>
          <a:p>
            <a:r>
              <a:rPr lang="ko-KR" altLang="en-US" dirty="0"/>
              <a:t>디지털화된 시그널 </a:t>
            </a:r>
            <a:r>
              <a:rPr lang="en-US" altLang="ko-KR" dirty="0"/>
              <a:t>= </a:t>
            </a:r>
            <a:r>
              <a:rPr lang="ko-KR" altLang="en-US" dirty="0"/>
              <a:t>그저 </a:t>
            </a:r>
            <a:r>
              <a:rPr lang="en-US" altLang="ko-KR" dirty="0"/>
              <a:t>array of </a:t>
            </a:r>
            <a:r>
              <a:rPr lang="en-US" altLang="ko-KR" dirty="0" err="1"/>
              <a:t>int</a:t>
            </a:r>
            <a:r>
              <a:rPr lang="en-US" altLang="ko-KR" dirty="0"/>
              <a:t> type</a:t>
            </a:r>
          </a:p>
          <a:p>
            <a:endParaRPr lang="en-US" altLang="ko-KR" dirty="0"/>
          </a:p>
          <a:p>
            <a:r>
              <a:rPr lang="ko-KR" altLang="en-US" dirty="0"/>
              <a:t>로우패스</a:t>
            </a:r>
            <a:r>
              <a:rPr lang="en-US" altLang="ko-KR" dirty="0"/>
              <a:t>(</a:t>
            </a:r>
            <a:r>
              <a:rPr lang="ko-KR" altLang="en-US" dirty="0"/>
              <a:t>저 주파수 역대만 살리는것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  <a:r>
              <a:rPr lang="en-US" altLang="ko-KR" dirty="0"/>
              <a:t>= (x(t) + x(t-1)) /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10338-FE70-4813-8AD0-4BEFB23E07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05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로우패스</a:t>
            </a:r>
            <a:r>
              <a:rPr lang="en-US" altLang="ko-KR" dirty="0"/>
              <a:t>(</a:t>
            </a:r>
            <a:r>
              <a:rPr lang="ko-KR" altLang="en-US" dirty="0"/>
              <a:t>저 주파수 역대만 살리는것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  <a:r>
              <a:rPr lang="en-US" altLang="ko-KR" dirty="0"/>
              <a:t>= (x(t) + x(t-1)) /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10338-FE70-4813-8AD0-4BEFB23E07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93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현실에서의 음악 </a:t>
            </a:r>
            <a:r>
              <a:rPr lang="en-US" altLang="ko-KR" dirty="0"/>
              <a:t>iPod</a:t>
            </a:r>
          </a:p>
          <a:p>
            <a:r>
              <a:rPr lang="ko-KR" altLang="en-US" dirty="0"/>
              <a:t>하지만 디지털 세상은</a:t>
            </a:r>
            <a:r>
              <a:rPr lang="en-US" altLang="ko-KR" dirty="0"/>
              <a:t>?!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10338-FE70-4813-8AD0-4BEFB23E07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54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iPod</a:t>
            </a:r>
            <a:r>
              <a:rPr lang="ko-KR" altLang="en-US" dirty="0"/>
              <a:t>에서 그저 </a:t>
            </a:r>
            <a:r>
              <a:rPr lang="en-US" altLang="ko-KR" dirty="0" err="1"/>
              <a:t>i</a:t>
            </a:r>
            <a:r>
              <a:rPr lang="ko-KR" altLang="en-US" dirty="0"/>
              <a:t>만 남았다고 한다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10338-FE70-4813-8AD0-4BEFB23E07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75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사인유 소이드가 뭔지 찾아보시면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10338-FE70-4813-8AD0-4BEFB23E07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61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 이친구가 아니라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10338-FE70-4813-8AD0-4BEFB23E07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44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이친구가 나올겁니다 그리고 대망의 수학적 마법을 부리면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10338-FE70-4813-8AD0-4BEFB23E07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70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895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166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2166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7116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351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621" y="1409525"/>
            <a:ext cx="10994760" cy="8592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algn="ctr">
              <a:defRPr sz="7000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621" y="2397945"/>
            <a:ext cx="10994760" cy="694171"/>
          </a:xfrm>
        </p:spPr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7988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443836"/>
            <a:ext cx="10972800" cy="505280"/>
          </a:xfrm>
        </p:spPr>
        <p:txBody>
          <a:bodyPr>
            <a:noAutofit/>
          </a:bodyPr>
          <a:lstStyle>
            <a:lvl1pPr algn="l">
              <a:defRPr sz="4500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2054655"/>
            <a:ext cx="10972800" cy="406941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0383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12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68" y="1446626"/>
            <a:ext cx="10972800" cy="514521"/>
          </a:xfrm>
        </p:spPr>
        <p:txBody>
          <a:bodyPr>
            <a:noAutofit/>
          </a:bodyPr>
          <a:lstStyle>
            <a:lvl1pPr algn="l">
              <a:defRPr sz="4500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568" y="2045369"/>
            <a:ext cx="5384800" cy="4068764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9634" y="2045369"/>
            <a:ext cx="5360734" cy="4068764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528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685" y="374901"/>
            <a:ext cx="8744107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687" y="1291130"/>
            <a:ext cx="8744107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5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885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3015"/>
            <a:ext cx="10972800" cy="58462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069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291130"/>
            <a:ext cx="10972800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620" y="1882907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620" y="2512770"/>
            <a:ext cx="5386917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2388" y="1882907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388" y="2512770"/>
            <a:ext cx="5389033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79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839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0211D34-BCFD-4C3E-B8C4-73EB97883599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21CF818-E25D-4323-8E86-E0E09143CC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164F17-893D-4A25-B1E9-62550DC9FA4B}"/>
              </a:ext>
            </a:extLst>
          </p:cNvPr>
          <p:cNvSpPr/>
          <p:nvPr userDrawn="1"/>
        </p:nvSpPr>
        <p:spPr>
          <a:xfrm>
            <a:off x="11478126" y="6677526"/>
            <a:ext cx="713874" cy="18047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0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9" r:id="rId2"/>
    <p:sldLayoutId id="2147483680" r:id="rId3"/>
    <p:sldLayoutId id="2147483691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7" r:id="rId10"/>
    <p:sldLayoutId id="2147483688" r:id="rId11"/>
    <p:sldLayoutId id="2147483689" r:id="rId12"/>
    <p:sldLayoutId id="2147483690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3B4428-4697-45EF-BFCC-54FA4C6E4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621" y="1541874"/>
            <a:ext cx="10994760" cy="1102784"/>
          </a:xfrm>
        </p:spPr>
        <p:txBody>
          <a:bodyPr>
            <a:noAutofit/>
          </a:bodyPr>
          <a:lstStyle/>
          <a:p>
            <a:r>
              <a:rPr lang="en-US" sz="7000" dirty="0"/>
              <a:t>Introduction To DSP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0481B89-FF84-4BFD-8A1F-B298F3AAB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621" y="2644658"/>
            <a:ext cx="10994760" cy="676058"/>
          </a:xfrm>
        </p:spPr>
        <p:txBody>
          <a:bodyPr>
            <a:noAutofit/>
          </a:bodyPr>
          <a:lstStyle/>
          <a:p>
            <a:r>
              <a:rPr lang="en-US" sz="4000" dirty="0"/>
              <a:t>Digital Signal 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51B50-D475-48D3-863B-584A60AA9F2D}"/>
              </a:ext>
            </a:extLst>
          </p:cNvPr>
          <p:cNvSpPr txBox="1"/>
          <p:nvPr/>
        </p:nvSpPr>
        <p:spPr>
          <a:xfrm>
            <a:off x="9509156" y="5522495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/>
              <a:t>테라 클라이언트팀</a:t>
            </a:r>
            <a:endParaRPr lang="en-US" altLang="ko-KR" dirty="0"/>
          </a:p>
          <a:p>
            <a:pPr algn="r"/>
            <a:r>
              <a:rPr lang="ko-KR" altLang="en-US" dirty="0"/>
              <a:t>임기경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914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E338-8D59-4C44-9919-282B3DCF3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시그널 </a:t>
            </a:r>
            <a:r>
              <a:rPr lang="en-US" altLang="ko-KR" dirty="0"/>
              <a:t>- Sinusoid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199A0-D814-40DD-948E-59BEABF12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2054655"/>
            <a:ext cx="10972800" cy="40694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5000" dirty="0" err="1"/>
              <a:t>re</a:t>
            </a:r>
            <a:r>
              <a:rPr lang="en-US" altLang="ko-KR" sz="15000" baseline="30000" dirty="0" err="1"/>
              <a:t>iθ</a:t>
            </a:r>
            <a:endParaRPr lang="ko-KR" altLang="en-US" sz="15000" baseline="30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AC25A-9B15-4683-B071-C8765E26540E}"/>
              </a:ext>
            </a:extLst>
          </p:cNvPr>
          <p:cNvSpPr txBox="1"/>
          <p:nvPr/>
        </p:nvSpPr>
        <p:spPr>
          <a:xfrm>
            <a:off x="5384799" y="4813999"/>
            <a:ext cx="20233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</a:t>
            </a:r>
            <a:r>
              <a:rPr lang="ko-KR" altLang="en-US" dirty="0"/>
              <a:t>도 알고</a:t>
            </a:r>
            <a:endParaRPr lang="en-US" altLang="ko-KR" dirty="0"/>
          </a:p>
          <a:p>
            <a:r>
              <a:rPr lang="en-US" altLang="ko-KR" dirty="0"/>
              <a:t>e</a:t>
            </a:r>
            <a:r>
              <a:rPr lang="ko-KR" altLang="en-US" dirty="0"/>
              <a:t>도알고</a:t>
            </a:r>
            <a:endParaRPr lang="en-US" altLang="ko-KR" dirty="0"/>
          </a:p>
          <a:p>
            <a:r>
              <a:rPr lang="en-US" altLang="ko-KR" dirty="0" err="1"/>
              <a:t>i</a:t>
            </a:r>
            <a:r>
              <a:rPr lang="ko-KR" altLang="en-US" dirty="0"/>
              <a:t>도 알고</a:t>
            </a:r>
            <a:endParaRPr lang="en-US" altLang="ko-KR" dirty="0"/>
          </a:p>
          <a:p>
            <a:r>
              <a:rPr lang="en-US" altLang="ko-KR" dirty="0"/>
              <a:t>θ</a:t>
            </a:r>
            <a:r>
              <a:rPr lang="ko-KR" altLang="en-US" dirty="0"/>
              <a:t>도 아는데</a:t>
            </a:r>
            <a:endParaRPr lang="en-US" altLang="ko-KR" dirty="0"/>
          </a:p>
          <a:p>
            <a:r>
              <a:rPr lang="ko-KR" altLang="en-US" dirty="0"/>
              <a:t>이건 </a:t>
            </a:r>
            <a:r>
              <a:rPr lang="en-US" altLang="ko-KR" dirty="0"/>
              <a:t>1</a:t>
            </a:r>
            <a:r>
              <a:rPr lang="ko-KR" altLang="en-US" dirty="0"/>
              <a:t>도 모르겠다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565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E338-8D59-4C44-9919-282B3DCF3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시그널 </a:t>
            </a:r>
            <a:r>
              <a:rPr lang="en-US" altLang="ko-KR" dirty="0"/>
              <a:t>- Sinusoid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199A0-D814-40DD-948E-59BEABF12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2054655"/>
            <a:ext cx="10972800" cy="4285987"/>
          </a:xfrm>
        </p:spPr>
        <p:txBody>
          <a:bodyPr>
            <a:normAutofit/>
          </a:bodyPr>
          <a:lstStyle/>
          <a:p>
            <a:r>
              <a:rPr lang="en-US" altLang="ko-KR" dirty="0"/>
              <a:t>Taylor Series </a:t>
            </a:r>
          </a:p>
          <a:p>
            <a:pPr lvl="1"/>
            <a:r>
              <a:rPr lang="en-US" altLang="ko-KR" dirty="0" err="1"/>
              <a:t>e</a:t>
            </a:r>
            <a:r>
              <a:rPr lang="en-US" altLang="ko-KR" baseline="30000" dirty="0" err="1"/>
              <a:t>iθ</a:t>
            </a:r>
            <a:r>
              <a:rPr lang="en-US" altLang="ko-KR" dirty="0"/>
              <a:t> =</a:t>
            </a:r>
            <a:r>
              <a:rPr lang="en-US" altLang="ko-KR" baseline="30000" dirty="0"/>
              <a:t> </a:t>
            </a:r>
            <a:r>
              <a:rPr lang="en-US" altLang="ko-KR" dirty="0"/>
              <a:t>1 + (</a:t>
            </a:r>
            <a:r>
              <a:rPr lang="en-US" altLang="ko-KR" dirty="0" err="1"/>
              <a:t>iθ</a:t>
            </a:r>
            <a:r>
              <a:rPr lang="en-US" altLang="ko-KR" dirty="0"/>
              <a:t>) + (</a:t>
            </a:r>
            <a:r>
              <a:rPr lang="en-US" altLang="ko-KR" dirty="0" err="1"/>
              <a:t>iθ</a:t>
            </a:r>
            <a:r>
              <a:rPr lang="en-US" altLang="ko-KR" dirty="0"/>
              <a:t>)</a:t>
            </a:r>
            <a:r>
              <a:rPr lang="en-US" altLang="ko-KR" baseline="30000" dirty="0"/>
              <a:t>2</a:t>
            </a:r>
            <a:r>
              <a:rPr lang="en-US" altLang="ko-KR" dirty="0"/>
              <a:t>/2! + (</a:t>
            </a:r>
            <a:r>
              <a:rPr lang="en-US" altLang="ko-KR" dirty="0" err="1"/>
              <a:t>iθ</a:t>
            </a:r>
            <a:r>
              <a:rPr lang="en-US" altLang="ko-KR" dirty="0"/>
              <a:t>)</a:t>
            </a:r>
            <a:r>
              <a:rPr lang="en-US" altLang="ko-KR" baseline="30000" dirty="0"/>
              <a:t>3</a:t>
            </a:r>
            <a:r>
              <a:rPr lang="en-US" altLang="ko-KR" dirty="0"/>
              <a:t>/3! + (</a:t>
            </a:r>
            <a:r>
              <a:rPr lang="en-US" altLang="ko-KR" dirty="0" err="1"/>
              <a:t>iθ</a:t>
            </a:r>
            <a:r>
              <a:rPr lang="en-US" altLang="ko-KR" dirty="0"/>
              <a:t>)</a:t>
            </a:r>
            <a:r>
              <a:rPr lang="en-US" altLang="ko-KR" baseline="30000" dirty="0"/>
              <a:t>3</a:t>
            </a:r>
            <a:r>
              <a:rPr lang="en-US" altLang="ko-KR" dirty="0"/>
              <a:t>/3! + (</a:t>
            </a:r>
            <a:r>
              <a:rPr lang="en-US" altLang="ko-KR" dirty="0" err="1"/>
              <a:t>iθ</a:t>
            </a:r>
            <a:r>
              <a:rPr lang="en-US" altLang="ko-KR" dirty="0"/>
              <a:t>)</a:t>
            </a:r>
            <a:r>
              <a:rPr lang="en-US" altLang="ko-KR" baseline="30000" dirty="0"/>
              <a:t>4</a:t>
            </a:r>
            <a:r>
              <a:rPr lang="en-US" altLang="ko-KR" dirty="0"/>
              <a:t>/4! + ……</a:t>
            </a:r>
          </a:p>
          <a:p>
            <a:pPr marL="914400" lvl="2" indent="0">
              <a:buNone/>
            </a:pPr>
            <a:r>
              <a:rPr lang="en-US" altLang="ko-KR" sz="2800" dirty="0"/>
              <a:t>   = </a:t>
            </a:r>
            <a:r>
              <a:rPr lang="en-US" altLang="ko-KR" sz="2800" dirty="0">
                <a:solidFill>
                  <a:schemeClr val="accent5"/>
                </a:solidFill>
              </a:rPr>
              <a:t>(1 - θ</a:t>
            </a:r>
            <a:r>
              <a:rPr lang="en-US" altLang="ko-KR" sz="2800" baseline="30000" dirty="0">
                <a:solidFill>
                  <a:schemeClr val="accent5"/>
                </a:solidFill>
              </a:rPr>
              <a:t>2</a:t>
            </a:r>
            <a:r>
              <a:rPr lang="en-US" altLang="ko-KR" sz="2800" dirty="0">
                <a:solidFill>
                  <a:schemeClr val="accent5"/>
                </a:solidFill>
              </a:rPr>
              <a:t>/2! + θ</a:t>
            </a:r>
            <a:r>
              <a:rPr lang="en-US" altLang="ko-KR" sz="2800" baseline="30000" dirty="0">
                <a:solidFill>
                  <a:schemeClr val="accent5"/>
                </a:solidFill>
              </a:rPr>
              <a:t>4</a:t>
            </a:r>
            <a:r>
              <a:rPr lang="en-US" altLang="ko-KR" sz="2800" dirty="0">
                <a:solidFill>
                  <a:schemeClr val="accent5"/>
                </a:solidFill>
              </a:rPr>
              <a:t>/4! – θ</a:t>
            </a:r>
            <a:r>
              <a:rPr lang="en-US" altLang="ko-KR" sz="2800" baseline="30000" dirty="0">
                <a:solidFill>
                  <a:schemeClr val="accent5"/>
                </a:solidFill>
              </a:rPr>
              <a:t>6</a:t>
            </a:r>
            <a:r>
              <a:rPr lang="en-US" altLang="ko-KR" sz="2800" dirty="0">
                <a:solidFill>
                  <a:schemeClr val="accent5"/>
                </a:solidFill>
              </a:rPr>
              <a:t>/6! + …. )</a:t>
            </a:r>
            <a:r>
              <a:rPr lang="en-US" altLang="ko-KR" sz="2800" dirty="0"/>
              <a:t> + </a:t>
            </a:r>
            <a:r>
              <a:rPr lang="en-US" altLang="ko-KR" sz="2800" dirty="0" err="1"/>
              <a:t>i</a:t>
            </a:r>
            <a:r>
              <a:rPr lang="en-US" altLang="ko-KR" sz="2800" dirty="0"/>
              <a:t> </a:t>
            </a:r>
            <a:r>
              <a:rPr lang="en-US" altLang="ko-KR" sz="2800" dirty="0">
                <a:solidFill>
                  <a:schemeClr val="accent6"/>
                </a:solidFill>
              </a:rPr>
              <a:t>(θ - θ</a:t>
            </a:r>
            <a:r>
              <a:rPr lang="en-US" altLang="ko-KR" sz="2800" baseline="30000" dirty="0">
                <a:solidFill>
                  <a:schemeClr val="accent6"/>
                </a:solidFill>
              </a:rPr>
              <a:t>3</a:t>
            </a:r>
            <a:r>
              <a:rPr lang="en-US" altLang="ko-KR" sz="2800" dirty="0">
                <a:solidFill>
                  <a:schemeClr val="accent6"/>
                </a:solidFill>
              </a:rPr>
              <a:t>/3! + θ</a:t>
            </a:r>
            <a:r>
              <a:rPr lang="en-US" altLang="ko-KR" sz="2800" baseline="30000" dirty="0">
                <a:solidFill>
                  <a:schemeClr val="accent6"/>
                </a:solidFill>
              </a:rPr>
              <a:t>5</a:t>
            </a:r>
            <a:r>
              <a:rPr lang="en-US" altLang="ko-KR" sz="2800" dirty="0">
                <a:solidFill>
                  <a:schemeClr val="accent6"/>
                </a:solidFill>
              </a:rPr>
              <a:t>/5! – θ</a:t>
            </a:r>
            <a:r>
              <a:rPr lang="en-US" altLang="ko-KR" sz="2800" baseline="30000" dirty="0">
                <a:solidFill>
                  <a:schemeClr val="accent6"/>
                </a:solidFill>
              </a:rPr>
              <a:t>7</a:t>
            </a:r>
            <a:r>
              <a:rPr lang="en-US" altLang="ko-KR" sz="2800" dirty="0">
                <a:solidFill>
                  <a:schemeClr val="accent6"/>
                </a:solidFill>
              </a:rPr>
              <a:t>/7! + …. )</a:t>
            </a:r>
            <a:endParaRPr lang="ko-KR" altLang="en-US" sz="2800" dirty="0">
              <a:solidFill>
                <a:schemeClr val="accent6"/>
              </a:solidFill>
            </a:endParaRP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Taylor Series of </a:t>
            </a:r>
            <a:r>
              <a:rPr lang="en-US" altLang="ko-KR" dirty="0" err="1">
                <a:solidFill>
                  <a:schemeClr val="accent5"/>
                </a:solidFill>
              </a:rPr>
              <a:t>Cos</a:t>
            </a:r>
            <a:r>
              <a:rPr lang="en-US" altLang="ko-KR" dirty="0" err="1"/>
              <a:t>θ</a:t>
            </a:r>
            <a:r>
              <a:rPr lang="en-US" altLang="ko-KR" dirty="0">
                <a:solidFill>
                  <a:schemeClr val="accent5"/>
                </a:solidFill>
              </a:rPr>
              <a:t> </a:t>
            </a:r>
            <a:r>
              <a:rPr lang="en-US" altLang="ko-KR" dirty="0"/>
              <a:t>=</a:t>
            </a:r>
            <a:r>
              <a:rPr lang="en-US" altLang="ko-KR" dirty="0">
                <a:solidFill>
                  <a:schemeClr val="accent5"/>
                </a:solidFill>
              </a:rPr>
              <a:t> (1 - θ</a:t>
            </a:r>
            <a:r>
              <a:rPr lang="en-US" altLang="ko-KR" baseline="30000" dirty="0">
                <a:solidFill>
                  <a:schemeClr val="accent5"/>
                </a:solidFill>
              </a:rPr>
              <a:t>2</a:t>
            </a:r>
            <a:r>
              <a:rPr lang="en-US" altLang="ko-KR" dirty="0">
                <a:solidFill>
                  <a:schemeClr val="accent5"/>
                </a:solidFill>
              </a:rPr>
              <a:t>/2! + θ</a:t>
            </a:r>
            <a:r>
              <a:rPr lang="en-US" altLang="ko-KR" baseline="30000" dirty="0">
                <a:solidFill>
                  <a:schemeClr val="accent5"/>
                </a:solidFill>
              </a:rPr>
              <a:t>4</a:t>
            </a:r>
            <a:r>
              <a:rPr lang="en-US" altLang="ko-KR" dirty="0">
                <a:solidFill>
                  <a:schemeClr val="accent5"/>
                </a:solidFill>
              </a:rPr>
              <a:t>/4! – θ</a:t>
            </a:r>
            <a:r>
              <a:rPr lang="en-US" altLang="ko-KR" baseline="30000" dirty="0">
                <a:solidFill>
                  <a:schemeClr val="accent5"/>
                </a:solidFill>
              </a:rPr>
              <a:t>6</a:t>
            </a:r>
            <a:r>
              <a:rPr lang="en-US" altLang="ko-KR" dirty="0">
                <a:solidFill>
                  <a:schemeClr val="accent5"/>
                </a:solidFill>
              </a:rPr>
              <a:t>/6! + …. )</a:t>
            </a:r>
          </a:p>
          <a:p>
            <a:pPr lvl="1"/>
            <a:r>
              <a:rPr lang="en-US" altLang="ko-KR" dirty="0"/>
              <a:t>Taylor Series of </a:t>
            </a:r>
            <a:r>
              <a:rPr lang="en-US" altLang="ko-KR" dirty="0" err="1">
                <a:solidFill>
                  <a:schemeClr val="accent6"/>
                </a:solidFill>
              </a:rPr>
              <a:t>Sin</a:t>
            </a:r>
            <a:r>
              <a:rPr lang="en-US" altLang="ko-KR" dirty="0" err="1"/>
              <a:t>θ</a:t>
            </a:r>
            <a:r>
              <a:rPr lang="en-US" altLang="ko-KR" dirty="0">
                <a:solidFill>
                  <a:schemeClr val="accent5"/>
                </a:solidFill>
              </a:rPr>
              <a:t> </a:t>
            </a:r>
            <a:r>
              <a:rPr lang="en-US" altLang="ko-KR" dirty="0"/>
              <a:t>=</a:t>
            </a:r>
            <a:r>
              <a:rPr lang="en-US" altLang="ko-KR" dirty="0">
                <a:solidFill>
                  <a:schemeClr val="accent5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(θ - θ</a:t>
            </a:r>
            <a:r>
              <a:rPr lang="en-US" altLang="ko-KR" baseline="30000" dirty="0">
                <a:solidFill>
                  <a:schemeClr val="accent6"/>
                </a:solidFill>
              </a:rPr>
              <a:t>3</a:t>
            </a:r>
            <a:r>
              <a:rPr lang="en-US" altLang="ko-KR" dirty="0">
                <a:solidFill>
                  <a:schemeClr val="accent6"/>
                </a:solidFill>
              </a:rPr>
              <a:t>/3! + θ</a:t>
            </a:r>
            <a:r>
              <a:rPr lang="en-US" altLang="ko-KR" baseline="30000" dirty="0">
                <a:solidFill>
                  <a:schemeClr val="accent6"/>
                </a:solidFill>
              </a:rPr>
              <a:t>5</a:t>
            </a:r>
            <a:r>
              <a:rPr lang="en-US" altLang="ko-KR" dirty="0">
                <a:solidFill>
                  <a:schemeClr val="accent6"/>
                </a:solidFill>
              </a:rPr>
              <a:t>/5! – θ</a:t>
            </a:r>
            <a:r>
              <a:rPr lang="en-US" altLang="ko-KR" baseline="30000" dirty="0">
                <a:solidFill>
                  <a:schemeClr val="accent6"/>
                </a:solidFill>
              </a:rPr>
              <a:t>7</a:t>
            </a:r>
            <a:r>
              <a:rPr lang="en-US" altLang="ko-KR" dirty="0">
                <a:solidFill>
                  <a:schemeClr val="accent6"/>
                </a:solidFill>
              </a:rPr>
              <a:t>/7! + …. )</a:t>
            </a:r>
          </a:p>
          <a:p>
            <a:pPr lvl="1"/>
            <a:endParaRPr lang="en-US" altLang="ko-KR" dirty="0">
              <a:solidFill>
                <a:schemeClr val="accent6"/>
              </a:solidFill>
            </a:endParaRPr>
          </a:p>
          <a:p>
            <a:pPr lvl="1"/>
            <a:r>
              <a:rPr lang="en-US" altLang="ko-KR" dirty="0" err="1"/>
              <a:t>e</a:t>
            </a:r>
            <a:r>
              <a:rPr lang="en-US" altLang="ko-KR" baseline="30000" dirty="0" err="1"/>
              <a:t>iθ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chemeClr val="accent5"/>
                </a:solidFill>
              </a:rPr>
              <a:t>Cos</a:t>
            </a:r>
            <a:r>
              <a:rPr lang="en-US" altLang="ko-KR" dirty="0" err="1"/>
              <a:t>θ</a:t>
            </a:r>
            <a:r>
              <a:rPr lang="en-US" altLang="ko-KR" dirty="0"/>
              <a:t> + </a:t>
            </a:r>
            <a:r>
              <a:rPr lang="en-US" altLang="ko-KR" dirty="0" err="1"/>
              <a:t>i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en-US" altLang="ko-KR" dirty="0" err="1">
                <a:solidFill>
                  <a:schemeClr val="accent6"/>
                </a:solidFill>
              </a:rPr>
              <a:t>Sin</a:t>
            </a:r>
            <a:r>
              <a:rPr lang="en-US" altLang="ko-KR" dirty="0" err="1"/>
              <a:t>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638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E338-8D59-4C44-9919-282B3DCF3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시그널 </a:t>
            </a:r>
            <a:r>
              <a:rPr lang="en-US" altLang="ko-KR" dirty="0"/>
              <a:t>– Polar</a:t>
            </a:r>
            <a:r>
              <a:rPr lang="ko-KR" altLang="en-US" dirty="0"/>
              <a:t> </a:t>
            </a:r>
            <a:r>
              <a:rPr lang="en-US" altLang="ko-KR" dirty="0"/>
              <a:t>coordinate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199A0-D814-40DD-948E-59BEABF12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2054655"/>
            <a:ext cx="10972800" cy="4285987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re</a:t>
            </a:r>
            <a:r>
              <a:rPr lang="en-US" altLang="ko-KR" baseline="30000" dirty="0" err="1"/>
              <a:t>iθ</a:t>
            </a:r>
            <a:r>
              <a:rPr lang="en-US" altLang="ko-KR" dirty="0"/>
              <a:t> = r(</a:t>
            </a:r>
            <a:r>
              <a:rPr lang="en-US" altLang="ko-KR" dirty="0" err="1">
                <a:solidFill>
                  <a:schemeClr val="accent5"/>
                </a:solidFill>
              </a:rPr>
              <a:t>Cos</a:t>
            </a:r>
            <a:r>
              <a:rPr lang="en-US" altLang="ko-KR" dirty="0" err="1"/>
              <a:t>θ</a:t>
            </a:r>
            <a:r>
              <a:rPr lang="en-US" altLang="ko-KR" dirty="0"/>
              <a:t> + </a:t>
            </a:r>
            <a:r>
              <a:rPr lang="en-US" altLang="ko-KR" dirty="0" err="1"/>
              <a:t>i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en-US" altLang="ko-KR" dirty="0" err="1">
                <a:solidFill>
                  <a:schemeClr val="accent6"/>
                </a:solidFill>
              </a:rPr>
              <a:t>Sin</a:t>
            </a:r>
            <a:r>
              <a:rPr lang="en-US" altLang="ko-KR" dirty="0" err="1"/>
              <a:t>θ</a:t>
            </a:r>
            <a:r>
              <a:rPr lang="en-US" altLang="ko-KR" dirty="0"/>
              <a:t>)</a:t>
            </a:r>
          </a:p>
          <a:p>
            <a:pPr marL="914400" lvl="2" indent="0">
              <a:buNone/>
            </a:pPr>
            <a:r>
              <a:rPr lang="en-US" altLang="ko-KR" dirty="0"/>
              <a:t>= sum of sinusoid if only take Real or </a:t>
            </a:r>
            <a:r>
              <a:rPr lang="en-US" altLang="ko-KR" dirty="0" err="1"/>
              <a:t>Imag</a:t>
            </a:r>
            <a:r>
              <a:rPr lang="en-US" altLang="ko-KR" dirty="0"/>
              <a:t> part</a:t>
            </a:r>
          </a:p>
          <a:p>
            <a:pPr marL="914400" lvl="2" indent="0">
              <a:buNone/>
            </a:pPr>
            <a:r>
              <a:rPr lang="en-US" altLang="ko-KR" dirty="0"/>
              <a:t>= Phasor</a:t>
            </a:r>
          </a:p>
          <a:p>
            <a:r>
              <a:rPr lang="en-US" altLang="ko-KR" dirty="0"/>
              <a:t>Frequency domain</a:t>
            </a:r>
          </a:p>
          <a:p>
            <a:r>
              <a:rPr lang="en-US" altLang="ko-KR" dirty="0"/>
              <a:t>Redundant </a:t>
            </a:r>
            <a:r>
              <a:rPr lang="ko-KR" altLang="en-US" dirty="0"/>
              <a:t>중복</a:t>
            </a:r>
            <a:endParaRPr lang="en-US" altLang="ko-KR" dirty="0"/>
          </a:p>
          <a:p>
            <a:pPr lvl="1"/>
            <a:r>
              <a:rPr lang="en-US" altLang="ko-KR" dirty="0" err="1"/>
              <a:t>e</a:t>
            </a:r>
            <a:r>
              <a:rPr lang="en-US" altLang="ko-KR" baseline="30000" dirty="0" err="1"/>
              <a:t>iθ</a:t>
            </a:r>
            <a:r>
              <a:rPr lang="en-US" altLang="ko-KR" dirty="0"/>
              <a:t> = </a:t>
            </a:r>
            <a:r>
              <a:rPr lang="en-US" altLang="ko-KR" dirty="0" err="1"/>
              <a:t>e</a:t>
            </a:r>
            <a:r>
              <a:rPr lang="en-US" altLang="ko-KR" baseline="30000" dirty="0" err="1"/>
              <a:t>i</a:t>
            </a:r>
            <a:r>
              <a:rPr lang="en-US" altLang="ko-KR" baseline="30000" dirty="0"/>
              <a:t>(θ+2π)</a:t>
            </a:r>
          </a:p>
          <a:p>
            <a:pPr lvl="1"/>
            <a:r>
              <a:rPr lang="en-US" altLang="ko-KR" dirty="0"/>
              <a:t>-</a:t>
            </a:r>
            <a:r>
              <a:rPr lang="en-US" altLang="ko-KR" dirty="0" err="1"/>
              <a:t>e</a:t>
            </a:r>
            <a:r>
              <a:rPr lang="en-US" altLang="ko-KR" baseline="30000" dirty="0" err="1"/>
              <a:t>iθ</a:t>
            </a:r>
            <a:r>
              <a:rPr lang="en-US" altLang="ko-KR" dirty="0"/>
              <a:t> =</a:t>
            </a:r>
            <a:r>
              <a:rPr lang="en-US" altLang="ko-KR" dirty="0" err="1"/>
              <a:t>e</a:t>
            </a:r>
            <a:r>
              <a:rPr lang="en-US" altLang="ko-KR" baseline="30000" dirty="0" err="1"/>
              <a:t>i</a:t>
            </a:r>
            <a:r>
              <a:rPr lang="en-US" altLang="ko-KR" baseline="30000" dirty="0"/>
              <a:t>(θ-π)</a:t>
            </a:r>
          </a:p>
          <a:p>
            <a:pPr lvl="1"/>
            <a:r>
              <a:rPr lang="ko-KR" altLang="en-US" dirty="0"/>
              <a:t>구분가능한 영역</a:t>
            </a:r>
            <a:r>
              <a:rPr lang="en-US" altLang="ko-KR" dirty="0"/>
              <a:t> 0 ~ π(Nyquist Frequency)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4A7B2C-B488-4CBA-B97B-7746011FE761}"/>
              </a:ext>
            </a:extLst>
          </p:cNvPr>
          <p:cNvGrpSpPr/>
          <p:nvPr/>
        </p:nvGrpSpPr>
        <p:grpSpPr>
          <a:xfrm>
            <a:off x="7471415" y="2515502"/>
            <a:ext cx="4121965" cy="3930679"/>
            <a:chOff x="642540" y="2515502"/>
            <a:chExt cx="4121965" cy="3930679"/>
          </a:xfrm>
        </p:grpSpPr>
        <p:sp>
          <p:nvSpPr>
            <p:cNvPr id="8" name="Arrow: Quad 7">
              <a:extLst>
                <a:ext uri="{FF2B5EF4-FFF2-40B4-BE49-F238E27FC236}">
                  <a16:creationId xmlns:a16="http://schemas.microsoft.com/office/drawing/2014/main" id="{4DA6CCD6-C350-412C-9F9E-A8325D28A0EA}"/>
                </a:ext>
              </a:extLst>
            </p:cNvPr>
            <p:cNvSpPr/>
            <p:nvPr/>
          </p:nvSpPr>
          <p:spPr>
            <a:xfrm>
              <a:off x="642540" y="2884834"/>
              <a:ext cx="3561347" cy="3561347"/>
            </a:xfrm>
            <a:prstGeom prst="quadArrow">
              <a:avLst>
                <a:gd name="adj1" fmla="val 2027"/>
                <a:gd name="adj2" fmla="val 2215"/>
                <a:gd name="adj3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115C53-A2C9-4084-98FB-A6C83B46AC50}"/>
                </a:ext>
              </a:extLst>
            </p:cNvPr>
            <p:cNvSpPr txBox="1"/>
            <p:nvPr/>
          </p:nvSpPr>
          <p:spPr>
            <a:xfrm>
              <a:off x="2102452" y="2515502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imag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5CB22F-BE69-468D-BAFC-F4F124B8D8F0}"/>
                </a:ext>
              </a:extLst>
            </p:cNvPr>
            <p:cNvSpPr txBox="1"/>
            <p:nvPr/>
          </p:nvSpPr>
          <p:spPr>
            <a:xfrm>
              <a:off x="4203887" y="4464762"/>
              <a:ext cx="560618" cy="30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real</a:t>
              </a: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BE550BDB-4FD7-445E-8FEB-6340DBD8D651}"/>
              </a:ext>
            </a:extLst>
          </p:cNvPr>
          <p:cNvSpPr/>
          <p:nvPr/>
        </p:nvSpPr>
        <p:spPr>
          <a:xfrm>
            <a:off x="7910546" y="3320000"/>
            <a:ext cx="2666968" cy="1343772"/>
          </a:xfrm>
          <a:custGeom>
            <a:avLst/>
            <a:gdLst>
              <a:gd name="connsiteX0" fmla="*/ 0 w 2666948"/>
              <a:gd name="connsiteY0" fmla="*/ 1333474 h 2666948"/>
              <a:gd name="connsiteX1" fmla="*/ 1333474 w 2666948"/>
              <a:gd name="connsiteY1" fmla="*/ 0 h 2666948"/>
              <a:gd name="connsiteX2" fmla="*/ 2666948 w 2666948"/>
              <a:gd name="connsiteY2" fmla="*/ 1333474 h 2666948"/>
              <a:gd name="connsiteX3" fmla="*/ 1333474 w 2666948"/>
              <a:gd name="connsiteY3" fmla="*/ 2666948 h 2666948"/>
              <a:gd name="connsiteX4" fmla="*/ 0 w 2666948"/>
              <a:gd name="connsiteY4" fmla="*/ 1333474 h 2666948"/>
              <a:gd name="connsiteX0" fmla="*/ 0 w 2666948"/>
              <a:gd name="connsiteY0" fmla="*/ 1333474 h 2666948"/>
              <a:gd name="connsiteX1" fmla="*/ 1333474 w 2666948"/>
              <a:gd name="connsiteY1" fmla="*/ 0 h 2666948"/>
              <a:gd name="connsiteX2" fmla="*/ 2666948 w 2666948"/>
              <a:gd name="connsiteY2" fmla="*/ 1333474 h 2666948"/>
              <a:gd name="connsiteX3" fmla="*/ 1333474 w 2666948"/>
              <a:gd name="connsiteY3" fmla="*/ 2666948 h 2666948"/>
              <a:gd name="connsiteX4" fmla="*/ 0 w 2666948"/>
              <a:gd name="connsiteY4" fmla="*/ 1333474 h 2666948"/>
              <a:gd name="connsiteX0" fmla="*/ 48 w 2666996"/>
              <a:gd name="connsiteY0" fmla="*/ 1333474 h 1669859"/>
              <a:gd name="connsiteX1" fmla="*/ 1333522 w 2666996"/>
              <a:gd name="connsiteY1" fmla="*/ 0 h 1669859"/>
              <a:gd name="connsiteX2" fmla="*/ 2666996 w 2666996"/>
              <a:gd name="connsiteY2" fmla="*/ 1333474 h 1669859"/>
              <a:gd name="connsiteX3" fmla="*/ 1285395 w 2666996"/>
              <a:gd name="connsiteY3" fmla="*/ 1367538 h 1669859"/>
              <a:gd name="connsiteX4" fmla="*/ 48 w 2666996"/>
              <a:gd name="connsiteY4" fmla="*/ 1333474 h 1669859"/>
              <a:gd name="connsiteX0" fmla="*/ 38 w 2666986"/>
              <a:gd name="connsiteY0" fmla="*/ 1333474 h 1672677"/>
              <a:gd name="connsiteX1" fmla="*/ 1333512 w 2666986"/>
              <a:gd name="connsiteY1" fmla="*/ 0 h 1672677"/>
              <a:gd name="connsiteX2" fmla="*/ 2666986 w 2666986"/>
              <a:gd name="connsiteY2" fmla="*/ 1333474 h 1672677"/>
              <a:gd name="connsiteX3" fmla="*/ 1285385 w 2666986"/>
              <a:gd name="connsiteY3" fmla="*/ 1367538 h 1672677"/>
              <a:gd name="connsiteX4" fmla="*/ 38 w 2666986"/>
              <a:gd name="connsiteY4" fmla="*/ 1333474 h 1672677"/>
              <a:gd name="connsiteX0" fmla="*/ 38 w 2666986"/>
              <a:gd name="connsiteY0" fmla="*/ 1333474 h 1441371"/>
              <a:gd name="connsiteX1" fmla="*/ 1333512 w 2666986"/>
              <a:gd name="connsiteY1" fmla="*/ 0 h 1441371"/>
              <a:gd name="connsiteX2" fmla="*/ 2666986 w 2666986"/>
              <a:gd name="connsiteY2" fmla="*/ 1333474 h 1441371"/>
              <a:gd name="connsiteX3" fmla="*/ 1285385 w 2666986"/>
              <a:gd name="connsiteY3" fmla="*/ 1367538 h 1441371"/>
              <a:gd name="connsiteX4" fmla="*/ 38 w 2666986"/>
              <a:gd name="connsiteY4" fmla="*/ 1333474 h 1441371"/>
              <a:gd name="connsiteX0" fmla="*/ 38 w 2666986"/>
              <a:gd name="connsiteY0" fmla="*/ 1333474 h 1441371"/>
              <a:gd name="connsiteX1" fmla="*/ 1333512 w 2666986"/>
              <a:gd name="connsiteY1" fmla="*/ 0 h 1441371"/>
              <a:gd name="connsiteX2" fmla="*/ 2666986 w 2666986"/>
              <a:gd name="connsiteY2" fmla="*/ 1333474 h 1441371"/>
              <a:gd name="connsiteX3" fmla="*/ 1285385 w 2666986"/>
              <a:gd name="connsiteY3" fmla="*/ 1367538 h 1441371"/>
              <a:gd name="connsiteX4" fmla="*/ 38 w 2666986"/>
              <a:gd name="connsiteY4" fmla="*/ 1333474 h 1441371"/>
              <a:gd name="connsiteX0" fmla="*/ 455395 w 3122343"/>
              <a:gd name="connsiteY0" fmla="*/ 1333474 h 1369251"/>
              <a:gd name="connsiteX1" fmla="*/ 1788869 w 3122343"/>
              <a:gd name="connsiteY1" fmla="*/ 0 h 1369251"/>
              <a:gd name="connsiteX2" fmla="*/ 3122343 w 3122343"/>
              <a:gd name="connsiteY2" fmla="*/ 1333474 h 1369251"/>
              <a:gd name="connsiteX3" fmla="*/ 1740742 w 3122343"/>
              <a:gd name="connsiteY3" fmla="*/ 1367538 h 1369251"/>
              <a:gd name="connsiteX4" fmla="*/ 455395 w 3122343"/>
              <a:gd name="connsiteY4" fmla="*/ 1333474 h 1369251"/>
              <a:gd name="connsiteX0" fmla="*/ 455395 w 3122343"/>
              <a:gd name="connsiteY0" fmla="*/ 1333474 h 1369251"/>
              <a:gd name="connsiteX1" fmla="*/ 1788869 w 3122343"/>
              <a:gd name="connsiteY1" fmla="*/ 0 h 1369251"/>
              <a:gd name="connsiteX2" fmla="*/ 3122343 w 3122343"/>
              <a:gd name="connsiteY2" fmla="*/ 1333474 h 1369251"/>
              <a:gd name="connsiteX3" fmla="*/ 1740742 w 3122343"/>
              <a:gd name="connsiteY3" fmla="*/ 1367538 h 1369251"/>
              <a:gd name="connsiteX4" fmla="*/ 455395 w 3122343"/>
              <a:gd name="connsiteY4" fmla="*/ 1333474 h 1369251"/>
              <a:gd name="connsiteX0" fmla="*/ 455395 w 3122343"/>
              <a:gd name="connsiteY0" fmla="*/ 1333474 h 1369251"/>
              <a:gd name="connsiteX1" fmla="*/ 1788869 w 3122343"/>
              <a:gd name="connsiteY1" fmla="*/ 0 h 1369251"/>
              <a:gd name="connsiteX2" fmla="*/ 3122343 w 3122343"/>
              <a:gd name="connsiteY2" fmla="*/ 1333474 h 1369251"/>
              <a:gd name="connsiteX3" fmla="*/ 1740742 w 3122343"/>
              <a:gd name="connsiteY3" fmla="*/ 1367538 h 1369251"/>
              <a:gd name="connsiteX4" fmla="*/ 455395 w 3122343"/>
              <a:gd name="connsiteY4" fmla="*/ 1333474 h 1369251"/>
              <a:gd name="connsiteX0" fmla="*/ 20 w 2666968"/>
              <a:gd name="connsiteY0" fmla="*/ 1333474 h 1369251"/>
              <a:gd name="connsiteX1" fmla="*/ 1333494 w 2666968"/>
              <a:gd name="connsiteY1" fmla="*/ 0 h 1369251"/>
              <a:gd name="connsiteX2" fmla="*/ 2666968 w 2666968"/>
              <a:gd name="connsiteY2" fmla="*/ 1333474 h 1369251"/>
              <a:gd name="connsiteX3" fmla="*/ 1285367 w 2666968"/>
              <a:gd name="connsiteY3" fmla="*/ 1367538 h 1369251"/>
              <a:gd name="connsiteX4" fmla="*/ 20 w 2666968"/>
              <a:gd name="connsiteY4" fmla="*/ 1333474 h 1369251"/>
              <a:gd name="connsiteX0" fmla="*/ 20 w 2666968"/>
              <a:gd name="connsiteY0" fmla="*/ 1333474 h 1343475"/>
              <a:gd name="connsiteX1" fmla="*/ 1333494 w 2666968"/>
              <a:gd name="connsiteY1" fmla="*/ 0 h 1343475"/>
              <a:gd name="connsiteX2" fmla="*/ 2666968 w 2666968"/>
              <a:gd name="connsiteY2" fmla="*/ 1333474 h 1343475"/>
              <a:gd name="connsiteX3" fmla="*/ 1297398 w 2666968"/>
              <a:gd name="connsiteY3" fmla="*/ 1343475 h 1343475"/>
              <a:gd name="connsiteX4" fmla="*/ 20 w 2666968"/>
              <a:gd name="connsiteY4" fmla="*/ 1333474 h 1343475"/>
              <a:gd name="connsiteX0" fmla="*/ 20 w 2666968"/>
              <a:gd name="connsiteY0" fmla="*/ 1333474 h 1343772"/>
              <a:gd name="connsiteX1" fmla="*/ 1333494 w 2666968"/>
              <a:gd name="connsiteY1" fmla="*/ 0 h 1343772"/>
              <a:gd name="connsiteX2" fmla="*/ 2666968 w 2666968"/>
              <a:gd name="connsiteY2" fmla="*/ 1333474 h 1343772"/>
              <a:gd name="connsiteX3" fmla="*/ 1297398 w 2666968"/>
              <a:gd name="connsiteY3" fmla="*/ 1343475 h 1343772"/>
              <a:gd name="connsiteX4" fmla="*/ 20 w 2666968"/>
              <a:gd name="connsiteY4" fmla="*/ 1333474 h 1343772"/>
              <a:gd name="connsiteX0" fmla="*/ 20 w 2666968"/>
              <a:gd name="connsiteY0" fmla="*/ 1333474 h 1343772"/>
              <a:gd name="connsiteX1" fmla="*/ 1333494 w 2666968"/>
              <a:gd name="connsiteY1" fmla="*/ 0 h 1343772"/>
              <a:gd name="connsiteX2" fmla="*/ 2666968 w 2666968"/>
              <a:gd name="connsiteY2" fmla="*/ 1333474 h 1343772"/>
              <a:gd name="connsiteX3" fmla="*/ 1297398 w 2666968"/>
              <a:gd name="connsiteY3" fmla="*/ 1343475 h 1343772"/>
              <a:gd name="connsiteX4" fmla="*/ 20 w 2666968"/>
              <a:gd name="connsiteY4" fmla="*/ 1333474 h 1343772"/>
              <a:gd name="connsiteX0" fmla="*/ 20 w 2666968"/>
              <a:gd name="connsiteY0" fmla="*/ 1333474 h 1343772"/>
              <a:gd name="connsiteX1" fmla="*/ 1333494 w 2666968"/>
              <a:gd name="connsiteY1" fmla="*/ 0 h 1343772"/>
              <a:gd name="connsiteX2" fmla="*/ 2666968 w 2666968"/>
              <a:gd name="connsiteY2" fmla="*/ 1333474 h 1343772"/>
              <a:gd name="connsiteX3" fmla="*/ 1321461 w 2666968"/>
              <a:gd name="connsiteY3" fmla="*/ 1343475 h 1343772"/>
              <a:gd name="connsiteX4" fmla="*/ 20 w 2666968"/>
              <a:gd name="connsiteY4" fmla="*/ 1333474 h 1343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6968" h="1343772">
                <a:moveTo>
                  <a:pt x="20" y="1333474"/>
                </a:moveTo>
                <a:cubicBezTo>
                  <a:pt x="-3991" y="479909"/>
                  <a:pt x="597037" y="0"/>
                  <a:pt x="1333494" y="0"/>
                </a:cubicBezTo>
                <a:cubicBezTo>
                  <a:pt x="2069951" y="0"/>
                  <a:pt x="2666968" y="597017"/>
                  <a:pt x="2666968" y="1333474"/>
                </a:cubicBezTo>
                <a:lnTo>
                  <a:pt x="1321461" y="1343475"/>
                </a:lnTo>
                <a:cubicBezTo>
                  <a:pt x="828843" y="1346809"/>
                  <a:pt x="1327505" y="1320765"/>
                  <a:pt x="20" y="1333474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3">
            <a:extLst>
              <a:ext uri="{FF2B5EF4-FFF2-40B4-BE49-F238E27FC236}">
                <a16:creationId xmlns:a16="http://schemas.microsoft.com/office/drawing/2014/main" id="{4CF2470B-655C-48CE-99BD-79AA4BEA61FE}"/>
              </a:ext>
            </a:extLst>
          </p:cNvPr>
          <p:cNvSpPr/>
          <p:nvPr/>
        </p:nvSpPr>
        <p:spPr>
          <a:xfrm flipV="1">
            <a:off x="7946662" y="4674079"/>
            <a:ext cx="2666968" cy="1307161"/>
          </a:xfrm>
          <a:custGeom>
            <a:avLst/>
            <a:gdLst>
              <a:gd name="connsiteX0" fmla="*/ 0 w 2666948"/>
              <a:gd name="connsiteY0" fmla="*/ 1333474 h 2666948"/>
              <a:gd name="connsiteX1" fmla="*/ 1333474 w 2666948"/>
              <a:gd name="connsiteY1" fmla="*/ 0 h 2666948"/>
              <a:gd name="connsiteX2" fmla="*/ 2666948 w 2666948"/>
              <a:gd name="connsiteY2" fmla="*/ 1333474 h 2666948"/>
              <a:gd name="connsiteX3" fmla="*/ 1333474 w 2666948"/>
              <a:gd name="connsiteY3" fmla="*/ 2666948 h 2666948"/>
              <a:gd name="connsiteX4" fmla="*/ 0 w 2666948"/>
              <a:gd name="connsiteY4" fmla="*/ 1333474 h 2666948"/>
              <a:gd name="connsiteX0" fmla="*/ 0 w 2666948"/>
              <a:gd name="connsiteY0" fmla="*/ 1333474 h 2666948"/>
              <a:gd name="connsiteX1" fmla="*/ 1333474 w 2666948"/>
              <a:gd name="connsiteY1" fmla="*/ 0 h 2666948"/>
              <a:gd name="connsiteX2" fmla="*/ 2666948 w 2666948"/>
              <a:gd name="connsiteY2" fmla="*/ 1333474 h 2666948"/>
              <a:gd name="connsiteX3" fmla="*/ 1333474 w 2666948"/>
              <a:gd name="connsiteY3" fmla="*/ 2666948 h 2666948"/>
              <a:gd name="connsiteX4" fmla="*/ 0 w 2666948"/>
              <a:gd name="connsiteY4" fmla="*/ 1333474 h 2666948"/>
              <a:gd name="connsiteX0" fmla="*/ 48 w 2666996"/>
              <a:gd name="connsiteY0" fmla="*/ 1333474 h 1669859"/>
              <a:gd name="connsiteX1" fmla="*/ 1333522 w 2666996"/>
              <a:gd name="connsiteY1" fmla="*/ 0 h 1669859"/>
              <a:gd name="connsiteX2" fmla="*/ 2666996 w 2666996"/>
              <a:gd name="connsiteY2" fmla="*/ 1333474 h 1669859"/>
              <a:gd name="connsiteX3" fmla="*/ 1285395 w 2666996"/>
              <a:gd name="connsiteY3" fmla="*/ 1367538 h 1669859"/>
              <a:gd name="connsiteX4" fmla="*/ 48 w 2666996"/>
              <a:gd name="connsiteY4" fmla="*/ 1333474 h 1669859"/>
              <a:gd name="connsiteX0" fmla="*/ 38 w 2666986"/>
              <a:gd name="connsiteY0" fmla="*/ 1333474 h 1672677"/>
              <a:gd name="connsiteX1" fmla="*/ 1333512 w 2666986"/>
              <a:gd name="connsiteY1" fmla="*/ 0 h 1672677"/>
              <a:gd name="connsiteX2" fmla="*/ 2666986 w 2666986"/>
              <a:gd name="connsiteY2" fmla="*/ 1333474 h 1672677"/>
              <a:gd name="connsiteX3" fmla="*/ 1285385 w 2666986"/>
              <a:gd name="connsiteY3" fmla="*/ 1367538 h 1672677"/>
              <a:gd name="connsiteX4" fmla="*/ 38 w 2666986"/>
              <a:gd name="connsiteY4" fmla="*/ 1333474 h 1672677"/>
              <a:gd name="connsiteX0" fmla="*/ 38 w 2666986"/>
              <a:gd name="connsiteY0" fmla="*/ 1333474 h 1441371"/>
              <a:gd name="connsiteX1" fmla="*/ 1333512 w 2666986"/>
              <a:gd name="connsiteY1" fmla="*/ 0 h 1441371"/>
              <a:gd name="connsiteX2" fmla="*/ 2666986 w 2666986"/>
              <a:gd name="connsiteY2" fmla="*/ 1333474 h 1441371"/>
              <a:gd name="connsiteX3" fmla="*/ 1285385 w 2666986"/>
              <a:gd name="connsiteY3" fmla="*/ 1367538 h 1441371"/>
              <a:gd name="connsiteX4" fmla="*/ 38 w 2666986"/>
              <a:gd name="connsiteY4" fmla="*/ 1333474 h 1441371"/>
              <a:gd name="connsiteX0" fmla="*/ 38 w 2666986"/>
              <a:gd name="connsiteY0" fmla="*/ 1333474 h 1441371"/>
              <a:gd name="connsiteX1" fmla="*/ 1333512 w 2666986"/>
              <a:gd name="connsiteY1" fmla="*/ 0 h 1441371"/>
              <a:gd name="connsiteX2" fmla="*/ 2666986 w 2666986"/>
              <a:gd name="connsiteY2" fmla="*/ 1333474 h 1441371"/>
              <a:gd name="connsiteX3" fmla="*/ 1285385 w 2666986"/>
              <a:gd name="connsiteY3" fmla="*/ 1367538 h 1441371"/>
              <a:gd name="connsiteX4" fmla="*/ 38 w 2666986"/>
              <a:gd name="connsiteY4" fmla="*/ 1333474 h 1441371"/>
              <a:gd name="connsiteX0" fmla="*/ 455395 w 3122343"/>
              <a:gd name="connsiteY0" fmla="*/ 1333474 h 1369251"/>
              <a:gd name="connsiteX1" fmla="*/ 1788869 w 3122343"/>
              <a:gd name="connsiteY1" fmla="*/ 0 h 1369251"/>
              <a:gd name="connsiteX2" fmla="*/ 3122343 w 3122343"/>
              <a:gd name="connsiteY2" fmla="*/ 1333474 h 1369251"/>
              <a:gd name="connsiteX3" fmla="*/ 1740742 w 3122343"/>
              <a:gd name="connsiteY3" fmla="*/ 1367538 h 1369251"/>
              <a:gd name="connsiteX4" fmla="*/ 455395 w 3122343"/>
              <a:gd name="connsiteY4" fmla="*/ 1333474 h 1369251"/>
              <a:gd name="connsiteX0" fmla="*/ 455395 w 3122343"/>
              <a:gd name="connsiteY0" fmla="*/ 1333474 h 1369251"/>
              <a:gd name="connsiteX1" fmla="*/ 1788869 w 3122343"/>
              <a:gd name="connsiteY1" fmla="*/ 0 h 1369251"/>
              <a:gd name="connsiteX2" fmla="*/ 3122343 w 3122343"/>
              <a:gd name="connsiteY2" fmla="*/ 1333474 h 1369251"/>
              <a:gd name="connsiteX3" fmla="*/ 1740742 w 3122343"/>
              <a:gd name="connsiteY3" fmla="*/ 1367538 h 1369251"/>
              <a:gd name="connsiteX4" fmla="*/ 455395 w 3122343"/>
              <a:gd name="connsiteY4" fmla="*/ 1333474 h 1369251"/>
              <a:gd name="connsiteX0" fmla="*/ 455395 w 3122343"/>
              <a:gd name="connsiteY0" fmla="*/ 1333474 h 1369251"/>
              <a:gd name="connsiteX1" fmla="*/ 1788869 w 3122343"/>
              <a:gd name="connsiteY1" fmla="*/ 0 h 1369251"/>
              <a:gd name="connsiteX2" fmla="*/ 3122343 w 3122343"/>
              <a:gd name="connsiteY2" fmla="*/ 1333474 h 1369251"/>
              <a:gd name="connsiteX3" fmla="*/ 1740742 w 3122343"/>
              <a:gd name="connsiteY3" fmla="*/ 1367538 h 1369251"/>
              <a:gd name="connsiteX4" fmla="*/ 455395 w 3122343"/>
              <a:gd name="connsiteY4" fmla="*/ 1333474 h 1369251"/>
              <a:gd name="connsiteX0" fmla="*/ 20 w 2666968"/>
              <a:gd name="connsiteY0" fmla="*/ 1333474 h 1369251"/>
              <a:gd name="connsiteX1" fmla="*/ 1333494 w 2666968"/>
              <a:gd name="connsiteY1" fmla="*/ 0 h 1369251"/>
              <a:gd name="connsiteX2" fmla="*/ 2666968 w 2666968"/>
              <a:gd name="connsiteY2" fmla="*/ 1333474 h 1369251"/>
              <a:gd name="connsiteX3" fmla="*/ 1285367 w 2666968"/>
              <a:gd name="connsiteY3" fmla="*/ 1367538 h 1369251"/>
              <a:gd name="connsiteX4" fmla="*/ 20 w 2666968"/>
              <a:gd name="connsiteY4" fmla="*/ 1333474 h 1369251"/>
              <a:gd name="connsiteX0" fmla="*/ 20 w 2666968"/>
              <a:gd name="connsiteY0" fmla="*/ 1333474 h 1343475"/>
              <a:gd name="connsiteX1" fmla="*/ 1333494 w 2666968"/>
              <a:gd name="connsiteY1" fmla="*/ 0 h 1343475"/>
              <a:gd name="connsiteX2" fmla="*/ 2666968 w 2666968"/>
              <a:gd name="connsiteY2" fmla="*/ 1333474 h 1343475"/>
              <a:gd name="connsiteX3" fmla="*/ 1297398 w 2666968"/>
              <a:gd name="connsiteY3" fmla="*/ 1343475 h 1343475"/>
              <a:gd name="connsiteX4" fmla="*/ 20 w 2666968"/>
              <a:gd name="connsiteY4" fmla="*/ 1333474 h 1343475"/>
              <a:gd name="connsiteX0" fmla="*/ 20 w 2666968"/>
              <a:gd name="connsiteY0" fmla="*/ 1333474 h 1343772"/>
              <a:gd name="connsiteX1" fmla="*/ 1333494 w 2666968"/>
              <a:gd name="connsiteY1" fmla="*/ 0 h 1343772"/>
              <a:gd name="connsiteX2" fmla="*/ 2666968 w 2666968"/>
              <a:gd name="connsiteY2" fmla="*/ 1333474 h 1343772"/>
              <a:gd name="connsiteX3" fmla="*/ 1297398 w 2666968"/>
              <a:gd name="connsiteY3" fmla="*/ 1343475 h 1343772"/>
              <a:gd name="connsiteX4" fmla="*/ 20 w 2666968"/>
              <a:gd name="connsiteY4" fmla="*/ 1333474 h 1343772"/>
              <a:gd name="connsiteX0" fmla="*/ 20 w 2666968"/>
              <a:gd name="connsiteY0" fmla="*/ 1333474 h 1343772"/>
              <a:gd name="connsiteX1" fmla="*/ 1333494 w 2666968"/>
              <a:gd name="connsiteY1" fmla="*/ 0 h 1343772"/>
              <a:gd name="connsiteX2" fmla="*/ 2666968 w 2666968"/>
              <a:gd name="connsiteY2" fmla="*/ 1333474 h 1343772"/>
              <a:gd name="connsiteX3" fmla="*/ 1297398 w 2666968"/>
              <a:gd name="connsiteY3" fmla="*/ 1343475 h 1343772"/>
              <a:gd name="connsiteX4" fmla="*/ 20 w 2666968"/>
              <a:gd name="connsiteY4" fmla="*/ 1333474 h 1343772"/>
              <a:gd name="connsiteX0" fmla="*/ 20 w 2666968"/>
              <a:gd name="connsiteY0" fmla="*/ 1333474 h 1343772"/>
              <a:gd name="connsiteX1" fmla="*/ 1333494 w 2666968"/>
              <a:gd name="connsiteY1" fmla="*/ 0 h 1343772"/>
              <a:gd name="connsiteX2" fmla="*/ 2666968 w 2666968"/>
              <a:gd name="connsiteY2" fmla="*/ 1333474 h 1343772"/>
              <a:gd name="connsiteX3" fmla="*/ 1321461 w 2666968"/>
              <a:gd name="connsiteY3" fmla="*/ 1343475 h 1343772"/>
              <a:gd name="connsiteX4" fmla="*/ 20 w 2666968"/>
              <a:gd name="connsiteY4" fmla="*/ 1333474 h 1343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6968" h="1343772">
                <a:moveTo>
                  <a:pt x="20" y="1333474"/>
                </a:moveTo>
                <a:cubicBezTo>
                  <a:pt x="-3991" y="479909"/>
                  <a:pt x="597037" y="0"/>
                  <a:pt x="1333494" y="0"/>
                </a:cubicBezTo>
                <a:cubicBezTo>
                  <a:pt x="2069951" y="0"/>
                  <a:pt x="2666968" y="597017"/>
                  <a:pt x="2666968" y="1333474"/>
                </a:cubicBezTo>
                <a:lnTo>
                  <a:pt x="1321461" y="1343475"/>
                </a:lnTo>
                <a:cubicBezTo>
                  <a:pt x="828843" y="1346809"/>
                  <a:pt x="1327505" y="1320765"/>
                  <a:pt x="20" y="1333474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A38BA8-A5BC-4195-8764-55FCC25EC54A}"/>
              </a:ext>
            </a:extLst>
          </p:cNvPr>
          <p:cNvSpPr/>
          <p:nvPr/>
        </p:nvSpPr>
        <p:spPr>
          <a:xfrm>
            <a:off x="7946662" y="3360080"/>
            <a:ext cx="2610853" cy="2610853"/>
          </a:xfrm>
          <a:prstGeom prst="ellipse">
            <a:avLst/>
          </a:prstGeom>
          <a:noFill/>
          <a:ln w="698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5F3302-EBC8-4443-BFFE-846029780EA6}"/>
              </a:ext>
            </a:extLst>
          </p:cNvPr>
          <p:cNvSpPr/>
          <p:nvPr/>
        </p:nvSpPr>
        <p:spPr>
          <a:xfrm>
            <a:off x="10481258" y="4573767"/>
            <a:ext cx="169231" cy="169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5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92 C -0.00052 -0.10371 -0.04935 -0.18936 -0.10821 -0.18936 C -0.16706 -0.18936 -0.21472 -0.10371 -0.21472 0.00092 C -0.21472 0.10648 -0.16706 0.19027 -0.10821 0.19027 C -0.04935 0.19027 -0.00052 0.10648 -0.00052 0.00092 Z " pathEditMode="fixed" rAng="16200000" ptsTypes="AAAAA">
                                      <p:cBhvr>
                                        <p:cTn id="20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1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4" grpId="0" animBg="1"/>
      <p:bldP spid="14" grpId="1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E338-8D59-4C44-9919-282B3DCF3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시그널 </a:t>
            </a:r>
            <a:r>
              <a:rPr lang="en-US" altLang="ko-KR" dirty="0"/>
              <a:t>– Polar</a:t>
            </a:r>
            <a:r>
              <a:rPr lang="ko-KR" altLang="en-US" dirty="0"/>
              <a:t> </a:t>
            </a:r>
            <a:r>
              <a:rPr lang="en-US" altLang="ko-KR" dirty="0"/>
              <a:t>coordinate</a:t>
            </a:r>
            <a:endParaRPr lang="en-US" dirty="0"/>
          </a:p>
        </p:txBody>
      </p:sp>
      <p:sp>
        <p:nvSpPr>
          <p:cNvPr id="8" name="Arrow: Quad 7">
            <a:extLst>
              <a:ext uri="{FF2B5EF4-FFF2-40B4-BE49-F238E27FC236}">
                <a16:creationId xmlns:a16="http://schemas.microsoft.com/office/drawing/2014/main" id="{4DA6CCD6-C350-412C-9F9E-A8325D28A0EA}"/>
              </a:ext>
            </a:extLst>
          </p:cNvPr>
          <p:cNvSpPr/>
          <p:nvPr/>
        </p:nvSpPr>
        <p:spPr>
          <a:xfrm>
            <a:off x="1491343" y="2783234"/>
            <a:ext cx="3561347" cy="3561347"/>
          </a:xfrm>
          <a:prstGeom prst="quadArrow">
            <a:avLst>
              <a:gd name="adj1" fmla="val 2027"/>
              <a:gd name="adj2" fmla="val 2215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A38BA8-A5BC-4195-8764-55FCC25EC54A}"/>
              </a:ext>
            </a:extLst>
          </p:cNvPr>
          <p:cNvSpPr/>
          <p:nvPr/>
        </p:nvSpPr>
        <p:spPr>
          <a:xfrm>
            <a:off x="1966590" y="3258480"/>
            <a:ext cx="2610853" cy="2610853"/>
          </a:xfrm>
          <a:prstGeom prst="ellipse">
            <a:avLst/>
          </a:prstGeom>
          <a:noFill/>
          <a:ln w="698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5F3302-EBC8-4443-BFFE-846029780EA6}"/>
              </a:ext>
            </a:extLst>
          </p:cNvPr>
          <p:cNvSpPr/>
          <p:nvPr/>
        </p:nvSpPr>
        <p:spPr>
          <a:xfrm>
            <a:off x="4501186" y="4472167"/>
            <a:ext cx="169231" cy="169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2F3992E-56FB-41E3-953B-D1A87216A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657" y="3163504"/>
            <a:ext cx="38100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1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C -8.33333E-7 -0.10463 -0.04883 -0.19028 -0.10768 -0.19028 C -0.16654 -0.19028 -0.21419 -0.10463 -0.21419 4.81481E-6 C -0.21419 0.10555 -0.16654 0.18935 -0.10768 0.18935 C -0.04883 0.18935 -8.33333E-7 0.10555 -8.33333E-7 4.81481E-6 Z " pathEditMode="fixed" rAng="16200000" ptsTypes="AAAAA">
                                      <p:cBhvr>
                                        <p:cTn id="6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1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CD04-00CB-4696-A08D-5990CBD2A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시그널 </a:t>
            </a:r>
            <a:r>
              <a:rPr lang="en-US" altLang="ko-KR" dirty="0"/>
              <a:t>– Polar</a:t>
            </a:r>
            <a:r>
              <a:rPr lang="ko-KR" altLang="en-US" dirty="0"/>
              <a:t> </a:t>
            </a:r>
            <a:r>
              <a:rPr lang="en-US" altLang="ko-KR" dirty="0"/>
              <a:t>coordinate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BC8A-CC45-4F59-A004-FAB942118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manipulate</a:t>
            </a:r>
          </a:p>
          <a:p>
            <a:pPr lvl="1"/>
            <a:r>
              <a:rPr lang="en-US" dirty="0"/>
              <a:t>4</a:t>
            </a:r>
            <a:r>
              <a:rPr lang="ko-KR" altLang="en-US" dirty="0"/>
              <a:t>칙연삭</a:t>
            </a:r>
            <a:endParaRPr lang="en-US" altLang="ko-KR" dirty="0"/>
          </a:p>
          <a:p>
            <a:pPr lvl="1"/>
            <a:r>
              <a:rPr lang="en-US" dirty="0"/>
              <a:t>Shifting = * </a:t>
            </a:r>
            <a:r>
              <a:rPr lang="en-US" dirty="0" err="1"/>
              <a:t>e</a:t>
            </a:r>
            <a:r>
              <a:rPr lang="en-US" baseline="30000" dirty="0" err="1"/>
              <a:t>i</a:t>
            </a:r>
            <a:r>
              <a:rPr lang="en-US" baseline="30000" dirty="0"/>
              <a:t>*</a:t>
            </a:r>
            <a:r>
              <a:rPr lang="en-US" baseline="30000" dirty="0" err="1"/>
              <a:t>shifting</a:t>
            </a:r>
            <a:r>
              <a:rPr lang="en-US" altLang="ko-KR" baseline="30000" dirty="0" err="1"/>
              <a:t>θ</a:t>
            </a:r>
            <a:r>
              <a:rPr lang="en-US" altLang="ko-KR" baseline="30000" dirty="0"/>
              <a:t> </a:t>
            </a:r>
            <a:r>
              <a:rPr lang="en-US" altLang="ko-KR" dirty="0"/>
              <a:t>= rotation</a:t>
            </a:r>
            <a:r>
              <a:rPr lang="en-US" altLang="ko-KR" baseline="30000" dirty="0"/>
              <a:t> </a:t>
            </a:r>
            <a:endParaRPr lang="en-US" baseline="30000" dirty="0"/>
          </a:p>
          <a:p>
            <a:r>
              <a:rPr lang="en-US" dirty="0"/>
              <a:t>Easy to picture</a:t>
            </a:r>
          </a:p>
          <a:p>
            <a:r>
              <a:rPr lang="en-US" dirty="0"/>
              <a:t>Analyzing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686B6A2-A6B3-4B71-B9D8-73277D1D5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70" y="3670893"/>
            <a:ext cx="2438400" cy="2438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D65069-F02D-4573-AFC5-46009FF744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865" y="367089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9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8269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9152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209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1541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976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0BD1-E480-4347-B90F-C3776575C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Introduction To DSP – Analog Signal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581426-4D92-493A-ACB9-A72C4383B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6" t="13970" r="9902" b="20705"/>
          <a:stretch/>
        </p:blipFill>
        <p:spPr>
          <a:xfrm>
            <a:off x="730968" y="2743309"/>
            <a:ext cx="4487779" cy="26589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502EE1-F794-4AFF-9F85-27DC023F3901}"/>
              </a:ext>
            </a:extLst>
          </p:cNvPr>
          <p:cNvSpPr txBox="1"/>
          <p:nvPr/>
        </p:nvSpPr>
        <p:spPr>
          <a:xfrm>
            <a:off x="5480236" y="3334111"/>
            <a:ext cx="7601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dirty="0"/>
              <a:t>=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3BD8B4-0490-4E54-952D-2F6A27A8FBCE}"/>
              </a:ext>
            </a:extLst>
          </p:cNvPr>
          <p:cNvSpPr txBox="1"/>
          <p:nvPr/>
        </p:nvSpPr>
        <p:spPr>
          <a:xfrm>
            <a:off x="5860308" y="3429000"/>
            <a:ext cx="5719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Sin</a:t>
            </a:r>
            <a:r>
              <a:rPr lang="en-US" altLang="ko-KR" sz="4000" dirty="0"/>
              <a:t>θ</a:t>
            </a:r>
            <a:r>
              <a:rPr lang="en-US" altLang="ko-KR" sz="4000" baseline="-25000" dirty="0"/>
              <a:t>1</a:t>
            </a:r>
            <a:r>
              <a:rPr lang="en-US" sz="4000" dirty="0"/>
              <a:t> + Sin</a:t>
            </a:r>
            <a:r>
              <a:rPr lang="en-US" altLang="ko-KR" sz="4000" dirty="0"/>
              <a:t>θ</a:t>
            </a:r>
            <a:r>
              <a:rPr lang="en-US" altLang="ko-KR" sz="4000" baseline="-25000" dirty="0"/>
              <a:t>2</a:t>
            </a:r>
            <a:r>
              <a:rPr lang="en-US" sz="4000" dirty="0"/>
              <a:t> + Sin</a:t>
            </a:r>
            <a:r>
              <a:rPr lang="en-US" altLang="ko-KR" sz="4000" dirty="0"/>
              <a:t>θ</a:t>
            </a:r>
            <a:r>
              <a:rPr lang="en-US" altLang="ko-KR" sz="4000" baseline="-25000" dirty="0"/>
              <a:t>3</a:t>
            </a:r>
            <a:r>
              <a:rPr lang="en-US" sz="4000" dirty="0"/>
              <a:t> + Sin</a:t>
            </a:r>
            <a:r>
              <a:rPr lang="en-US" altLang="ko-KR" sz="4000" dirty="0"/>
              <a:t>θ</a:t>
            </a:r>
            <a:r>
              <a:rPr lang="en-US" altLang="ko-KR" sz="4000" baseline="-25000" dirty="0"/>
              <a:t>4</a:t>
            </a:r>
            <a:r>
              <a:rPr lang="en-US" sz="4000" dirty="0"/>
              <a:t> + Sin</a:t>
            </a:r>
            <a:r>
              <a:rPr lang="en-US" altLang="ko-KR" sz="4000" dirty="0"/>
              <a:t>θ</a:t>
            </a:r>
            <a:r>
              <a:rPr lang="en-US" altLang="ko-KR" sz="4000" baseline="-25000" dirty="0"/>
              <a:t>5</a:t>
            </a:r>
            <a:r>
              <a:rPr lang="en-US" altLang="ko-KR" sz="4000" dirty="0"/>
              <a:t> + </a:t>
            </a:r>
            <a:r>
              <a:rPr lang="en-US" sz="4000" dirty="0"/>
              <a:t>…...</a:t>
            </a:r>
          </a:p>
        </p:txBody>
      </p:sp>
    </p:spTree>
    <p:extLst>
      <p:ext uri="{BB962C8B-B14F-4D97-AF65-F5344CB8AC3E}">
        <p14:creationId xmlns:p14="http://schemas.microsoft.com/office/powerpoint/2010/main" val="302578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12C7EB-32B7-41EB-AD7C-19D04058260D}"/>
              </a:ext>
            </a:extLst>
          </p:cNvPr>
          <p:cNvSpPr txBox="1"/>
          <p:nvPr/>
        </p:nvSpPr>
        <p:spPr>
          <a:xfrm>
            <a:off x="290763" y="881743"/>
            <a:ext cx="116104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References</a:t>
            </a:r>
          </a:p>
          <a:p>
            <a:endParaRPr lang="en-US" dirty="0"/>
          </a:p>
          <a:p>
            <a:r>
              <a:rPr lang="en-US" dirty="0"/>
              <a:t>http://www.ccp14.ac.uk/ccp/web-mirrors/isotropy/~stokesh/violin.html</a:t>
            </a:r>
          </a:p>
          <a:p>
            <a:r>
              <a:rPr lang="en-US" dirty="0"/>
              <a:t>https://en.wikipedia.org/wiki/Sine_wave</a:t>
            </a:r>
          </a:p>
          <a:p>
            <a:r>
              <a:rPr lang="en-US" dirty="0"/>
              <a:t>https://en.wikipedia.org/wiki/Fourier_series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3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E010C7-183A-4DD4-BDB4-2954CE6B571E}"/>
              </a:ext>
            </a:extLst>
          </p:cNvPr>
          <p:cNvSpPr txBox="1"/>
          <p:nvPr/>
        </p:nvSpPr>
        <p:spPr>
          <a:xfrm>
            <a:off x="967666" y="1127463"/>
            <a:ext cx="71376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What is DSP</a:t>
            </a:r>
          </a:p>
          <a:p>
            <a:pPr marL="800100" lvl="1" indent="-342900">
              <a:buFontTx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현실</a:t>
            </a:r>
            <a:r>
              <a:rPr lang="en-US" altLang="ko-KR" dirty="0">
                <a:solidFill>
                  <a:schemeClr val="bg1"/>
                </a:solidFill>
              </a:rPr>
              <a:t>(analog)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VS  </a:t>
            </a:r>
            <a:r>
              <a:rPr lang="ko-KR" altLang="en-US" dirty="0">
                <a:solidFill>
                  <a:schemeClr val="bg1"/>
                </a:solidFill>
              </a:rPr>
              <a:t>환상의 디지털 세상</a:t>
            </a:r>
            <a:endParaRPr lang="en-US" altLang="ko-KR" dirty="0">
              <a:solidFill>
                <a:schemeClr val="bg1"/>
              </a:solidFill>
            </a:endParaRPr>
          </a:p>
          <a:p>
            <a:pPr marL="1257300" lvl="2" indent="-342900">
              <a:buFontTx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How we listen music (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pad) &lt;-&gt; how </a:t>
            </a:r>
            <a:r>
              <a:rPr lang="en-US" dirty="0" err="1">
                <a:solidFill>
                  <a:schemeClr val="bg1"/>
                </a:solidFill>
              </a:rPr>
              <a:t>mathmatisian</a:t>
            </a:r>
            <a:r>
              <a:rPr lang="en-US" dirty="0">
                <a:solidFill>
                  <a:schemeClr val="bg1"/>
                </a:solidFill>
              </a:rPr>
              <a:t> listen music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(complex number)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Digital Sound Processing = MATH</a:t>
            </a:r>
          </a:p>
          <a:p>
            <a:pPr marL="1257300" lvl="2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Low-pass filter = </a:t>
            </a:r>
            <a:r>
              <a:rPr lang="ko-KR" altLang="en-US" dirty="0">
                <a:solidFill>
                  <a:schemeClr val="bg1"/>
                </a:solidFill>
              </a:rPr>
              <a:t>띠용</a:t>
            </a:r>
            <a:r>
              <a:rPr lang="en-US" altLang="ko-KR" dirty="0">
                <a:solidFill>
                  <a:schemeClr val="bg1"/>
                </a:solidFill>
              </a:rPr>
              <a:t>?!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Where it used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Basics = MATH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So many way</a:t>
            </a:r>
          </a:p>
          <a:p>
            <a:pPr marL="800100" lvl="1" indent="-342900">
              <a:buFontTx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Cartesian plane(Euclidean space), complex plane(Polar coordinate system)</a:t>
            </a:r>
          </a:p>
          <a:p>
            <a:pPr marL="800100" lvl="1" indent="-342900">
              <a:buFontTx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Sinusoid</a:t>
            </a:r>
          </a:p>
          <a:p>
            <a:pPr marL="800100" lvl="1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91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0BD1-E480-4347-B90F-C3776575C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Introduction To DSP – Digital Signal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581426-4D92-493A-ACB9-A72C4383B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6" t="13970" r="9902" b="20705"/>
          <a:stretch/>
        </p:blipFill>
        <p:spPr>
          <a:xfrm>
            <a:off x="730968" y="2743309"/>
            <a:ext cx="4487779" cy="26589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502EE1-F794-4AFF-9F85-27DC023F3901}"/>
              </a:ext>
            </a:extLst>
          </p:cNvPr>
          <p:cNvSpPr txBox="1"/>
          <p:nvPr/>
        </p:nvSpPr>
        <p:spPr>
          <a:xfrm>
            <a:off x="5480236" y="3334111"/>
            <a:ext cx="7601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dirty="0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A19E40-8753-425A-B89B-278F5F6E7C2C}"/>
              </a:ext>
            </a:extLst>
          </p:cNvPr>
          <p:cNvSpPr txBox="1"/>
          <p:nvPr/>
        </p:nvSpPr>
        <p:spPr>
          <a:xfrm>
            <a:off x="6501869" y="3411055"/>
            <a:ext cx="52409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INT Signal[t] = </a:t>
            </a:r>
          </a:p>
          <a:p>
            <a:r>
              <a:rPr lang="en-US" sz="4000" dirty="0"/>
              <a:t>{ x</a:t>
            </a:r>
            <a:r>
              <a:rPr lang="en-US" sz="4000" baseline="-25000" dirty="0"/>
              <a:t>1</a:t>
            </a:r>
            <a:r>
              <a:rPr lang="en-US" sz="4000" dirty="0"/>
              <a:t>, x</a:t>
            </a:r>
            <a:r>
              <a:rPr lang="en-US" sz="4000" baseline="-25000" dirty="0"/>
              <a:t>2</a:t>
            </a:r>
            <a:r>
              <a:rPr lang="en-US" sz="4000" dirty="0"/>
              <a:t>, x</a:t>
            </a:r>
            <a:r>
              <a:rPr lang="en-US" sz="4000" baseline="-25000" dirty="0"/>
              <a:t>3</a:t>
            </a:r>
            <a:r>
              <a:rPr lang="en-US" sz="4000" dirty="0"/>
              <a:t>, x</a:t>
            </a:r>
            <a:r>
              <a:rPr lang="en-US" sz="4000" baseline="-25000" dirty="0"/>
              <a:t>4</a:t>
            </a:r>
            <a:r>
              <a:rPr lang="en-US" sz="4000" dirty="0"/>
              <a:t>, x</a:t>
            </a:r>
            <a:r>
              <a:rPr lang="en-US" sz="4000" baseline="-25000" dirty="0"/>
              <a:t>5</a:t>
            </a:r>
            <a:r>
              <a:rPr lang="en-US" sz="4000" dirty="0"/>
              <a:t>, x</a:t>
            </a:r>
            <a:r>
              <a:rPr lang="en-US" sz="4000" baseline="-25000" dirty="0"/>
              <a:t>6</a:t>
            </a:r>
            <a:r>
              <a:rPr lang="en-US" sz="4000" dirty="0"/>
              <a:t>, ….. }</a:t>
            </a:r>
          </a:p>
        </p:txBody>
      </p:sp>
    </p:spTree>
    <p:extLst>
      <p:ext uri="{BB962C8B-B14F-4D97-AF65-F5344CB8AC3E}">
        <p14:creationId xmlns:p14="http://schemas.microsoft.com/office/powerpoint/2010/main" val="116518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0BD1-E480-4347-B90F-C3776575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636" y="1451855"/>
            <a:ext cx="10972800" cy="505280"/>
          </a:xfrm>
        </p:spPr>
        <p:txBody>
          <a:bodyPr/>
          <a:lstStyle/>
          <a:p>
            <a:r>
              <a:rPr lang="en-US" sz="4800" dirty="0"/>
              <a:t>Introduction To DSP – Low Pass MAGIC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A19E40-8753-425A-B89B-278F5F6E7C2C}"/>
              </a:ext>
            </a:extLst>
          </p:cNvPr>
          <p:cNvSpPr txBox="1"/>
          <p:nvPr/>
        </p:nvSpPr>
        <p:spPr>
          <a:xfrm>
            <a:off x="606636" y="2412858"/>
            <a:ext cx="8247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INT Signal[t] = { x</a:t>
            </a:r>
            <a:r>
              <a:rPr lang="en-US" sz="4000" baseline="-25000" dirty="0"/>
              <a:t>1</a:t>
            </a:r>
            <a:r>
              <a:rPr lang="en-US" sz="4000" dirty="0"/>
              <a:t>, x</a:t>
            </a:r>
            <a:r>
              <a:rPr lang="en-US" sz="4000" baseline="-25000" dirty="0"/>
              <a:t>2</a:t>
            </a:r>
            <a:r>
              <a:rPr lang="en-US" sz="4000" dirty="0"/>
              <a:t>, x</a:t>
            </a:r>
            <a:r>
              <a:rPr lang="en-US" sz="4000" baseline="-25000" dirty="0"/>
              <a:t>3</a:t>
            </a:r>
            <a:r>
              <a:rPr lang="en-US" sz="4000" dirty="0"/>
              <a:t>, x</a:t>
            </a:r>
            <a:r>
              <a:rPr lang="en-US" sz="4000" baseline="-25000" dirty="0"/>
              <a:t>4</a:t>
            </a:r>
            <a:r>
              <a:rPr lang="en-US" sz="4000" dirty="0"/>
              <a:t>, x</a:t>
            </a:r>
            <a:r>
              <a:rPr lang="en-US" sz="4000" baseline="-25000" dirty="0"/>
              <a:t>5</a:t>
            </a:r>
            <a:r>
              <a:rPr lang="en-US" sz="4000" dirty="0"/>
              <a:t>, x</a:t>
            </a:r>
            <a:r>
              <a:rPr lang="en-US" sz="4000" baseline="-25000" dirty="0"/>
              <a:t>6</a:t>
            </a:r>
            <a:r>
              <a:rPr lang="en-US" sz="4000" dirty="0"/>
              <a:t>, ….. }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70E2BD8-5B96-49FE-B975-7202E5BD4F2E}"/>
              </a:ext>
            </a:extLst>
          </p:cNvPr>
          <p:cNvSpPr txBox="1">
            <a:spLocks/>
          </p:cNvSpPr>
          <p:nvPr/>
        </p:nvSpPr>
        <p:spPr>
          <a:xfrm>
            <a:off x="606636" y="1451855"/>
            <a:ext cx="10972800" cy="505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500" kern="12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Introduction To DSP – Low Pass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B44917-C0E9-4F6D-B5F0-9DBA49BE09BC}"/>
              </a:ext>
            </a:extLst>
          </p:cNvPr>
          <p:cNvSpPr txBox="1"/>
          <p:nvPr/>
        </p:nvSpPr>
        <p:spPr>
          <a:xfrm>
            <a:off x="606636" y="3272799"/>
            <a:ext cx="6429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INT </a:t>
            </a:r>
            <a:r>
              <a:rPr lang="en-US" sz="4000" dirty="0" err="1"/>
              <a:t>LowPassedSignal</a:t>
            </a:r>
            <a:r>
              <a:rPr lang="en-US" sz="4000" dirty="0"/>
              <a:t>[t]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7EEE82-5042-4009-A646-623E565D2A15}"/>
              </a:ext>
            </a:extLst>
          </p:cNvPr>
          <p:cNvSpPr txBox="1"/>
          <p:nvPr/>
        </p:nvSpPr>
        <p:spPr>
          <a:xfrm>
            <a:off x="606636" y="4698259"/>
            <a:ext cx="1040970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dirty="0" err="1"/>
              <a:t>LowPassedSignal</a:t>
            </a:r>
            <a:r>
              <a:rPr lang="en-US" sz="4000" dirty="0"/>
              <a:t>[y] = ( Signal[y-1] + Signal[y] ) / 2</a:t>
            </a:r>
          </a:p>
        </p:txBody>
      </p:sp>
    </p:spTree>
    <p:extLst>
      <p:ext uri="{BB962C8B-B14F-4D97-AF65-F5344CB8AC3E}">
        <p14:creationId xmlns:p14="http://schemas.microsoft.com/office/powerpoint/2010/main" val="93341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4.16667E-7 -0.00139 L 4.16667E-7 -0.0368 " pathEditMode="relative" rAng="0" ptsTypes="AA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82"/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5E-6 -4.07407E-6 L -2.5E-6 -0.05138 " pathEditMode="relative" rAng="0" ptsTypes="AA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69"/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7" grpId="1"/>
      <p:bldP spid="13" grpId="0"/>
      <p:bldP spid="13" grpId="1"/>
      <p:bldP spid="13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60AF54E-1A10-4D2A-AA41-128DB7119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568" y="1434594"/>
            <a:ext cx="10972800" cy="514521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음악</a:t>
            </a:r>
            <a:r>
              <a:rPr lang="en-US" altLang="ko-KR" dirty="0"/>
              <a:t>(</a:t>
            </a:r>
            <a:r>
              <a:rPr lang="ko-KR" altLang="en-US" dirty="0"/>
              <a:t>시그널</a:t>
            </a:r>
            <a:r>
              <a:rPr lang="en-US" altLang="ko-KR" dirty="0"/>
              <a:t>) : </a:t>
            </a:r>
            <a:r>
              <a:rPr lang="ko-KR" altLang="en-US" dirty="0"/>
              <a:t>현실 </a:t>
            </a:r>
            <a:r>
              <a:rPr lang="en-US" altLang="ko-KR" dirty="0"/>
              <a:t>VS. </a:t>
            </a:r>
            <a:r>
              <a:rPr lang="ko-KR" altLang="en-US" dirty="0"/>
              <a:t>환상의 디지털 세상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15F8760-098C-4D46-9927-1102C51DAF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113" y="2190077"/>
            <a:ext cx="2406374" cy="3778008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B57E6B-6AE3-49DC-A8C7-95D984E638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791" y="2812256"/>
            <a:ext cx="4743450" cy="2533650"/>
          </a:xfrm>
        </p:spPr>
      </p:pic>
    </p:spTree>
    <p:extLst>
      <p:ext uri="{BB962C8B-B14F-4D97-AF65-F5344CB8AC3E}">
        <p14:creationId xmlns:p14="http://schemas.microsoft.com/office/powerpoint/2010/main" val="163478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60AF54E-1A10-4D2A-AA41-128DB7119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568" y="1434594"/>
            <a:ext cx="10972800" cy="514521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음악</a:t>
            </a:r>
            <a:r>
              <a:rPr lang="en-US" altLang="ko-KR" dirty="0"/>
              <a:t>(</a:t>
            </a:r>
            <a:r>
              <a:rPr lang="ko-KR" altLang="en-US" dirty="0"/>
              <a:t>시그널</a:t>
            </a:r>
            <a:r>
              <a:rPr lang="en-US" altLang="ko-KR" dirty="0"/>
              <a:t>) : </a:t>
            </a:r>
            <a:r>
              <a:rPr lang="ko-KR" altLang="en-US" dirty="0"/>
              <a:t>현실 </a:t>
            </a:r>
            <a:r>
              <a:rPr lang="en-US" altLang="ko-KR" dirty="0"/>
              <a:t>VS. </a:t>
            </a:r>
            <a:r>
              <a:rPr lang="ko-KR" altLang="en-US" dirty="0"/>
              <a:t>환상의 디지털 세상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F4799-CDB2-43CA-9BA0-397168FA5A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000" dirty="0"/>
              <a:t>iPod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5E6CF4-B7FA-4C40-965D-C8FE33471B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000" dirty="0" err="1"/>
              <a:t>i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276184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3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2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E338-8D59-4C44-9919-282B3DCF3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시그널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199A0-D814-40DD-948E-59BEABF12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Math</a:t>
            </a:r>
            <a:r>
              <a:rPr lang="ko-KR" altLang="en-US" dirty="0"/>
              <a:t> </a:t>
            </a:r>
            <a:r>
              <a:rPr lang="en-US" altLang="ko-KR" dirty="0"/>
              <a:t>Math</a:t>
            </a:r>
            <a:r>
              <a:rPr lang="ko-KR" altLang="en-US" dirty="0"/>
              <a:t> </a:t>
            </a:r>
            <a:r>
              <a:rPr lang="en-US" altLang="ko-KR" dirty="0"/>
              <a:t>Math</a:t>
            </a:r>
            <a:r>
              <a:rPr lang="ko-KR" altLang="en-US" dirty="0"/>
              <a:t> </a:t>
            </a:r>
            <a:r>
              <a:rPr lang="en-US" altLang="ko-KR" dirty="0"/>
              <a:t>Math</a:t>
            </a:r>
            <a:r>
              <a:rPr lang="ko-KR" altLang="en-US" dirty="0"/>
              <a:t> </a:t>
            </a:r>
            <a:r>
              <a:rPr lang="en-US" altLang="ko-KR" dirty="0"/>
              <a:t>Math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5000" dirty="0"/>
              <a:t>Sinusoid</a:t>
            </a:r>
          </a:p>
        </p:txBody>
      </p:sp>
    </p:spTree>
    <p:extLst>
      <p:ext uri="{BB962C8B-B14F-4D97-AF65-F5344CB8AC3E}">
        <p14:creationId xmlns:p14="http://schemas.microsoft.com/office/powerpoint/2010/main" val="99399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E338-8D59-4C44-9919-282B3DCF3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시그널 </a:t>
            </a:r>
            <a:r>
              <a:rPr lang="en-US" altLang="ko-KR" dirty="0"/>
              <a:t>- Sinusoid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199A0-D814-40DD-948E-59BEABF12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Sinusoid </a:t>
            </a:r>
            <a:r>
              <a:rPr lang="ko-KR" altLang="en-US" dirty="0"/>
              <a:t>동양혈관</a:t>
            </a:r>
          </a:p>
          <a:p>
            <a:endParaRPr lang="en-US" altLang="ko-KR" dirty="0"/>
          </a:p>
          <a:p>
            <a:r>
              <a:rPr lang="ko-KR" altLang="en-US" dirty="0"/>
              <a:t>생명과학대사전</a:t>
            </a:r>
          </a:p>
          <a:p>
            <a:pPr lvl="1"/>
            <a:r>
              <a:rPr lang="ko-KR" altLang="en-US" dirty="0"/>
              <a:t>불규칙하고 커다란 문합혈관으로 이루어지는 종말혈관의 일종</a:t>
            </a:r>
            <a:r>
              <a:rPr lang="en-US" altLang="ko-KR" dirty="0"/>
              <a:t>. </a:t>
            </a:r>
            <a:r>
              <a:rPr lang="ko-KR" altLang="en-US" dirty="0"/>
              <a:t>모세혈관의 확대부</a:t>
            </a:r>
            <a:r>
              <a:rPr lang="en-US" altLang="ko-KR" dirty="0"/>
              <a:t>. </a:t>
            </a:r>
            <a:r>
              <a:rPr lang="ko-KR" altLang="en-US" dirty="0"/>
              <a:t>지름이 </a:t>
            </a:r>
            <a:r>
              <a:rPr lang="en-US" altLang="ko-KR" dirty="0"/>
              <a:t>20~50μm</a:t>
            </a:r>
            <a:r>
              <a:rPr lang="ko-KR" altLang="en-US" dirty="0"/>
              <a:t>이며 혈동</a:t>
            </a:r>
            <a:r>
              <a:rPr lang="en-US" altLang="ko-KR" dirty="0"/>
              <a:t>(</a:t>
            </a:r>
            <a:r>
              <a:rPr lang="ko-KR" altLang="en-US" dirty="0"/>
              <a:t>血洞</a:t>
            </a:r>
            <a:r>
              <a:rPr lang="en-US" altLang="ko-KR" dirty="0"/>
              <a:t>)</a:t>
            </a:r>
            <a:r>
              <a:rPr lang="ko-KR" altLang="en-US" dirty="0"/>
              <a:t>은 좀더 넓은 의미로 해석되며 굵은 혈관의 확대부도 포함하는 경우가 많다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외국어 표기 </a:t>
            </a:r>
            <a:r>
              <a:rPr lang="en-US" altLang="ko-KR" dirty="0"/>
              <a:t>sinusoid(</a:t>
            </a:r>
            <a:r>
              <a:rPr lang="ko-KR" altLang="en-US" dirty="0"/>
              <a:t>영어</a:t>
            </a:r>
            <a:r>
              <a:rPr lang="en-US" altLang="ko-KR" dirty="0"/>
              <a:t>), </a:t>
            </a:r>
            <a:r>
              <a:rPr lang="ko-KR" altLang="en-US" dirty="0"/>
              <a:t>洞樣血管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농업용어사전</a:t>
            </a:r>
            <a:r>
              <a:rPr lang="en-US" altLang="ko-KR" dirty="0"/>
              <a:t>: </a:t>
            </a:r>
            <a:r>
              <a:rPr lang="ko-KR" altLang="en-US" dirty="0"/>
              <a:t>농촌진흥청</a:t>
            </a:r>
          </a:p>
          <a:p>
            <a:pPr lvl="1"/>
            <a:r>
              <a:rPr lang="ko-KR" altLang="en-US" dirty="0"/>
              <a:t>간에서와 같이 내배엽세포와 혈관의 내피상피에서 형성된 기관 조직 속 미소 혈강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외국어 표기 </a:t>
            </a:r>
            <a:r>
              <a:rPr lang="en-US" altLang="ko-KR" dirty="0"/>
              <a:t>sinusoid(</a:t>
            </a:r>
            <a:r>
              <a:rPr lang="ko-KR" altLang="en-US" dirty="0"/>
              <a:t>영어</a:t>
            </a:r>
            <a:r>
              <a:rPr lang="en-US" altLang="ko-KR" dirty="0"/>
              <a:t>), </a:t>
            </a:r>
            <a:r>
              <a:rPr lang="ko-KR" altLang="en-US" dirty="0"/>
              <a:t>血管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네이버 지식백과</a:t>
            </a:r>
            <a:r>
              <a:rPr lang="en-US" altLang="ko-KR" dirty="0"/>
              <a:t>] </a:t>
            </a:r>
            <a:r>
              <a:rPr lang="ko-KR" altLang="en-US" dirty="0"/>
              <a:t>동양혈관 </a:t>
            </a:r>
            <a:r>
              <a:rPr lang="en-US" altLang="ko-KR" dirty="0"/>
              <a:t>[sinusoid, </a:t>
            </a:r>
            <a:r>
              <a:rPr lang="ko-KR" altLang="en-US" dirty="0"/>
              <a:t>洞樣血管</a:t>
            </a:r>
            <a:r>
              <a:rPr lang="en-US" altLang="ko-KR" dirty="0"/>
              <a:t>] (</a:t>
            </a:r>
            <a:r>
              <a:rPr lang="ko-KR" altLang="en-US" dirty="0"/>
              <a:t>용어해설</a:t>
            </a:r>
            <a:r>
              <a:rPr lang="en-US" altLang="ko-K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6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3" grpId="2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E338-8D59-4C44-9919-282B3DCF3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시그널 </a:t>
            </a:r>
            <a:r>
              <a:rPr lang="en-US" altLang="ko-KR" dirty="0"/>
              <a:t>- Sinusoid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199A0-D814-40DD-948E-59BEABF12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2054655"/>
            <a:ext cx="10972800" cy="4069419"/>
          </a:xfrm>
        </p:spPr>
        <p:txBody>
          <a:bodyPr>
            <a:normAutofit/>
          </a:bodyPr>
          <a:lstStyle/>
          <a:p>
            <a:r>
              <a:rPr lang="en-US" altLang="ko-KR" dirty="0"/>
              <a:t>Sinusoid </a:t>
            </a:r>
            <a:r>
              <a:rPr lang="ko-KR" altLang="en-US" dirty="0"/>
              <a:t>물리학백과</a:t>
            </a:r>
            <a:endParaRPr lang="en-US" altLang="ko-KR" dirty="0"/>
          </a:p>
          <a:p>
            <a:pPr lvl="1"/>
            <a:r>
              <a:rPr lang="ko-KR" altLang="en-US" dirty="0"/>
              <a:t>사인파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altLang="ko-KR" dirty="0"/>
              <a:t>Sinusoid </a:t>
            </a:r>
            <a:r>
              <a:rPr lang="ko-KR" altLang="en-US" dirty="0"/>
              <a:t>수학백과</a:t>
            </a:r>
            <a:endParaRPr lang="en-US" altLang="ko-KR" dirty="0"/>
          </a:p>
          <a:p>
            <a:pPr lvl="1"/>
            <a:r>
              <a:rPr lang="ko-KR" altLang="en-US" dirty="0"/>
              <a:t>사인곡선</a:t>
            </a:r>
          </a:p>
        </p:txBody>
      </p:sp>
    </p:spTree>
    <p:extLst>
      <p:ext uri="{BB962C8B-B14F-4D97-AF65-F5344CB8AC3E}">
        <p14:creationId xmlns:p14="http://schemas.microsoft.com/office/powerpoint/2010/main" val="1950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theme/theme1.xml><?xml version="1.0" encoding="utf-8"?>
<a:theme xmlns:a="http://schemas.openxmlformats.org/drawingml/2006/main" name="2964">
  <a:themeElements>
    <a:clrScheme name="Custom 1">
      <a:dk1>
        <a:srgbClr val="FFFFFF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1213</TotalTime>
  <Words>729</Words>
  <Application>Microsoft Office PowerPoint</Application>
  <PresentationFormat>Widescreen</PresentationFormat>
  <Paragraphs>131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Calibri</vt:lpstr>
      <vt:lpstr>Calibri Light</vt:lpstr>
      <vt:lpstr>2964</vt:lpstr>
      <vt:lpstr>Introduction To DSP</vt:lpstr>
      <vt:lpstr>Introduction To DSP – Analog Signal</vt:lpstr>
      <vt:lpstr>Introduction To DSP – Digital Signal</vt:lpstr>
      <vt:lpstr>Introduction To DSP – Low Pass MAGIC</vt:lpstr>
      <vt:lpstr>음악(시그널) : 현실 VS. 환상의 디지털 세상</vt:lpstr>
      <vt:lpstr>음악(시그널) : 현실 VS. 환상의 디지털 세상</vt:lpstr>
      <vt:lpstr>시그널</vt:lpstr>
      <vt:lpstr>시그널 - Sinusoid</vt:lpstr>
      <vt:lpstr>시그널 - Sinusoid</vt:lpstr>
      <vt:lpstr>시그널 - Sinusoid</vt:lpstr>
      <vt:lpstr>시그널 - Sinusoid</vt:lpstr>
      <vt:lpstr>시그널 – Polar coordinate</vt:lpstr>
      <vt:lpstr>시그널 – Polar coordinate</vt:lpstr>
      <vt:lpstr>시그널 – Polar coordinate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KiKyeong Lim (Wipro Technologies)</dc:creator>
  <cp:lastModifiedBy>KiKyeong Lim (Wipro Technologies)</cp:lastModifiedBy>
  <cp:revision>63</cp:revision>
  <dcterms:created xsi:type="dcterms:W3CDTF">2018-01-06T06:41:09Z</dcterms:created>
  <dcterms:modified xsi:type="dcterms:W3CDTF">2018-02-25T12:51:26Z</dcterms:modified>
</cp:coreProperties>
</file>