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325" r:id="rId4"/>
    <p:sldId id="326" r:id="rId5"/>
    <p:sldId id="388" r:id="rId6"/>
    <p:sldId id="389" r:id="rId7"/>
    <p:sldId id="380" r:id="rId8"/>
    <p:sldId id="387" r:id="rId9"/>
    <p:sldId id="390" r:id="rId10"/>
    <p:sldId id="324" r:id="rId11"/>
    <p:sldId id="289" r:id="rId12"/>
    <p:sldId id="291" r:id="rId13"/>
    <p:sldId id="381" r:id="rId14"/>
    <p:sldId id="279" r:id="rId15"/>
    <p:sldId id="392" r:id="rId16"/>
    <p:sldId id="391" r:id="rId17"/>
    <p:sldId id="382" r:id="rId18"/>
    <p:sldId id="3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1" autoAdjust="0"/>
    <p:restoredTop sz="94660"/>
  </p:normalViewPr>
  <p:slideViewPr>
    <p:cSldViewPr snapToGrid="0">
      <p:cViewPr varScale="1">
        <p:scale>
          <a:sx n="69" d="100"/>
          <a:sy n="69" d="100"/>
        </p:scale>
        <p:origin x="79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A6A4B-E139-4D38-BD71-42538BC88F38}" type="datetimeFigureOut">
              <a:rPr lang="en-US" smtClean="0"/>
              <a:t>9/10/2018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A9D4F-176D-474E-82D3-32B4C24B2EF5}"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88DFEC2-BDC0-4937-A406-5440EA41687E}" type="datetimeFigureOut">
              <a:rPr lang="en-US" smtClean="0"/>
              <a:t>9/10/2018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dirty="0"/>
              <a:t>SEDC  Code academy v3.0</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r>
              <a:rPr lang="en-US" dirty="0"/>
              <a:t>SEDC</a:t>
            </a:r>
          </a:p>
        </p:txBody>
      </p:sp>
      <p:pic>
        <p:nvPicPr>
          <p:cNvPr id="10" name="Picture 2" descr="https://fbcdn-sphotos-a-a.akamaihd.net/hphotos-ak-xaf1/v/t1.0-9/295014_346846942037711_535834494_n.jpg?oh=9a1a28c67cdd42e2121754c8738b02b6&amp;oe=54B45126&amp;__gda__=1424650743_680be691673e68b1c93c8975ffe1f78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4705" y="23072"/>
            <a:ext cx="1523099" cy="14947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DFEC2-BDC0-4937-A406-5440EA41687E}" type="datetimeFigureOut">
              <a:rPr lang="en-US" smtClean="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F02BEF-11C2-4A11-A502-5305C2D5D6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DFEC2-BDC0-4937-A406-5440EA41687E}" type="datetimeFigureOut">
              <a:rPr lang="en-US" smtClean="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F02BEF-11C2-4A11-A502-5305C2D5D6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DFEC2-BDC0-4937-A406-5440EA41687E}" type="datetimeFigureOut">
              <a:rPr lang="en-US" smtClean="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F02BEF-11C2-4A11-A502-5305C2D5D6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DFEC2-BDC0-4937-A406-5440EA41687E}" type="datetimeFigureOut">
              <a:rPr lang="en-US" smtClean="0"/>
              <a:t>9/10/2018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F02BEF-11C2-4A11-A502-5305C2D5D6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8DFEC2-BDC0-4937-A406-5440EA41687E}" type="datetimeFigureOut">
              <a:rPr lang="en-US" smtClean="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F02BEF-11C2-4A11-A502-5305C2D5D6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8DFEC2-BDC0-4937-A406-5440EA41687E}" type="datetimeFigureOut">
              <a:rPr lang="en-US" smtClean="0"/>
              <a:t>9/10/2018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F02BEF-11C2-4A11-A502-5305C2D5D6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8DFEC2-BDC0-4937-A406-5440EA41687E}" type="datetimeFigureOut">
              <a:rPr lang="en-US" smtClean="0"/>
              <a:t>9/10/2018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F02BEF-11C2-4A11-A502-5305C2D5D6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DFEC2-BDC0-4937-A406-5440EA41687E}" type="datetimeFigureOut">
              <a:rPr lang="en-US" smtClean="0"/>
              <a:t>9/10/2018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F02BEF-11C2-4A11-A502-5305C2D5D6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defRPr/>
            </a:pPr>
            <a:r>
              <a:rPr lang="en-US"/>
              <a:t>Click to edit Master text styles</a:t>
            </a:r>
          </a:p>
        </p:txBody>
      </p:sp>
      <p:sp>
        <p:nvSpPr>
          <p:cNvPr id="5" name="Date Placeholder 4"/>
          <p:cNvSpPr>
            <a:spLocks noGrp="1"/>
          </p:cNvSpPr>
          <p:nvPr>
            <p:ph type="dt" sz="half" idx="10"/>
          </p:nvPr>
        </p:nvSpPr>
        <p:spPr/>
        <p:txBody>
          <a:bodyPr/>
          <a:lstStyle/>
          <a:p>
            <a:fld id="{988DFEC2-BDC0-4937-A406-5440EA41687E}" type="datetimeFigureOut">
              <a:rPr lang="en-US" smtClean="0"/>
              <a:t>9/10/2018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9F02BEF-11C2-4A11-A502-5305C2D5D6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988DFEC2-BDC0-4937-A406-5440EA41687E}" type="datetimeFigureOut">
              <a:rPr lang="en-US" smtClean="0"/>
              <a:t>9/10/2018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9F02BEF-11C2-4A11-A502-5305C2D5D6B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3362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88DFEC2-BDC0-4937-A406-5440EA41687E}" type="datetimeFigureOut">
              <a:rPr lang="en-US" smtClean="0"/>
              <a:t>9/10/2018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1050" b="1" cap="all" baseline="0">
                <a:solidFill>
                  <a:schemeClr val="tx1">
                    <a:alpha val="80000"/>
                  </a:schemeClr>
                </a:solidFill>
              </a:defRPr>
            </a:lvl1pPr>
          </a:lstStyle>
          <a:p>
            <a:r>
              <a:rPr lang="en-US" dirty="0"/>
              <a:t>SEDC Code academy v3.0</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r>
              <a:rPr lang="en-US" dirty="0"/>
              <a:t>SEDC</a:t>
            </a:r>
          </a:p>
        </p:txBody>
      </p:sp>
      <p:pic>
        <p:nvPicPr>
          <p:cNvPr id="7" name="Picture 2" descr="https://fbcdn-sphotos-a-a.akamaihd.net/hphotos-ak-xaf1/v/t1.0-9/295014_346846942037711_535834494_n.jpg?oh=9a1a28c67cdd42e2121754c8738b02b6&amp;oe=54B45126&amp;__gda__=1424650743_680be691673e68b1c93c8975ffe1f781"/>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668901" y="0"/>
            <a:ext cx="1523099" cy="149478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anose="020B0604020202020204" pitchFamily="34" charset="0"/>
        <a:buChar char=" "/>
        <a:defRPr sz="2800" kern="1200">
          <a:solidFill>
            <a:schemeClr val="tx1">
              <a:lumMod val="85000"/>
              <a:lumOff val="15000"/>
            </a:schemeClr>
          </a:solidFill>
          <a:latin typeface="+mn-lt"/>
          <a:ea typeface="+mn-ea"/>
          <a:cs typeface="+mn-cs"/>
        </a:defRPr>
      </a:lvl1pPr>
      <a:lvl2pPr marL="347345" indent="-342900" algn="l" defTabSz="914400" rtl="0" eaLnBrk="1" latinLnBrk="0" hangingPunct="1">
        <a:lnSpc>
          <a:spcPct val="85000"/>
        </a:lnSpc>
        <a:spcBef>
          <a:spcPts val="600"/>
        </a:spcBef>
        <a:buFont typeface="Arial" panose="020B0604020202020204"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anose="020B0604020202020204"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anose="020B0604020202020204"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anose="020B0604020202020204" pitchFamily="34" charset="0"/>
        <a:buChar char=" "/>
        <a:defRPr sz="2000" kern="1200">
          <a:solidFill>
            <a:schemeClr val="tx1">
              <a:lumMod val="85000"/>
              <a:lumOff val="15000"/>
            </a:schemeClr>
          </a:solidFill>
          <a:latin typeface="+mn-lt"/>
          <a:ea typeface="+mn-ea"/>
          <a:cs typeface="+mn-cs"/>
        </a:defRPr>
      </a:lvl5pPr>
      <a:lvl6pPr marL="1200150" indent="-22860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6pPr>
      <a:lvl7pPr marL="1400175" indent="-22860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7pPr>
      <a:lvl8pPr marL="1600200" indent="-22860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8pPr>
      <a:lvl9pPr marL="1800225" indent="-228600" algn="l" defTabSz="914400" rtl="0" eaLnBrk="1" latinLnBrk="0" hangingPunct="1">
        <a:lnSpc>
          <a:spcPct val="85000"/>
        </a:lnSpc>
        <a:spcBef>
          <a:spcPts val="600"/>
        </a:spcBef>
        <a:buFont typeface="Arial" panose="020B0604020202020204"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Practical enterprise applications</a:t>
            </a:r>
            <a:endParaRPr lang="en-US" sz="7200" dirty="0"/>
          </a:p>
        </p:txBody>
      </p:sp>
      <p:sp>
        <p:nvSpPr>
          <p:cNvPr id="3" name="Subtitle 2"/>
          <p:cNvSpPr>
            <a:spLocks noGrp="1"/>
          </p:cNvSpPr>
          <p:nvPr>
            <p:ph type="subTitle" idx="1"/>
          </p:nvPr>
        </p:nvSpPr>
        <p:spPr/>
        <p:txBody>
          <a:bodyPr/>
          <a:lstStyle/>
          <a:p>
            <a:r>
              <a:rPr lang="en-US" i="1" dirty="0" smtClean="0"/>
              <a:t>It has been a great journey</a:t>
            </a:r>
            <a:endParaRPr lang="en-US" i="1" dirty="0"/>
          </a:p>
          <a:p>
            <a:endParaRPr lang="en-US" dirty="0"/>
          </a:p>
          <a:p>
            <a:r>
              <a:rPr lang="en-US" sz="2400" b="1" dirty="0"/>
              <a:t>CODE ACADEMY OHRID </a:t>
            </a:r>
            <a:r>
              <a:rPr lang="en-US" sz="2400" b="1" dirty="0" smtClean="0"/>
              <a:t>v1.0</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 vs Dependency flow</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4035" y="2058988"/>
            <a:ext cx="4318205" cy="376555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flow vs Dependency 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0862" y="2058988"/>
            <a:ext cx="6644550" cy="376555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Onion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9126" y="1811447"/>
            <a:ext cx="6927273" cy="4613269"/>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I</a:t>
            </a:r>
            <a:endParaRPr lang="en-US" dirty="0"/>
          </a:p>
        </p:txBody>
      </p:sp>
      <p:sp>
        <p:nvSpPr>
          <p:cNvPr id="3" name="Content Placeholder 2"/>
          <p:cNvSpPr>
            <a:spLocks noGrp="1"/>
          </p:cNvSpPr>
          <p:nvPr>
            <p:ph idx="1"/>
          </p:nvPr>
        </p:nvSpPr>
        <p:spPr>
          <a:xfrm>
            <a:off x="676656" y="2058572"/>
            <a:ext cx="10753725" cy="3766185"/>
          </a:xfrm>
        </p:spPr>
        <p:txBody>
          <a:bodyPr>
            <a:normAutofit/>
          </a:bodyPr>
          <a:lstStyle/>
          <a:p>
            <a:pPr marL="0" indent="0">
              <a:buNone/>
            </a:pPr>
            <a:r>
              <a:rPr lang="en-US" dirty="0"/>
              <a:t>• </a:t>
            </a:r>
            <a:r>
              <a:rPr lang="en-US" dirty="0" smtClean="0"/>
              <a:t>Change the Real Estate application in onion architecture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gn="ctr"/>
            <a:r>
              <a:rPr lang="en-US" sz="6800" dirty="0" smtClean="0"/>
              <a:t>Dependency inversion and injection</a:t>
            </a:r>
            <a:endParaRPr lang="en-US" sz="6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3928" y="732417"/>
            <a:ext cx="7142244" cy="5724955"/>
          </a:xfrm>
        </p:spPr>
      </p:pic>
    </p:spTree>
    <p:extLst>
      <p:ext uri="{BB962C8B-B14F-4D97-AF65-F5344CB8AC3E}">
        <p14:creationId xmlns:p14="http://schemas.microsoft.com/office/powerpoint/2010/main" val="310848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 principle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b="1" dirty="0"/>
              <a:t>The Dependency Inversion Principle (DIP)</a:t>
            </a:r>
            <a:r>
              <a:rPr lang="en-US" dirty="0"/>
              <a:t>: </a:t>
            </a:r>
            <a:r>
              <a:rPr lang="en-US" i="1" dirty="0"/>
              <a:t>High level modules should not depend upon low level modules. Both should depend upon abstractions</a:t>
            </a:r>
            <a:r>
              <a:rPr lang="en-US" dirty="0" smtClean="0"/>
              <a:t>.</a:t>
            </a:r>
          </a:p>
          <a:p>
            <a:pPr>
              <a:buFont typeface="Arial" panose="020B0604020202020204" pitchFamily="34" charset="0"/>
              <a:buChar char="•"/>
            </a:pPr>
            <a:endParaRPr lang="en-US" dirty="0"/>
          </a:p>
          <a:p>
            <a:pPr>
              <a:buFont typeface="Arial" panose="020B0604020202020204" pitchFamily="34" charset="0"/>
              <a:buChar char="•"/>
            </a:pPr>
            <a:r>
              <a:rPr lang="en-US" dirty="0" smtClean="0"/>
              <a:t> Abstraction in code is achieved by using interfaces instead concrete classes</a:t>
            </a:r>
          </a:p>
          <a:p>
            <a:pPr>
              <a:buFont typeface="Arial" panose="020B0604020202020204" pitchFamily="34" charset="0"/>
              <a:buChar char="•"/>
            </a:pPr>
            <a:r>
              <a:rPr lang="en-US" dirty="0" smtClean="0"/>
              <a:t> Later when the business logic class is used concrete implementation class is injected to be used for the abstracts interface</a:t>
            </a:r>
            <a:endParaRPr lang="en-US" dirty="0"/>
          </a:p>
        </p:txBody>
      </p:sp>
    </p:spTree>
    <p:extLst>
      <p:ext uri="{BB962C8B-B14F-4D97-AF65-F5344CB8AC3E}">
        <p14:creationId xmlns:p14="http://schemas.microsoft.com/office/powerpoint/2010/main" val="2700826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injection</a:t>
            </a:r>
            <a:endParaRPr lang="en-US" dirty="0"/>
          </a:p>
        </p:txBody>
      </p:sp>
      <p:sp>
        <p:nvSpPr>
          <p:cNvPr id="3" name="Content Placeholder 2"/>
          <p:cNvSpPr>
            <a:spLocks noGrp="1"/>
          </p:cNvSpPr>
          <p:nvPr>
            <p:ph idx="1"/>
          </p:nvPr>
        </p:nvSpPr>
        <p:spPr>
          <a:xfrm>
            <a:off x="676656" y="2058572"/>
            <a:ext cx="10753725" cy="3766185"/>
          </a:xfrm>
        </p:spPr>
        <p:txBody>
          <a:bodyPr>
            <a:normAutofit fontScale="90000" lnSpcReduction="10000"/>
          </a:bodyPr>
          <a:lstStyle/>
          <a:p>
            <a:pPr marL="0" indent="0">
              <a:buNone/>
            </a:pPr>
            <a:r>
              <a:rPr lang="en-US" dirty="0"/>
              <a:t>• </a:t>
            </a:r>
            <a:r>
              <a:rPr lang="en-US" dirty="0" smtClean="0"/>
              <a:t> </a:t>
            </a:r>
            <a:r>
              <a:rPr lang="en-US" b="1" dirty="0" smtClean="0"/>
              <a:t>Property injection </a:t>
            </a:r>
            <a:r>
              <a:rPr lang="en-US" dirty="0" smtClean="0"/>
              <a:t>- Concrete implementation classes are set as parameter to the dependent object. Rarely used method</a:t>
            </a:r>
            <a:endParaRPr lang="en-US" dirty="0"/>
          </a:p>
          <a:p>
            <a:pPr marL="0" indent="0">
              <a:buNone/>
            </a:pPr>
            <a:r>
              <a:rPr lang="en-US" dirty="0"/>
              <a:t>• </a:t>
            </a:r>
            <a:r>
              <a:rPr lang="en-US" b="1" dirty="0" smtClean="0"/>
              <a:t>Parameter injection -  </a:t>
            </a:r>
            <a:r>
              <a:rPr lang="en-US" dirty="0" smtClean="0"/>
              <a:t>concrete implementation is passed as input parameter in the method from our business logic. May be used if we want our method to use different implementation in different case</a:t>
            </a:r>
            <a:endParaRPr lang="en-US" dirty="0"/>
          </a:p>
          <a:p>
            <a:pPr marL="0" indent="0">
              <a:buNone/>
            </a:pPr>
            <a:r>
              <a:rPr lang="en-US" dirty="0"/>
              <a:t>• </a:t>
            </a:r>
            <a:r>
              <a:rPr lang="en-US" b="1" dirty="0" smtClean="0"/>
              <a:t>Constructor injection </a:t>
            </a:r>
            <a:r>
              <a:rPr lang="en-US" dirty="0" smtClean="0"/>
              <a:t>– concrete implementations are passed as parameters in constructor when our business logic class instance is created. Commonly used method in small projects</a:t>
            </a:r>
            <a:endParaRPr lang="en-US" dirty="0"/>
          </a:p>
          <a:p>
            <a:pPr marL="0" indent="0">
              <a:buNone/>
            </a:pPr>
            <a:r>
              <a:rPr lang="en-US" dirty="0"/>
              <a:t>• </a:t>
            </a:r>
            <a:r>
              <a:rPr lang="en-US" dirty="0" err="1" smtClean="0"/>
              <a:t>IoC</a:t>
            </a:r>
            <a:r>
              <a:rPr lang="en-US" dirty="0" smtClean="0"/>
              <a:t> Container – Central container of all dependencies in the application. Commonly used method in large projects. There are third party containers like </a:t>
            </a:r>
            <a:r>
              <a:rPr lang="en-US" dirty="0" err="1" smtClean="0"/>
              <a:t>Ninject</a:t>
            </a:r>
            <a:r>
              <a:rPr lang="en-US" dirty="0" smtClean="0"/>
              <a:t>, </a:t>
            </a:r>
            <a:r>
              <a:rPr lang="en-US" dirty="0" err="1" smtClean="0"/>
              <a:t>Autofac</a:t>
            </a:r>
            <a:r>
              <a:rPr lang="en-US" dirty="0" smtClean="0"/>
              <a:t>, MEF…</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II</a:t>
            </a:r>
            <a:endParaRPr lang="en-US" dirty="0"/>
          </a:p>
        </p:txBody>
      </p:sp>
      <p:sp>
        <p:nvSpPr>
          <p:cNvPr id="3" name="Content Placeholder 2"/>
          <p:cNvSpPr>
            <a:spLocks noGrp="1"/>
          </p:cNvSpPr>
          <p:nvPr>
            <p:ph idx="1"/>
          </p:nvPr>
        </p:nvSpPr>
        <p:spPr>
          <a:xfrm>
            <a:off x="676656" y="2058572"/>
            <a:ext cx="10753725" cy="3766185"/>
          </a:xfrm>
        </p:spPr>
        <p:txBody>
          <a:bodyPr>
            <a:normAutofit/>
          </a:bodyPr>
          <a:lstStyle/>
          <a:p>
            <a:pPr marL="0" indent="0">
              <a:buNone/>
            </a:pPr>
            <a:r>
              <a:rPr lang="en-US" dirty="0"/>
              <a:t>• </a:t>
            </a:r>
            <a:r>
              <a:rPr lang="en-US" dirty="0" smtClean="0"/>
              <a:t>Add </a:t>
            </a:r>
            <a:r>
              <a:rPr lang="en-US" b="1" dirty="0" err="1" smtClean="0"/>
              <a:t>Ninject</a:t>
            </a:r>
            <a:r>
              <a:rPr lang="en-US" dirty="0" smtClean="0"/>
              <a:t> to the project by using nugget package</a:t>
            </a:r>
            <a:endParaRPr lang="en-US" dirty="0"/>
          </a:p>
          <a:p>
            <a:pPr marL="0" indent="0">
              <a:buNone/>
            </a:pPr>
            <a:r>
              <a:rPr lang="en-US" dirty="0" smtClean="0"/>
              <a:t>• Implement basic </a:t>
            </a:r>
            <a:r>
              <a:rPr lang="en-US" dirty="0" err="1" smtClean="0"/>
              <a:t>IoC</a:t>
            </a:r>
            <a:r>
              <a:rPr lang="en-US" dirty="0" smtClean="0"/>
              <a:t> Container to the project</a:t>
            </a:r>
            <a:endParaRPr lang="en-US" b="1"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smtClean="0"/>
              <a:t>It has been great year, we’ve learnt a lot but the best is yet to come:</a:t>
            </a:r>
            <a:endParaRPr lang="en-US" dirty="0"/>
          </a:p>
          <a:p>
            <a:pPr marL="0" indent="0">
              <a:buNone/>
            </a:pPr>
            <a:r>
              <a:rPr lang="en-US" dirty="0"/>
              <a:t>– </a:t>
            </a:r>
            <a:r>
              <a:rPr lang="en-US" dirty="0" smtClean="0"/>
              <a:t>we are acquaintances for almost a year, we’ve covered a lot of web development topics together </a:t>
            </a:r>
            <a:endParaRPr lang="en-US" dirty="0"/>
          </a:p>
          <a:p>
            <a:pPr marL="0" indent="0">
              <a:buNone/>
            </a:pPr>
            <a:r>
              <a:rPr lang="en-US" dirty="0"/>
              <a:t>– </a:t>
            </a:r>
            <a:r>
              <a:rPr lang="en-US" dirty="0" smtClean="0"/>
              <a:t>time for the final touch to learn why software is build the way it is</a:t>
            </a:r>
          </a:p>
          <a:p>
            <a:pPr marL="0" indent="0">
              <a:buNone/>
            </a:pPr>
            <a:r>
              <a:rPr lang="en-US" dirty="0"/>
              <a:t>– </a:t>
            </a:r>
            <a:r>
              <a:rPr lang="en-US" dirty="0" smtClean="0"/>
              <a:t>Introduction to more advanced programing concepts you will need in real life</a:t>
            </a:r>
            <a:endParaRPr lang="en-US" dirty="0"/>
          </a:p>
          <a:p>
            <a:pPr>
              <a:buFontTx/>
              <a:buChar char="-"/>
            </a:pPr>
            <a:endParaRPr lang="en-US" dirty="0"/>
          </a:p>
          <a:p>
            <a:pPr>
              <a:buFontTx/>
              <a:buChar cha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lgn="ctr"/>
            <a:r>
              <a:rPr lang="en-US" sz="7200" dirty="0" smtClean="0"/>
              <a:t>Software architecture</a:t>
            </a:r>
            <a:r>
              <a:rPr lang="en-US" sz="7200" dirty="0"/>
              <a:t/>
            </a:r>
            <a:br>
              <a:rPr lang="en-US" sz="7200" dirty="0"/>
            </a:br>
            <a:r>
              <a:rPr lang="en-US" sz="3600" b="1" dirty="0" smtClean="0"/>
              <a:t>Do we just start building house?</a:t>
            </a:r>
            <a:endParaRPr lang="en-US" sz="3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 applications</a:t>
            </a:r>
            <a:endParaRPr lang="en-US" dirty="0"/>
          </a:p>
        </p:txBody>
      </p:sp>
      <p:sp>
        <p:nvSpPr>
          <p:cNvPr id="3" name="Content Placeholder 2"/>
          <p:cNvSpPr>
            <a:spLocks noGrp="1"/>
          </p:cNvSpPr>
          <p:nvPr>
            <p:ph idx="1"/>
          </p:nvPr>
        </p:nvSpPr>
        <p:spPr>
          <a:xfrm>
            <a:off x="676657" y="2046849"/>
            <a:ext cx="4310980" cy="3766185"/>
          </a:xfrm>
        </p:spPr>
        <p:txBody>
          <a:bodyPr>
            <a:normAutofit/>
          </a:bodyPr>
          <a:lstStyle/>
          <a:p>
            <a:pPr marL="0" indent="0">
              <a:buNone/>
            </a:pPr>
            <a:r>
              <a:rPr lang="en-US" dirty="0"/>
              <a:t>• </a:t>
            </a:r>
            <a:r>
              <a:rPr lang="en-US" dirty="0" smtClean="0"/>
              <a:t>Hard to maintain  </a:t>
            </a:r>
            <a:endParaRPr lang="en-US" dirty="0"/>
          </a:p>
          <a:p>
            <a:pPr marL="0" indent="0">
              <a:buNone/>
            </a:pPr>
            <a:r>
              <a:rPr lang="en-US" dirty="0"/>
              <a:t>• </a:t>
            </a:r>
            <a:r>
              <a:rPr lang="en-US" dirty="0" smtClean="0"/>
              <a:t>Hard to change</a:t>
            </a:r>
            <a:endParaRPr lang="en-US" dirty="0"/>
          </a:p>
          <a:p>
            <a:pPr marL="0" indent="0">
              <a:buNone/>
            </a:pPr>
            <a:r>
              <a:rPr lang="en-US" dirty="0" smtClean="0"/>
              <a:t>• No way to reuse parts of the code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163" y="2799951"/>
            <a:ext cx="5636836" cy="3545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I</a:t>
            </a:r>
            <a:endParaRPr lang="en-US" dirty="0"/>
          </a:p>
        </p:txBody>
      </p:sp>
      <p:sp>
        <p:nvSpPr>
          <p:cNvPr id="3" name="Content Placeholder 2"/>
          <p:cNvSpPr>
            <a:spLocks noGrp="1"/>
          </p:cNvSpPr>
          <p:nvPr>
            <p:ph idx="1"/>
          </p:nvPr>
        </p:nvSpPr>
        <p:spPr/>
        <p:txBody>
          <a:bodyPr/>
          <a:lstStyle/>
          <a:p>
            <a:r>
              <a:rPr lang="en-US" dirty="0" smtClean="0"/>
              <a:t>Take a look at the Real estate agency application and the following documentation:</a:t>
            </a:r>
          </a:p>
          <a:p>
            <a:pPr marL="514350" indent="-514350">
              <a:buFont typeface="+mj-lt"/>
              <a:buAutoNum type="arabicPeriod"/>
            </a:pPr>
            <a:r>
              <a:rPr lang="en-US" dirty="0" smtClean="0"/>
              <a:t>The application should be able to save real estate with information for location, rent price, sale price and area</a:t>
            </a:r>
          </a:p>
          <a:p>
            <a:pPr marL="514350" indent="-514350">
              <a:buFont typeface="+mj-lt"/>
              <a:buAutoNum type="arabicPeriod"/>
            </a:pPr>
            <a:r>
              <a:rPr lang="en-US" dirty="0" smtClean="0"/>
              <a:t>The application should present summary of total area, average rent price and average sale price</a:t>
            </a:r>
          </a:p>
          <a:p>
            <a:pPr marL="514350" indent="-514350">
              <a:buFont typeface="+mj-lt"/>
              <a:buAutoNum type="arabicPeriod"/>
            </a:pPr>
            <a:r>
              <a:rPr lang="en-US" dirty="0" smtClean="0"/>
              <a:t>The application should present list of current real estate in the agency</a:t>
            </a:r>
          </a:p>
          <a:p>
            <a:pPr marL="0" indent="0">
              <a:buNone/>
            </a:pPr>
            <a:r>
              <a:rPr lang="en-US" dirty="0"/>
              <a:t> </a:t>
            </a:r>
            <a:endParaRPr lang="en-US" dirty="0" smtClean="0"/>
          </a:p>
        </p:txBody>
      </p:sp>
    </p:spTree>
    <p:extLst>
      <p:ext uri="{BB962C8B-B14F-4D97-AF65-F5344CB8AC3E}">
        <p14:creationId xmlns:p14="http://schemas.microsoft.com/office/powerpoint/2010/main" val="202968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II</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Change the application repository to use database with Entity Framework </a:t>
            </a:r>
            <a:endParaRPr lang="en-US" dirty="0"/>
          </a:p>
        </p:txBody>
      </p:sp>
    </p:spTree>
    <p:extLst>
      <p:ext uri="{BB962C8B-B14F-4D97-AF65-F5344CB8AC3E}">
        <p14:creationId xmlns:p14="http://schemas.microsoft.com/office/powerpoint/2010/main" val="36144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 Layered architecture</a:t>
            </a:r>
            <a:endParaRPr lang="en-US" dirty="0"/>
          </a:p>
        </p:txBody>
      </p:sp>
      <p:sp>
        <p:nvSpPr>
          <p:cNvPr id="3" name="Content Placeholder 2"/>
          <p:cNvSpPr>
            <a:spLocks noGrp="1"/>
          </p:cNvSpPr>
          <p:nvPr>
            <p:ph idx="1"/>
          </p:nvPr>
        </p:nvSpPr>
        <p:spPr>
          <a:xfrm>
            <a:off x="676657" y="2046849"/>
            <a:ext cx="5009092" cy="3766185"/>
          </a:xfrm>
        </p:spPr>
        <p:txBody>
          <a:bodyPr>
            <a:normAutofit/>
          </a:bodyPr>
          <a:lstStyle/>
          <a:p>
            <a:pPr>
              <a:buFont typeface="Arial" panose="020B0604020202020204" pitchFamily="34" charset="0"/>
              <a:buChar char="•"/>
            </a:pPr>
            <a:r>
              <a:rPr lang="en-US" dirty="0"/>
              <a:t> </a:t>
            </a:r>
            <a:r>
              <a:rPr lang="en-US" dirty="0" smtClean="0"/>
              <a:t>Clearly separated UI, Business and data infrastructure</a:t>
            </a:r>
          </a:p>
          <a:p>
            <a:pPr>
              <a:buFont typeface="Arial" panose="020B0604020202020204" pitchFamily="34" charset="0"/>
              <a:buChar char="•"/>
            </a:pPr>
            <a:r>
              <a:rPr lang="en-US" dirty="0"/>
              <a:t> </a:t>
            </a:r>
            <a:r>
              <a:rPr lang="en-US" dirty="0" smtClean="0"/>
              <a:t>Easier to understand</a:t>
            </a:r>
          </a:p>
          <a:p>
            <a:pPr>
              <a:buFont typeface="Arial" panose="020B0604020202020204" pitchFamily="34" charset="0"/>
              <a:buChar char="•"/>
            </a:pPr>
            <a:r>
              <a:rPr lang="en-US" dirty="0"/>
              <a:t> </a:t>
            </a:r>
            <a:r>
              <a:rPr lang="en-US" dirty="0" smtClean="0"/>
              <a:t>Again coupled layers, hard to make bigger infrastructure changes</a:t>
            </a:r>
          </a:p>
          <a:p>
            <a:pPr>
              <a:buFont typeface="Arial" panose="020B0604020202020204" pitchFamily="34" charset="0"/>
              <a:buChar char="•"/>
            </a:pPr>
            <a:r>
              <a:rPr lang="en-US" dirty="0" smtClean="0"/>
              <a:t> Business layer depends on database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747" y="2089654"/>
            <a:ext cx="5744250" cy="36805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dependency and why it is bad ?</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a:t>
            </a:r>
            <a:r>
              <a:rPr lang="en-US" b="1" dirty="0"/>
              <a:t>Dependency</a:t>
            </a:r>
            <a:r>
              <a:rPr lang="en-US" dirty="0"/>
              <a:t> is a broad software engineering term used to refer when a piece of software relies on another one. Coupling (computer </a:t>
            </a:r>
            <a:r>
              <a:rPr lang="en-US" b="1" dirty="0"/>
              <a:t>programming</a:t>
            </a:r>
            <a:r>
              <a:rPr lang="en-US" dirty="0"/>
              <a:t>) In software engineering, coupling or </a:t>
            </a:r>
            <a:r>
              <a:rPr lang="en-US" b="1" dirty="0"/>
              <a:t>dependency</a:t>
            </a:r>
            <a:r>
              <a:rPr lang="en-US" dirty="0"/>
              <a:t> is the degree to which each </a:t>
            </a:r>
            <a:r>
              <a:rPr lang="en-US" b="1" dirty="0"/>
              <a:t>program</a:t>
            </a:r>
            <a:r>
              <a:rPr lang="en-US" dirty="0"/>
              <a:t> module relies on each one of the other modules. </a:t>
            </a:r>
            <a:r>
              <a:rPr lang="en-US" b="1" dirty="0"/>
              <a:t>Program</a:t>
            </a:r>
            <a:r>
              <a:rPr lang="en-US" dirty="0"/>
              <a:t> X uses Library Y</a:t>
            </a:r>
            <a:r>
              <a:rPr lang="en-US" dirty="0" smtClean="0"/>
              <a:t>.</a:t>
            </a:r>
          </a:p>
          <a:p>
            <a:pPr>
              <a:buFont typeface="Arial" panose="020B0604020202020204" pitchFamily="34" charset="0"/>
              <a:buChar char="•"/>
            </a:pPr>
            <a:r>
              <a:rPr lang="en-US" dirty="0"/>
              <a:t> </a:t>
            </a:r>
            <a:r>
              <a:rPr lang="en-US" dirty="0" smtClean="0"/>
              <a:t>References in projects are dependencies </a:t>
            </a:r>
          </a:p>
          <a:p>
            <a:pPr>
              <a:buFont typeface="Arial" panose="020B0604020202020204" pitchFamily="34" charset="0"/>
              <a:buChar char="•"/>
            </a:pPr>
            <a:r>
              <a:rPr lang="en-US" dirty="0"/>
              <a:t> </a:t>
            </a:r>
            <a:r>
              <a:rPr lang="en-US" i="1" dirty="0" smtClean="0"/>
              <a:t>new </a:t>
            </a:r>
            <a:r>
              <a:rPr lang="en-US" dirty="0" smtClean="0"/>
              <a:t>directive in classes is dependency to another class</a:t>
            </a:r>
          </a:p>
          <a:p>
            <a:pPr>
              <a:buFont typeface="Arial" panose="020B0604020202020204" pitchFamily="34" charset="0"/>
              <a:buChar char="•"/>
            </a:pPr>
            <a:r>
              <a:rPr lang="en-US" i="1" dirty="0"/>
              <a:t> </a:t>
            </a:r>
            <a:r>
              <a:rPr lang="en-US" dirty="0" smtClean="0"/>
              <a:t>using static classes in our code is dependency</a:t>
            </a:r>
          </a:p>
          <a:p>
            <a:pPr>
              <a:buFont typeface="Arial" panose="020B0604020202020204" pitchFamily="34" charset="0"/>
              <a:buChar char="•"/>
            </a:pPr>
            <a:r>
              <a:rPr lang="en-US" i="1" dirty="0"/>
              <a:t> </a:t>
            </a:r>
            <a:r>
              <a:rPr lang="en-US" dirty="0" smtClean="0"/>
              <a:t>Third party services and modules are dependency</a:t>
            </a:r>
            <a:endParaRPr lang="en-US" i="1" dirty="0"/>
          </a:p>
        </p:txBody>
      </p:sp>
    </p:spTree>
    <p:extLst>
      <p:ext uri="{BB962C8B-B14F-4D97-AF65-F5344CB8AC3E}">
        <p14:creationId xmlns:p14="http://schemas.microsoft.com/office/powerpoint/2010/main" val="6764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dependency and why it is bad ?</a:t>
            </a: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dirty="0" smtClean="0"/>
              <a:t> Changes in dependent objects require changes in our code, even more in our business logic. </a:t>
            </a:r>
          </a:p>
          <a:p>
            <a:pPr>
              <a:buFont typeface="Arial" panose="020B0604020202020204" pitchFamily="34" charset="0"/>
              <a:buChar char="•"/>
            </a:pPr>
            <a:r>
              <a:rPr lang="en-US" dirty="0"/>
              <a:t> </a:t>
            </a:r>
            <a:r>
              <a:rPr lang="en-US" dirty="0" smtClean="0"/>
              <a:t>Simple </a:t>
            </a:r>
            <a:r>
              <a:rPr lang="en-US" dirty="0" smtClean="0"/>
              <a:t>changes may produce errors in our business logic. We don’t want third party services or modules to produce errors in our code</a:t>
            </a:r>
          </a:p>
          <a:p>
            <a:pPr>
              <a:buFont typeface="Arial" panose="020B0604020202020204" pitchFamily="34" charset="0"/>
              <a:buChar char="•"/>
            </a:pPr>
            <a:r>
              <a:rPr lang="en-US" dirty="0"/>
              <a:t> </a:t>
            </a:r>
            <a:r>
              <a:rPr lang="en-US" dirty="0" smtClean="0"/>
              <a:t>In </a:t>
            </a:r>
            <a:r>
              <a:rPr lang="en-US" dirty="0" smtClean="0"/>
              <a:t>our code we don’t want high modules (business logic) to depend from low level modules (UI, database, services…). We don’t want changes in these low level modules to produce errors in our business </a:t>
            </a:r>
          </a:p>
          <a:p>
            <a:pPr>
              <a:buFont typeface="Arial" panose="020B0604020202020204" pitchFamily="34" charset="0"/>
              <a:buChar char="•"/>
            </a:pPr>
            <a:r>
              <a:rPr lang="en-US" i="1" dirty="0"/>
              <a:t> </a:t>
            </a:r>
            <a:r>
              <a:rPr lang="en-US" dirty="0" smtClean="0"/>
              <a:t>We want to be able to test our logic independent from the conditions that may occur in these low level modules</a:t>
            </a:r>
          </a:p>
          <a:p>
            <a:pPr>
              <a:buFont typeface="Arial" panose="020B0604020202020204" pitchFamily="34" charset="0"/>
              <a:buChar char="•"/>
            </a:pPr>
            <a:endParaRPr lang="en-US" i="1" dirty="0"/>
          </a:p>
        </p:txBody>
      </p:sp>
    </p:spTree>
    <p:extLst>
      <p:ext uri="{BB962C8B-B14F-4D97-AF65-F5344CB8AC3E}">
        <p14:creationId xmlns:p14="http://schemas.microsoft.com/office/powerpoint/2010/main" val="347668039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TC103457491[[fn=Metropolitan]]</Template>
  <TotalTime>154</TotalTime>
  <Words>514</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Metropolitan</vt:lpstr>
      <vt:lpstr>Practical enterprise applications</vt:lpstr>
      <vt:lpstr>Who are we?</vt:lpstr>
      <vt:lpstr>Software architecture Do we just start building house?</vt:lpstr>
      <vt:lpstr>Monolith applications</vt:lpstr>
      <vt:lpstr>Task I</vt:lpstr>
      <vt:lpstr>Task II</vt:lpstr>
      <vt:lpstr>N Layered architecture</vt:lpstr>
      <vt:lpstr>What is dependency and why it is bad ?</vt:lpstr>
      <vt:lpstr>What is dependency and why it is bad ?</vt:lpstr>
      <vt:lpstr>Information flow vs Dependency flow</vt:lpstr>
      <vt:lpstr>Information flow vs Dependency flow</vt:lpstr>
      <vt:lpstr>Onion architecture</vt:lpstr>
      <vt:lpstr>Exercise I</vt:lpstr>
      <vt:lpstr>Dependency inversion and injection</vt:lpstr>
      <vt:lpstr>PowerPoint Presentation</vt:lpstr>
      <vt:lpstr>Dependency inversion principle</vt:lpstr>
      <vt:lpstr>Methods of injection</vt:lpstr>
      <vt:lpstr>Exercise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SEDC - Code Academy v3.0</dc:title>
  <dc:creator>Vekoslav.Stefanovski@seavus.com</dc:creator>
  <cp:lastModifiedBy>Igor Naumoski</cp:lastModifiedBy>
  <cp:revision>109</cp:revision>
  <dcterms:created xsi:type="dcterms:W3CDTF">2014-05-14T10:17:00Z</dcterms:created>
  <dcterms:modified xsi:type="dcterms:W3CDTF">2018-09-10T14:47:04Z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