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30D31-E59C-4FDA-9095-0FCA3D5C7BD0}" type="datetimeFigureOut">
              <a:rPr lang="ru-RU"/>
              <a:pPr>
                <a:defRPr/>
              </a:pPr>
              <a:t>23.03.2011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FFDF2-3873-4837-82F7-F7B38E7F40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C00E3-0633-4075-A7E5-6786CC6A72D9}" type="datetimeFigureOut">
              <a:rPr lang="ru-RU"/>
              <a:pPr>
                <a:defRPr/>
              </a:pPr>
              <a:t>23.03.2011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A83A6-B717-4664-8D26-A74E8729B4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1E74D-0DBF-4FC6-BC13-7DEA5955BF05}" type="datetimeFigureOut">
              <a:rPr lang="ru-RU"/>
              <a:pPr>
                <a:defRPr/>
              </a:pPr>
              <a:t>23.03.2011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A36C0-9E2B-45FD-BB74-B01878A54D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6ED48-6A9B-416B-B8DE-75DD8E787322}" type="datetimeFigureOut">
              <a:rPr lang="ru-RU"/>
              <a:pPr>
                <a:defRPr/>
              </a:pPr>
              <a:t>23.03.2011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32801-5432-4170-9DB9-FA9019A423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40C38-0761-4525-9585-436A46338321}" type="datetimeFigureOut">
              <a:rPr lang="ru-RU"/>
              <a:pPr>
                <a:defRPr/>
              </a:pPr>
              <a:t>23.03.2011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C5F12-0D34-4797-AEBC-B59A4254DA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0DE0F-FBE0-44C2-877C-93F2EC74590D}" type="datetimeFigureOut">
              <a:rPr lang="ru-RU"/>
              <a:pPr>
                <a:defRPr/>
              </a:pPr>
              <a:t>23.03.2011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52AF0-5ADF-43BF-94F5-3FCE6B3767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D3C20-8DCC-4FDB-A846-4AC833F9FACA}" type="datetimeFigureOut">
              <a:rPr lang="ru-RU"/>
              <a:pPr>
                <a:defRPr/>
              </a:pPr>
              <a:t>23.03.2011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78318-59CE-49FA-8ECF-ECAFA5ED0B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8E515-17CC-4E64-9ACC-E9543A77DBE7}" type="datetimeFigureOut">
              <a:rPr lang="ru-RU"/>
              <a:pPr>
                <a:defRPr/>
              </a:pPr>
              <a:t>23.03.2011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34148-3073-4023-865D-126BA64AF6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BAC2E-009F-422A-AF0B-9FD40827FC87}" type="datetimeFigureOut">
              <a:rPr lang="ru-RU"/>
              <a:pPr>
                <a:defRPr/>
              </a:pPr>
              <a:t>23.03.2011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D2B31-5586-437A-99C6-0C197F04A1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7C88D-7161-446A-AB81-1737BDC977A6}" type="datetimeFigureOut">
              <a:rPr lang="ru-RU"/>
              <a:pPr>
                <a:defRPr/>
              </a:pPr>
              <a:t>23.03.2011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D7C4-BD90-4664-A0F3-DBE5118513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1F5A7-4977-4E99-AB92-BDF9EC3B1374}" type="datetimeFigureOut">
              <a:rPr lang="ru-RU"/>
              <a:pPr>
                <a:defRPr/>
              </a:pPr>
              <a:t>23.03.2011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97722-8D3C-4CCE-8684-7F4F8FE3A7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060F7F-7491-4813-9AD7-1F7FBBE7359C}" type="datetimeFigureOut">
              <a:rPr lang="ru-RU"/>
              <a:pPr>
                <a:defRPr/>
              </a:pPr>
              <a:t>23.03.2011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A9A197-7629-40E9-ABB2-835EF09BA6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Заголовок 3"/>
          <p:cNvSpPr>
            <a:spLocks noGrp="1"/>
          </p:cNvSpPr>
          <p:nvPr>
            <p:ph type="title"/>
          </p:nvPr>
        </p:nvSpPr>
        <p:spPr>
          <a:xfrm>
            <a:off x="0" y="357188"/>
            <a:ext cx="9001125" cy="1071562"/>
          </a:xfrm>
        </p:spPr>
        <p:txBody>
          <a:bodyPr/>
          <a:lstStyle/>
          <a:p>
            <a:r>
              <a:rPr lang="ru-RU" sz="4800" b="1" i="1" smtClean="0">
                <a:solidFill>
                  <a:srgbClr val="FF0000"/>
                </a:solidFill>
              </a:rPr>
              <a:t>Взаимосвязь мышления и речи</a:t>
            </a:r>
          </a:p>
        </p:txBody>
      </p:sp>
      <p:pic>
        <p:nvPicPr>
          <p:cNvPr id="6" name="Содержимое 5" descr="могз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380537"/>
            <a:ext cx="5929354" cy="5477463"/>
          </a:xfrm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 advTm="314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7900987" cy="774700"/>
          </a:xfrm>
        </p:spPr>
        <p:txBody>
          <a:bodyPr/>
          <a:lstStyle/>
          <a:p>
            <a:r>
              <a:rPr lang="ru-RU" b="1" i="1" smtClean="0">
                <a:solidFill>
                  <a:srgbClr val="FF0000"/>
                </a:solidFill>
              </a:rPr>
              <a:t>Взаимосвязь мышления и речи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57313"/>
            <a:ext cx="9144000" cy="500062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500" dirty="0"/>
              <a:t>1) между речью и мышлением существует не тожество и не разрыв, а единство; это единство диалектическое, включающее различия, заостряющиеся в противоположности;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500" dirty="0"/>
              <a:t>2) в единстве мышления и речи ведущим является мышление, а не речь, как того хотят формалистические и идеалистические теории, превращающие слово как знак в «производящую причину» мышления;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500" dirty="0"/>
              <a:t>3) речь и мышление возникают у человека в единстве на основе общественно-трудовой практики</a:t>
            </a:r>
            <a:r>
              <a:rPr lang="ru-RU" sz="3500" dirty="0" smtClean="0"/>
              <a:t>.</a:t>
            </a:r>
          </a:p>
        </p:txBody>
      </p:sp>
    </p:spTree>
  </p:cSld>
  <p:clrMapOvr>
    <a:masterClrMapping/>
  </p:clrMapOvr>
  <p:transition spd="slow" advTm="9984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>
          <a:xfrm>
            <a:off x="0" y="214313"/>
            <a:ext cx="9144000" cy="2071687"/>
          </a:xfrm>
        </p:spPr>
        <p:txBody>
          <a:bodyPr/>
          <a:lstStyle/>
          <a:p>
            <a:r>
              <a:rPr lang="ru-RU" sz="3200" b="1" i="1" smtClean="0">
                <a:solidFill>
                  <a:srgbClr val="FF0000"/>
                </a:solidFill>
              </a:rPr>
              <a:t>Единство речи и мышления конкретно осуществляется в различных формах для разных видов речи.</a:t>
            </a:r>
          </a:p>
        </p:txBody>
      </p:sp>
      <p:pic>
        <p:nvPicPr>
          <p:cNvPr id="4" name="Содержимое 3" descr="63879239_som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78" y="2285992"/>
            <a:ext cx="3214710" cy="4228815"/>
          </a:xfrm>
          <a:prstGeom prst="ellipse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ransition advTm="3188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3"/>
          <p:cNvSpPr>
            <a:spLocks noGrp="1"/>
          </p:cNvSpPr>
          <p:nvPr>
            <p:ph type="title"/>
          </p:nvPr>
        </p:nvSpPr>
        <p:spPr>
          <a:xfrm>
            <a:off x="357188" y="214313"/>
            <a:ext cx="5214937" cy="571500"/>
          </a:xfrm>
        </p:spPr>
        <p:txBody>
          <a:bodyPr/>
          <a:lstStyle/>
          <a:p>
            <a:r>
              <a:rPr lang="ru-RU" sz="4000" i="1" smtClean="0">
                <a:solidFill>
                  <a:srgbClr val="FF0000"/>
                </a:solidFill>
              </a:rPr>
              <a:t>Понятие о мышлении</a:t>
            </a:r>
          </a:p>
        </p:txBody>
      </p:sp>
      <p:pic>
        <p:nvPicPr>
          <p:cNvPr id="7" name="Содержимое 6" descr="мышление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2" y="285728"/>
            <a:ext cx="2497472" cy="3501130"/>
          </a:xfrm>
          <a:prstGeom prst="ellipse">
            <a:avLst/>
          </a:prstGeom>
          <a:ln>
            <a:solidFill>
              <a:srgbClr val="FF0000"/>
            </a:solidFill>
          </a:ln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357188" y="1143000"/>
            <a:ext cx="3429000" cy="528637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>
                <a:solidFill>
                  <a:srgbClr val="FF0000"/>
                </a:solidFill>
              </a:rPr>
              <a:t>Мышление</a:t>
            </a:r>
            <a:r>
              <a:rPr lang="ru-RU" sz="2400" b="1" dirty="0"/>
              <a:t> </a:t>
            </a:r>
            <a:r>
              <a:rPr lang="ru-RU" sz="2400" b="1" i="1" dirty="0"/>
              <a:t>- высшая форма отражения мозгом окружающего мира, наиболее сложный познавательный психический процесс, свойственный только человеку</a:t>
            </a:r>
            <a:r>
              <a:rPr lang="ru-RU" sz="2400" b="1" i="1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2400" b="1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>
                <a:solidFill>
                  <a:srgbClr val="FF0000"/>
                </a:solidFill>
              </a:rPr>
              <a:t>Мышление</a:t>
            </a:r>
            <a:r>
              <a:rPr lang="ru-RU" sz="2400" b="1" dirty="0"/>
              <a:t> </a:t>
            </a:r>
            <a:r>
              <a:rPr lang="ru-RU" sz="2400" b="1" i="1" dirty="0"/>
              <a:t>- процесс опосредованного и обобщенного познания (отражения) окружающего мира.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pic>
        <p:nvPicPr>
          <p:cNvPr id="8" name="Рисунок 7" descr="куб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4286256"/>
            <a:ext cx="3245615" cy="2174562"/>
          </a:xfrm>
          <a:prstGeom prst="ellipse">
            <a:avLst/>
          </a:prstGeom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 advTm="10344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xfrm>
            <a:off x="4357688" y="0"/>
            <a:ext cx="4786312" cy="642938"/>
          </a:xfrm>
        </p:spPr>
        <p:txBody>
          <a:bodyPr/>
          <a:lstStyle/>
          <a:p>
            <a:r>
              <a:rPr lang="ru-RU" sz="3600" i="1" smtClean="0">
                <a:solidFill>
                  <a:srgbClr val="FF0000"/>
                </a:solidFill>
              </a:rPr>
              <a:t>Развитие мышления</a:t>
            </a:r>
          </a:p>
        </p:txBody>
      </p:sp>
      <p:pic>
        <p:nvPicPr>
          <p:cNvPr id="5" name="Содержимое 4" descr="158774_w640_h640_semya_s_knizhkoj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686" y="1357298"/>
            <a:ext cx="4564502" cy="4479388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363" name="Текст 3"/>
          <p:cNvSpPr>
            <a:spLocks noGrp="1"/>
          </p:cNvSpPr>
          <p:nvPr>
            <p:ph type="body" sz="half" idx="2"/>
          </p:nvPr>
        </p:nvSpPr>
        <p:spPr>
          <a:xfrm>
            <a:off x="0" y="500063"/>
            <a:ext cx="4214813" cy="6357937"/>
          </a:xfrm>
        </p:spPr>
        <p:txBody>
          <a:bodyPr/>
          <a:lstStyle/>
          <a:p>
            <a:endParaRPr lang="ru-RU" smtClean="0"/>
          </a:p>
          <a:p>
            <a:r>
              <a:rPr lang="ru-RU" sz="2400" b="1" i="1" smtClean="0"/>
              <a:t>В формировании и развитии мышления условно можно выделить несколько этапов. </a:t>
            </a:r>
          </a:p>
          <a:p>
            <a:pPr>
              <a:buFont typeface="Arial" charset="0"/>
              <a:buChar char="•"/>
            </a:pPr>
            <a:r>
              <a:rPr lang="ru-RU" sz="2400" b="1" i="1" smtClean="0"/>
              <a:t>Начальный этап развития мышления человека связан с обобщениями. </a:t>
            </a:r>
          </a:p>
          <a:p>
            <a:pPr>
              <a:buFont typeface="Arial" charset="0"/>
              <a:buChar char="•"/>
            </a:pPr>
            <a:r>
              <a:rPr lang="ru-RU" sz="2400" b="1" i="1" smtClean="0"/>
              <a:t>Следующий этап развития ребенка связан с овладением им речью. </a:t>
            </a:r>
          </a:p>
          <a:p>
            <a:pPr>
              <a:buFont typeface="Arial" charset="0"/>
              <a:buChar char="•"/>
            </a:pPr>
            <a:r>
              <a:rPr lang="ru-RU" sz="2400" b="1" i="1" smtClean="0"/>
              <a:t>На следующем этапе развития мышления ребенка он может назвать один и тот же предмет несколькими словами. </a:t>
            </a:r>
          </a:p>
          <a:p>
            <a:endParaRPr lang="ru-RU" sz="1600" b="1" i="1" smtClean="0"/>
          </a:p>
          <a:p>
            <a:endParaRPr lang="ru-RU" smtClean="0"/>
          </a:p>
        </p:txBody>
      </p:sp>
    </p:spTree>
  </p:cSld>
  <p:clrMapOvr>
    <a:masterClrMapping/>
  </p:clrMapOvr>
  <p:transition spd="slow" advTm="6938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357688" y="500063"/>
            <a:ext cx="4429125" cy="6357937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i="1" dirty="0" smtClean="0"/>
              <a:t>На основании изложенной информации мы можем выявить несколько наиболее существенных особенностей мышления ребенка дошкольного возраста. Так, существенной особенностью мышления ребенка является то, что его первые обобщения связаны с действием. Ребенок мыслит действуя. Другая характерная особенность детского мышления - его наглядность. Наглядность детского мышления проявляется в его конкретности. Ребенок мыслит, опираясь на единичные факты, которые ему известны и доступны из личного опыта или наблюдений за другими людьми.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  <p:pic>
        <p:nvPicPr>
          <p:cNvPr id="7" name="Рисунок 6" descr="im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786058"/>
            <a:ext cx="4114808" cy="3112483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 advTm="9984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>
          <a:xfrm>
            <a:off x="0" y="142875"/>
            <a:ext cx="7072313" cy="500063"/>
          </a:xfrm>
        </p:spPr>
        <p:txBody>
          <a:bodyPr/>
          <a:lstStyle/>
          <a:p>
            <a:r>
              <a:rPr lang="ru-RU" sz="2800" i="1" smtClean="0">
                <a:solidFill>
                  <a:srgbClr val="FF0000"/>
                </a:solidFill>
              </a:rPr>
              <a:t>Три основных направления исследований: </a:t>
            </a:r>
          </a:p>
        </p:txBody>
      </p:sp>
      <p:pic>
        <p:nvPicPr>
          <p:cNvPr id="5" name="Содержимое 4" descr="1028209-96496295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285860"/>
            <a:ext cx="3333764" cy="5000645"/>
          </a:xfrm>
          <a:ln>
            <a:solidFill>
              <a:srgbClr val="FF0000"/>
            </a:solidFill>
          </a:ln>
          <a:effectLst>
            <a:softEdge rad="12700"/>
          </a:effectLst>
        </p:spPr>
      </p:pic>
      <p:sp>
        <p:nvSpPr>
          <p:cNvPr id="17411" name="Текст 3"/>
          <p:cNvSpPr>
            <a:spLocks noGrp="1"/>
          </p:cNvSpPr>
          <p:nvPr>
            <p:ph type="body" sz="half" idx="2"/>
          </p:nvPr>
        </p:nvSpPr>
        <p:spPr>
          <a:xfrm>
            <a:off x="5000625" y="571500"/>
            <a:ext cx="4143375" cy="6072188"/>
          </a:xfrm>
        </p:spPr>
        <p:txBody>
          <a:bodyPr/>
          <a:lstStyle/>
          <a:p>
            <a:endParaRPr lang="ru-RU" i="1" smtClean="0"/>
          </a:p>
          <a:p>
            <a:endParaRPr lang="ru-RU" i="1" smtClean="0"/>
          </a:p>
          <a:p>
            <a:endParaRPr lang="ru-RU" i="1" smtClean="0"/>
          </a:p>
          <a:p>
            <a:r>
              <a:rPr lang="ru-RU" sz="1800" b="1" i="1" u="sng" smtClean="0">
                <a:solidFill>
                  <a:srgbClr val="FF0000"/>
                </a:solidFill>
              </a:rPr>
              <a:t>Филогенетическое направление </a:t>
            </a:r>
            <a:r>
              <a:rPr lang="ru-RU" sz="1600" b="1" i="1" smtClean="0"/>
              <a:t>предполагает изучение того, как мышление человека развивалось и совершенствовалось в процессе исторического развития человечества. </a:t>
            </a:r>
          </a:p>
          <a:p>
            <a:endParaRPr lang="ru-RU" i="1" smtClean="0"/>
          </a:p>
          <a:p>
            <a:r>
              <a:rPr lang="ru-RU" sz="1800" b="1" i="1" u="sng" smtClean="0">
                <a:solidFill>
                  <a:srgbClr val="FF0000"/>
                </a:solidFill>
              </a:rPr>
              <a:t>Онтогенетическое направление </a:t>
            </a:r>
            <a:r>
              <a:rPr lang="ru-RU" sz="1600" b="1" i="1" smtClean="0"/>
              <a:t>связано с исследованием основных этапов развития в процессе жизни одного человека. </a:t>
            </a:r>
          </a:p>
          <a:p>
            <a:endParaRPr lang="ru-RU" smtClean="0"/>
          </a:p>
          <a:p>
            <a:r>
              <a:rPr lang="ru-RU" sz="1600" b="1" i="1" smtClean="0"/>
              <a:t>В свою очередь, </a:t>
            </a:r>
            <a:r>
              <a:rPr lang="ru-RU" sz="1800" b="1" i="1" u="sng" smtClean="0">
                <a:solidFill>
                  <a:srgbClr val="FF0000"/>
                </a:solidFill>
              </a:rPr>
              <a:t>экспериментальное направление </a:t>
            </a:r>
            <a:r>
              <a:rPr lang="ru-RU" sz="1600" b="1" i="1" smtClean="0"/>
              <a:t>связано с проблемами экспериментального исследования мышления и возможности развития интеллекта в особых, искусственно созданных условиях.</a:t>
            </a:r>
          </a:p>
        </p:txBody>
      </p:sp>
    </p:spTree>
  </p:cSld>
  <p:clrMapOvr>
    <a:masterClrMapping/>
  </p:clrMapOvr>
  <p:transition spd="slow" advTm="6984"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9"/>
          <p:cNvSpPr>
            <a:spLocks noGrp="1"/>
          </p:cNvSpPr>
          <p:nvPr>
            <p:ph type="title"/>
          </p:nvPr>
        </p:nvSpPr>
        <p:spPr>
          <a:xfrm>
            <a:off x="1357313" y="142875"/>
            <a:ext cx="5929312" cy="642938"/>
          </a:xfrm>
        </p:spPr>
        <p:txBody>
          <a:bodyPr/>
          <a:lstStyle/>
          <a:p>
            <a:r>
              <a:rPr lang="ru-RU" sz="5400" b="1" i="1" smtClean="0">
                <a:solidFill>
                  <a:srgbClr val="FF0000"/>
                </a:solidFill>
              </a:rPr>
              <a:t>Развитие речи</a:t>
            </a:r>
          </a:p>
        </p:txBody>
      </p:sp>
      <p:sp>
        <p:nvSpPr>
          <p:cNvPr id="18434" name="Содержимое 10"/>
          <p:cNvSpPr>
            <a:spLocks noGrp="1"/>
          </p:cNvSpPr>
          <p:nvPr>
            <p:ph sz="half" idx="1"/>
          </p:nvPr>
        </p:nvSpPr>
        <p:spPr>
          <a:xfrm>
            <a:off x="214313" y="928688"/>
            <a:ext cx="4500562" cy="592931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1800" b="1" i="1" smtClean="0"/>
              <a:t> </a:t>
            </a:r>
            <a:r>
              <a:rPr lang="ru-RU" sz="2400" b="1" i="1" smtClean="0">
                <a:solidFill>
                  <a:srgbClr val="FF0000"/>
                </a:solidFill>
              </a:rPr>
              <a:t>Речь</a:t>
            </a:r>
            <a:r>
              <a:rPr lang="ru-RU" sz="1800" b="1" i="1" smtClean="0"/>
              <a:t> - это специфически человеческая деятельность. Речь, а вместе с ней и язык возникли впервые лишь в человеческом обществе. </a:t>
            </a:r>
          </a:p>
          <a:p>
            <a:pPr>
              <a:buFont typeface="Arial" charset="0"/>
              <a:buNone/>
            </a:pPr>
            <a:r>
              <a:rPr lang="ru-RU" sz="1800" b="1" i="1" smtClean="0"/>
              <a:t>У современной науки есть основание полагать, что первым средством общения была комплексная кинетическая речь. </a:t>
            </a:r>
          </a:p>
          <a:p>
            <a:pPr>
              <a:buFont typeface="Arial" charset="0"/>
              <a:buNone/>
            </a:pPr>
            <a:r>
              <a:rPr lang="ru-RU" sz="1800" b="1" i="1" smtClean="0"/>
              <a:t> Дальнейший этап в развитии речи был связан с постепенным отделением речевых движений от трудовых действий и их специализацией в качестве средств общения, т. е. превращением их в жесты. </a:t>
            </a:r>
          </a:p>
          <a:p>
            <a:pPr>
              <a:buFont typeface="Arial" charset="0"/>
              <a:buNone/>
            </a:pPr>
            <a:r>
              <a:rPr lang="ru-RU" sz="1800" b="1" i="1" smtClean="0"/>
              <a:t>Подобное разделение движений на речевые и трудовые было вызвано усложнением трудовой деятельности людей. В результате возник специализированный ручной язык и ручная (кинетическая) речь.</a:t>
            </a:r>
          </a:p>
        </p:txBody>
      </p:sp>
      <p:pic>
        <p:nvPicPr>
          <p:cNvPr id="14" name="Содержимое 13" descr="voice-traning-pic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0126" y="1142984"/>
            <a:ext cx="3680666" cy="5429288"/>
          </a:xfrm>
          <a:prstGeom prst="flowChartMagneticDisk">
            <a:avLst/>
          </a:prstGeom>
          <a:effectLst>
            <a:outerShdw blurRad="44450" dist="27940" dir="5400000" algn="ctr">
              <a:srgbClr val="000000">
                <a:alpha val="32000"/>
              </a:srgbClr>
            </a:outerShdw>
            <a:softEdge rad="317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 advTm="10016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43438" y="0"/>
            <a:ext cx="4500562" cy="5214938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/>
              <a:t>Человеческая речь, как и человеческое мышление, является продуктом общественно-исторического развития, в ходе которого речь стала выполнять ряд функций и заняла одно</a:t>
            </a:r>
            <a:r>
              <a:rPr lang="ru-RU" b="1" i="1" dirty="0"/>
              <a:t> </a:t>
            </a:r>
            <a:r>
              <a:rPr lang="ru-RU" i="1" dirty="0"/>
              <a:t>из самых значимых мест в психической и социальной жизни человека.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  <p:pic>
        <p:nvPicPr>
          <p:cNvPr id="4" name="Рисунок 3" descr="9hg7y5x09rzqng7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432"/>
            <a:ext cx="4823959" cy="3738568"/>
          </a:xfrm>
          <a:prstGeom prst="rect">
            <a:avLst/>
          </a:prstGeom>
          <a:ln>
            <a:solidFill>
              <a:srgbClr val="FF0000"/>
            </a:solidFill>
          </a:ln>
          <a:effectLst>
            <a:softEdge rad="317500"/>
          </a:effectLst>
        </p:spPr>
      </p:pic>
    </p:spTree>
  </p:cSld>
  <p:clrMapOvr>
    <a:masterClrMapping/>
  </p:clrMapOvr>
  <p:transition spd="slow" advClick="0" advTm="9000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357938" cy="703263"/>
          </a:xfrm>
        </p:spPr>
        <p:txBody>
          <a:bodyPr/>
          <a:lstStyle/>
          <a:p>
            <a:r>
              <a:rPr lang="ru-RU" sz="4800" b="1" i="1" smtClean="0">
                <a:solidFill>
                  <a:srgbClr val="FF0000"/>
                </a:solidFill>
              </a:rPr>
              <a:t>Речь и её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50"/>
            <a:ext cx="4543425" cy="600075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/>
              <a:t>Одна </a:t>
            </a:r>
            <a:r>
              <a:rPr lang="ru-RU" i="1" dirty="0"/>
              <a:t>из функций речи - служить средством общения между людьми.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/>
              <a:t>Другая важнейшая функция речи - это то, что мышление осуществляется в речевой форме. Речь (в частности, внутренняя речь - внутренний беззвучный речевой процесс, с помощью которого мы мыслим про себя) является средством мышления.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  <p:pic>
        <p:nvPicPr>
          <p:cNvPr id="4" name="Рисунок 3" descr="speech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148" y="1714488"/>
            <a:ext cx="4789852" cy="3442385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p:transition spd="slow" advTm="6875"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8938" y="0"/>
            <a:ext cx="6215062" cy="7032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i="1" dirty="0">
                <a:solidFill>
                  <a:srgbClr val="FF0000"/>
                </a:solidFill>
              </a:rPr>
              <a:t>Связь мышления и </a:t>
            </a:r>
            <a:r>
              <a:rPr lang="ru-RU" b="1" i="1" dirty="0" smtClean="0">
                <a:solidFill>
                  <a:srgbClr val="FF0000"/>
                </a:solidFill>
              </a:rPr>
              <a:t>речи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313" y="500063"/>
            <a:ext cx="4286250" cy="6357937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Мышление взрослого, нормального человека неразрывно связано с речью. Мысль не может ни возникнуть, ни протекать, ни существовать вне языка, вне речи. Мы мыслим словами, которые произносим вслух или проговариваем про себя, т. е. мышление происходит в речевой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форме.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Одну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и ту же мысль можно выразить на разных языках сотнями разных звукосочетаний. Известно также, что существуют слова-омонимы (слова с одинаковым звучанием, но разным смыслом: «корень», «коса», «ключ», «реакция» и т. д.), т. е. одно и то же слово может выражать разные мысли, разные понятия.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1400" dirty="0"/>
          </a:p>
        </p:txBody>
      </p:sp>
      <p:pic>
        <p:nvPicPr>
          <p:cNvPr id="5" name="Рисунок 4" descr="aFamilyxephin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785794"/>
            <a:ext cx="3695638" cy="2500330"/>
          </a:xfrm>
          <a:prstGeom prst="rect">
            <a:avLst/>
          </a:prstGeom>
          <a:ln>
            <a:solidFill>
              <a:srgbClr val="FF0000"/>
            </a:solidFill>
          </a:ln>
          <a:effectLst>
            <a:softEdge rad="127000"/>
          </a:effectLst>
        </p:spPr>
      </p:pic>
      <p:pic>
        <p:nvPicPr>
          <p:cNvPr id="6" name="Рисунок 5" descr="getty_rr_photo_of_baby_talk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4214818"/>
            <a:ext cx="3294092" cy="2238379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ransition spd="slow" advTm="10000"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73</TotalTime>
  <Words>519</Words>
  <Application>Microsoft Office PowerPoint</Application>
  <PresentationFormat>Экран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Arial</vt:lpstr>
      <vt:lpstr>Times New Roman</vt:lpstr>
      <vt:lpstr>Тема Office</vt:lpstr>
      <vt:lpstr>Взаимосвязь мышления и речи</vt:lpstr>
      <vt:lpstr>Понятие о мышлении</vt:lpstr>
      <vt:lpstr>Развитие мышления</vt:lpstr>
      <vt:lpstr>Слайд 4</vt:lpstr>
      <vt:lpstr>Три основных направления исследований: </vt:lpstr>
      <vt:lpstr>Развитие речи</vt:lpstr>
      <vt:lpstr>Слайд 7</vt:lpstr>
      <vt:lpstr>Речь и её функции</vt:lpstr>
      <vt:lpstr>Связь мышления и речи</vt:lpstr>
      <vt:lpstr>Взаимосвязь мышления и речи</vt:lpstr>
      <vt:lpstr>Единство речи и мышления конкретно осуществляется в различных формах для разных видов речи.</vt:lpstr>
    </vt:vector>
  </TitlesOfParts>
  <Company>DreamLair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Взаимосвязь мышления и речи</dc:title>
  <dc:creator>Loner-XP</dc:creator>
  <cp:lastModifiedBy>DNA7 X64</cp:lastModifiedBy>
  <cp:revision>9</cp:revision>
  <dcterms:created xsi:type="dcterms:W3CDTF">2003-01-01T02:12:26Z</dcterms:created>
  <dcterms:modified xsi:type="dcterms:W3CDTF">2011-03-23T19:10:24Z</dcterms:modified>
</cp:coreProperties>
</file>