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Древесина, металл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1561" y="4221088"/>
            <a:ext cx="8075240" cy="1368152"/>
          </a:xfrm>
        </p:spPr>
        <p:txBody>
          <a:bodyPr>
            <a:noAutofit/>
          </a:bodyPr>
          <a:lstStyle/>
          <a:p>
            <a:pPr algn="ctr"/>
            <a:r>
              <a:rPr lang="ru-RU" sz="4400" b="0" dirty="0" smtClean="0"/>
              <a:t>Изучение графического изображения</a:t>
            </a:r>
            <a:endParaRPr lang="ru-RU" sz="44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622650"/>
            <a:ext cx="7243730" cy="503544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Корпус хозяйственного совка</a:t>
            </a:r>
            <a:br>
              <a:rPr lang="ru-RU" dirty="0" smtClean="0"/>
            </a:br>
            <a:r>
              <a:rPr lang="ru-RU" dirty="0" smtClean="0"/>
              <a:t>технический рисунок</a:t>
            </a:r>
            <a:r>
              <a:rPr lang="ru-RU" sz="1800" dirty="0" smtClean="0"/>
              <a:t>(рис.98а)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2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29875"/>
            <a:ext cx="4968552" cy="538738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224136"/>
          </a:xfrm>
        </p:spPr>
        <p:txBody>
          <a:bodyPr/>
          <a:lstStyle/>
          <a:p>
            <a:r>
              <a:rPr lang="ru-RU" dirty="0" smtClean="0"/>
              <a:t>Чертёж развёртки совка</a:t>
            </a:r>
            <a:r>
              <a:rPr lang="ru-RU" sz="1800" dirty="0" smtClean="0"/>
              <a:t>(рис 98б)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38130"/>
            <a:ext cx="6048671" cy="486459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Контуры развёртки вычерчивают сплошной основной линией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7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16388"/>
            <a:ext cx="4608512" cy="499698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86392"/>
          </a:xfrm>
        </p:spPr>
        <p:txBody>
          <a:bodyPr>
            <a:noAutofit/>
          </a:bodyPr>
          <a:lstStyle/>
          <a:p>
            <a:r>
              <a:rPr lang="ru-RU" sz="2800" dirty="0"/>
              <a:t>Выполнять чертеж развертки начинают с основания изделия, а затем изображают стороны , примыкающие к основанию, с обозначением линий сгиба</a:t>
            </a:r>
          </a:p>
        </p:txBody>
      </p:sp>
    </p:spTree>
    <p:extLst>
      <p:ext uri="{BB962C8B-B14F-4D97-AF65-F5344CB8AC3E}">
        <p14:creationId xmlns:p14="http://schemas.microsoft.com/office/powerpoint/2010/main" val="23417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необходимо соблюдать при выполнении любой работы?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656" y="1628800"/>
            <a:ext cx="8071808" cy="1296144"/>
          </a:xfrm>
        </p:spPr>
        <p:txBody>
          <a:bodyPr>
            <a:normAutofit/>
          </a:bodyPr>
          <a:lstStyle/>
          <a:p>
            <a:r>
              <a:rPr lang="ru-RU" sz="4400" dirty="0"/>
              <a:t>Правила безопасности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187624" y="2852936"/>
            <a:ext cx="7200800" cy="367240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B050"/>
                </a:solidFill>
              </a:rPr>
              <a:t>Карандаш </a:t>
            </a:r>
            <a:r>
              <a:rPr lang="ru-RU" sz="3600" dirty="0">
                <a:solidFill>
                  <a:srgbClr val="00B050"/>
                </a:solidFill>
              </a:rPr>
              <a:t>и циркуль подавать держа острой частью к </a:t>
            </a:r>
            <a:r>
              <a:rPr lang="ru-RU" sz="3600" dirty="0" smtClean="0">
                <a:solidFill>
                  <a:srgbClr val="00B050"/>
                </a:solidFill>
              </a:rPr>
              <a:t>себе,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B050"/>
                </a:solidFill>
              </a:rPr>
              <a:t>класть </a:t>
            </a:r>
            <a:r>
              <a:rPr lang="ru-RU" sz="3600" dirty="0">
                <a:solidFill>
                  <a:srgbClr val="00B050"/>
                </a:solidFill>
              </a:rPr>
              <a:t>на верстак остриём от </a:t>
            </a:r>
            <a:r>
              <a:rPr lang="ru-RU" sz="3600" dirty="0" smtClean="0">
                <a:solidFill>
                  <a:srgbClr val="00B050"/>
                </a:solidFill>
              </a:rPr>
              <a:t>себя,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B050"/>
                </a:solidFill>
              </a:rPr>
              <a:t>не </a:t>
            </a:r>
            <a:r>
              <a:rPr lang="ru-RU" sz="3600" dirty="0">
                <a:solidFill>
                  <a:srgbClr val="00B050"/>
                </a:solidFill>
              </a:rPr>
              <a:t>класть карандаш и циркуль в карман халата</a:t>
            </a:r>
          </a:p>
        </p:txBody>
      </p:sp>
    </p:spTree>
    <p:extLst>
      <p:ext uri="{BB962C8B-B14F-4D97-AF65-F5344CB8AC3E}">
        <p14:creationId xmlns:p14="http://schemas.microsoft.com/office/powerpoint/2010/main" val="35353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ru-RU" dirty="0" smtClean="0"/>
              <a:t>Прочитайте чертёж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77925"/>
            <a:ext cx="4968552" cy="5387379"/>
          </a:xfrm>
        </p:spPr>
      </p:pic>
    </p:spTree>
    <p:extLst>
      <p:ext uri="{BB962C8B-B14F-4D97-AF65-F5344CB8AC3E}">
        <p14:creationId xmlns:p14="http://schemas.microsoft.com/office/powerpoint/2010/main" val="21080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Домашнее задание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выполни технический рисунок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15" y="2132856"/>
            <a:ext cx="6006905" cy="4464496"/>
          </a:xfrm>
        </p:spPr>
      </p:pic>
    </p:spTree>
    <p:extLst>
      <p:ext uri="{BB962C8B-B14F-4D97-AF65-F5344CB8AC3E}">
        <p14:creationId xmlns:p14="http://schemas.microsoft.com/office/powerpoint/2010/main" val="19582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0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Тема урока</a:t>
            </a:r>
            <a:r>
              <a:rPr lang="ru-RU" sz="4800" dirty="0" smtClean="0">
                <a:solidFill>
                  <a:schemeClr val="tx1"/>
                </a:solidFill>
              </a:rPr>
              <a:t/>
            </a:r>
            <a:br>
              <a:rPr lang="ru-RU" sz="4800" dirty="0" smtClean="0">
                <a:solidFill>
                  <a:schemeClr val="tx1"/>
                </a:solidFill>
              </a:rPr>
            </a:br>
            <a:r>
              <a:rPr lang="ru-RU" sz="4800" dirty="0">
                <a:solidFill>
                  <a:schemeClr val="tx1"/>
                </a:solidFill>
              </a:rPr>
              <a:t/>
            </a:r>
            <a:br>
              <a:rPr lang="ru-RU" sz="4800" dirty="0">
                <a:solidFill>
                  <a:schemeClr val="tx1"/>
                </a:solidFill>
              </a:rPr>
            </a:br>
            <a:r>
              <a:rPr lang="ru-RU" sz="4800" dirty="0" smtClean="0">
                <a:solidFill>
                  <a:schemeClr val="tx1"/>
                </a:solidFill>
              </a:rPr>
              <a:t/>
            </a:r>
            <a:br>
              <a:rPr lang="ru-RU" sz="4800" dirty="0" smtClean="0">
                <a:solidFill>
                  <a:schemeClr val="tx1"/>
                </a:solidFill>
              </a:rPr>
            </a:br>
            <a:r>
              <a:rPr lang="ru-RU" sz="4800" dirty="0" smtClean="0">
                <a:solidFill>
                  <a:schemeClr val="tx1"/>
                </a:solidFill>
              </a:rPr>
              <a:t>Графические </a:t>
            </a:r>
            <a:r>
              <a:rPr lang="ru-RU" sz="4800" dirty="0">
                <a:solidFill>
                  <a:schemeClr val="tx1"/>
                </a:solidFill>
              </a:rPr>
              <a:t>изображения деталей из металлов</a:t>
            </a:r>
            <a:r>
              <a:rPr lang="ru-RU" sz="4800" dirty="0" smtClean="0">
                <a:solidFill>
                  <a:schemeClr val="tx1"/>
                </a:solidFill>
              </a:rPr>
              <a:t>.</a:t>
            </a:r>
            <a:br>
              <a:rPr lang="ru-RU" sz="4800" dirty="0" smtClean="0">
                <a:solidFill>
                  <a:schemeClr val="tx1"/>
                </a:solidFill>
              </a:rPr>
            </a:br>
            <a:r>
              <a:rPr lang="ru-RU" sz="4800" dirty="0" smtClean="0">
                <a:solidFill>
                  <a:schemeClr val="tx1"/>
                </a:solidFill>
              </a:rPr>
              <a:t> </a:t>
            </a:r>
            <a:r>
              <a:rPr lang="ru-RU" sz="4800" dirty="0">
                <a:solidFill>
                  <a:schemeClr val="tx1"/>
                </a:solidFill>
              </a:rPr>
              <a:t>Чтение </a:t>
            </a:r>
            <a:r>
              <a:rPr lang="ru-RU" sz="4800" dirty="0" smtClean="0">
                <a:solidFill>
                  <a:schemeClr val="tx1"/>
                </a:solidFill>
              </a:rPr>
              <a:t>чертежей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7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990656" cy="2543596"/>
          </a:xfrm>
        </p:spPr>
        <p:txBody>
          <a:bodyPr>
            <a:normAutofit/>
          </a:bodyPr>
          <a:lstStyle/>
          <a:p>
            <a:r>
              <a:rPr lang="ru-RU" sz="4000" dirty="0"/>
              <a:t>Изготовление изделия из металла или пластмассы, так же как и изделия из древесины начинают с чего?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8280920" cy="23762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 изучения его графического изображения – чертежа, эскиза или технического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70265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3119660"/>
          </a:xfrm>
        </p:spPr>
        <p:txBody>
          <a:bodyPr>
            <a:normAutofit/>
          </a:bodyPr>
          <a:lstStyle/>
          <a:p>
            <a:r>
              <a:rPr lang="ru-RU" sz="3200" dirty="0"/>
              <a:t>Деталь из тонколистового металла и проволоки, так же как и деталь из древесины, изображают в виде технического рисунка, эскиза или чертежа. Что указывают на этих изображениях?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602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Материал, из которого изготавливается деталь и все необходимые размеры</a:t>
            </a:r>
          </a:p>
        </p:txBody>
      </p:sp>
    </p:spTree>
    <p:extLst>
      <p:ext uri="{BB962C8B-B14F-4D97-AF65-F5344CB8AC3E}">
        <p14:creationId xmlns:p14="http://schemas.microsoft.com/office/powerpoint/2010/main" val="12313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764704"/>
            <a:ext cx="7228325" cy="536145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260648"/>
            <a:ext cx="4857119" cy="63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032" y="2708920"/>
            <a:ext cx="7772400" cy="3600400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rgbClr val="00B050"/>
                </a:solidFill>
              </a:rPr>
              <a:t>Радиус закругления контура </a:t>
            </a:r>
            <a:r>
              <a:rPr lang="ru-RU" sz="6000" dirty="0" smtClean="0">
                <a:solidFill>
                  <a:srgbClr val="00B050"/>
                </a:solidFill>
              </a:rPr>
              <a:t/>
            </a:r>
            <a:br>
              <a:rPr lang="ru-RU" sz="6000" dirty="0" smtClean="0">
                <a:solidFill>
                  <a:srgbClr val="00B050"/>
                </a:solidFill>
              </a:rPr>
            </a:br>
            <a:r>
              <a:rPr lang="ru-RU" sz="6000" dirty="0" smtClean="0">
                <a:solidFill>
                  <a:srgbClr val="00B050"/>
                </a:solidFill>
              </a:rPr>
              <a:t>детали </a:t>
            </a:r>
            <a:r>
              <a:rPr lang="ru-RU" sz="6000" dirty="0">
                <a:solidFill>
                  <a:srgbClr val="00B050"/>
                </a:solidFill>
              </a:rPr>
              <a:t>равен </a:t>
            </a:r>
            <a:r>
              <a:rPr lang="ru-RU" sz="6000" dirty="0" smtClean="0">
                <a:solidFill>
                  <a:srgbClr val="00B050"/>
                </a:solidFill>
              </a:rPr>
              <a:t/>
            </a:r>
            <a:br>
              <a:rPr lang="ru-RU" sz="6000" dirty="0" smtClean="0">
                <a:solidFill>
                  <a:srgbClr val="00B050"/>
                </a:solidFill>
              </a:rPr>
            </a:br>
            <a:r>
              <a:rPr lang="ru-RU" sz="6000" dirty="0" smtClean="0">
                <a:solidFill>
                  <a:srgbClr val="00B050"/>
                </a:solidFill>
              </a:rPr>
              <a:t>8мм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404664"/>
            <a:ext cx="8424935" cy="1972585"/>
          </a:xfrm>
        </p:spPr>
        <p:txBody>
          <a:bodyPr>
            <a:normAutofit/>
          </a:bodyPr>
          <a:lstStyle/>
          <a:p>
            <a:r>
              <a:rPr lang="ru-RU" sz="4000" dirty="0"/>
              <a:t>Что на </a:t>
            </a:r>
            <a:r>
              <a:rPr lang="ru-RU" sz="4000" dirty="0" smtClean="0"/>
              <a:t>чертеже означает </a:t>
            </a:r>
            <a:r>
              <a:rPr lang="ru-RU" sz="4000" dirty="0"/>
              <a:t>запись </a:t>
            </a:r>
            <a:endParaRPr lang="ru-RU" sz="4000" dirty="0" smtClean="0"/>
          </a:p>
          <a:p>
            <a:r>
              <a:rPr lang="ru-RU" sz="4000" dirty="0" smtClean="0"/>
              <a:t>R 8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817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032" y="2564904"/>
            <a:ext cx="7772400" cy="388843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00B050"/>
                </a:solidFill>
              </a:rPr>
              <a:t>Толщина детали составляет </a:t>
            </a:r>
            <a:r>
              <a:rPr lang="ru-RU" sz="7200" dirty="0" smtClean="0">
                <a:solidFill>
                  <a:srgbClr val="00B050"/>
                </a:solidFill>
              </a:rPr>
              <a:t/>
            </a:r>
            <a:br>
              <a:rPr lang="ru-RU" sz="7200" dirty="0" smtClean="0">
                <a:solidFill>
                  <a:srgbClr val="00B050"/>
                </a:solidFill>
              </a:rPr>
            </a:br>
            <a:r>
              <a:rPr lang="ru-RU" sz="7200" dirty="0" smtClean="0">
                <a:solidFill>
                  <a:srgbClr val="00B050"/>
                </a:solidFill>
              </a:rPr>
              <a:t>0.8мм</a:t>
            </a:r>
            <a:endParaRPr lang="ru-RU" sz="7200" dirty="0">
              <a:solidFill>
                <a:srgbClr val="00B05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712968" cy="2044593"/>
          </a:xfrm>
        </p:spPr>
        <p:txBody>
          <a:bodyPr>
            <a:normAutofit/>
          </a:bodyPr>
          <a:lstStyle/>
          <a:p>
            <a:r>
              <a:rPr lang="ru-RU" sz="4000" dirty="0"/>
              <a:t>Что означает </a:t>
            </a:r>
            <a:r>
              <a:rPr lang="ru-RU" sz="4000" dirty="0" smtClean="0"/>
              <a:t>запись</a:t>
            </a:r>
          </a:p>
          <a:p>
            <a:r>
              <a:rPr lang="ru-RU" sz="4000" dirty="0" smtClean="0"/>
              <a:t> </a:t>
            </a:r>
            <a:r>
              <a:rPr lang="ru-RU" sz="4000" dirty="0"/>
              <a:t>S </a:t>
            </a:r>
            <a:r>
              <a:rPr lang="ru-RU" sz="4000" dirty="0" smtClean="0"/>
              <a:t>0.8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40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032" y="3212976"/>
            <a:ext cx="7772400" cy="338437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0B050"/>
                </a:solidFill>
              </a:rPr>
              <a:t>Штрихпунктирными линиями, пересекающимися под прямым углом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65" y="260648"/>
            <a:ext cx="6417734" cy="2116601"/>
          </a:xfrm>
        </p:spPr>
        <p:txBody>
          <a:bodyPr>
            <a:noAutofit/>
          </a:bodyPr>
          <a:lstStyle/>
          <a:p>
            <a:r>
              <a:rPr lang="ru-RU" sz="4800" dirty="0"/>
              <a:t>Как показывают центры отверстий на </a:t>
            </a:r>
            <a:r>
              <a:rPr lang="ru-RU" sz="4800" dirty="0" smtClean="0"/>
              <a:t>чертежах?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36090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" y="2046589"/>
            <a:ext cx="8885714" cy="448058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640960" cy="125272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Если деталь изготовлена из проволоки диаметром более 2 мм, то её изображают двумя параллельными </a:t>
            </a:r>
            <a:br>
              <a:rPr lang="ru-RU" sz="2400" dirty="0" smtClean="0"/>
            </a:br>
            <a:r>
              <a:rPr lang="ru-RU" sz="2400" dirty="0" smtClean="0"/>
              <a:t>сплошными линиями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7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151</TotalTime>
  <Words>232</Words>
  <Application>Microsoft Office PowerPoint</Application>
  <PresentationFormat>Экран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Candara</vt:lpstr>
      <vt:lpstr>Symbol</vt:lpstr>
      <vt:lpstr>Wingdings</vt:lpstr>
      <vt:lpstr>Волна</vt:lpstr>
      <vt:lpstr>Древесина, металл</vt:lpstr>
      <vt:lpstr>Тема урока   Графические изображения деталей из металлов.  Чтение чертежей</vt:lpstr>
      <vt:lpstr>Изготовление изделия из металла или пластмассы, так же как и изделия из древесины начинают с чего?</vt:lpstr>
      <vt:lpstr>Деталь из тонколистового металла и проволоки, так же как и деталь из древесины, изображают в виде технического рисунка, эскиза или чертежа. Что указывают на этих изображениях? </vt:lpstr>
      <vt:lpstr>Презентация PowerPoint</vt:lpstr>
      <vt:lpstr>Радиус закругления контура  детали равен  8мм</vt:lpstr>
      <vt:lpstr>Толщина детали составляет  0.8мм</vt:lpstr>
      <vt:lpstr>Штрихпунктирными линиями, пересекающимися под прямым углом</vt:lpstr>
      <vt:lpstr>Если деталь изготовлена из проволоки диаметром более 2 мм, то её изображают двумя параллельными  сплошными линиями</vt:lpstr>
      <vt:lpstr>Корпус хозяйственного совка технический рисунок(рис.98а)</vt:lpstr>
      <vt:lpstr>Чертёж развёртки совка(рис 98б)</vt:lpstr>
      <vt:lpstr>Контуры развёртки вычерчивают сплошной основной линией</vt:lpstr>
      <vt:lpstr>Выполнять чертеж развертки начинают с основания изделия, а затем изображают стороны , примыкающие к основанию, с обозначением линий сгиба</vt:lpstr>
      <vt:lpstr>Что необходимо соблюдать при выполнении любой работы?</vt:lpstr>
      <vt:lpstr>Прочитайте чертёж</vt:lpstr>
      <vt:lpstr>Домашнее задание выполни технический рисунок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Древесина, металл</dc:title>
  <dc:creator>Учитель</dc:creator>
  <cp:lastModifiedBy>Учитель</cp:lastModifiedBy>
  <cp:revision>15</cp:revision>
  <dcterms:created xsi:type="dcterms:W3CDTF">2016-02-12T10:39:47Z</dcterms:created>
  <dcterms:modified xsi:type="dcterms:W3CDTF">2020-04-11T06:46:37Z</dcterms:modified>
</cp:coreProperties>
</file>