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ACF6FCA-9FE0-42DC-87CA-E65A7A72B5ED}" type="datetimeFigureOut">
              <a:rPr lang="ru-RU" smtClean="0"/>
              <a:t>14.09.2023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5570A-D3E0-4CAF-AA91-1688A6343899}"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26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ACF6FCA-9FE0-42DC-87CA-E65A7A72B5ED}" type="datetimeFigureOut">
              <a:rPr lang="ru-RU" smtClean="0"/>
              <a:t>14.09.2023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5570A-D3E0-4CAF-AA91-1688A6343899}" type="slidenum">
              <a:rPr lang="ru-RU" smtClean="0"/>
              <a:t>‹#›</a:t>
            </a:fld>
            <a:endParaRPr lang="ru-RU"/>
          </a:p>
        </p:txBody>
      </p:sp>
    </p:spTree>
    <p:extLst>
      <p:ext uri="{BB962C8B-B14F-4D97-AF65-F5344CB8AC3E}">
        <p14:creationId xmlns:p14="http://schemas.microsoft.com/office/powerpoint/2010/main" val="130971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ACF6FCA-9FE0-42DC-87CA-E65A7A72B5ED}" type="datetimeFigureOut">
              <a:rPr lang="ru-RU" smtClean="0"/>
              <a:t>14.09.2023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5570A-D3E0-4CAF-AA91-1688A6343899}" type="slidenum">
              <a:rPr lang="ru-RU" smtClean="0"/>
              <a:t>‹#›</a:t>
            </a:fld>
            <a:endParaRPr lang="ru-RU"/>
          </a:p>
        </p:txBody>
      </p:sp>
    </p:spTree>
    <p:extLst>
      <p:ext uri="{BB962C8B-B14F-4D97-AF65-F5344CB8AC3E}">
        <p14:creationId xmlns:p14="http://schemas.microsoft.com/office/powerpoint/2010/main" val="267386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ACF6FCA-9FE0-42DC-87CA-E65A7A72B5ED}" type="datetimeFigureOut">
              <a:rPr lang="ru-RU" smtClean="0"/>
              <a:t>14.09.2023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5570A-D3E0-4CAF-AA91-1688A6343899}" type="slidenum">
              <a:rPr lang="ru-RU" smtClean="0"/>
              <a:t>‹#›</a:t>
            </a:fld>
            <a:endParaRPr lang="ru-RU"/>
          </a:p>
        </p:txBody>
      </p:sp>
    </p:spTree>
    <p:extLst>
      <p:ext uri="{BB962C8B-B14F-4D97-AF65-F5344CB8AC3E}">
        <p14:creationId xmlns:p14="http://schemas.microsoft.com/office/powerpoint/2010/main" val="379039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ACF6FCA-9FE0-42DC-87CA-E65A7A72B5ED}" type="datetimeFigureOut">
              <a:rPr lang="ru-RU" smtClean="0"/>
              <a:t>14.09.2023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AA5570A-D3E0-4CAF-AA91-1688A6343899}"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16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ACF6FCA-9FE0-42DC-87CA-E65A7A72B5ED}" type="datetimeFigureOut">
              <a:rPr lang="ru-RU" smtClean="0"/>
              <a:t>14.09.2023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A5570A-D3E0-4CAF-AA91-1688A6343899}" type="slidenum">
              <a:rPr lang="ru-RU" smtClean="0"/>
              <a:t>‹#›</a:t>
            </a:fld>
            <a:endParaRPr lang="ru-RU"/>
          </a:p>
        </p:txBody>
      </p:sp>
    </p:spTree>
    <p:extLst>
      <p:ext uri="{BB962C8B-B14F-4D97-AF65-F5344CB8AC3E}">
        <p14:creationId xmlns:p14="http://schemas.microsoft.com/office/powerpoint/2010/main" val="230969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5"/>
            <a:ext cx="4937760" cy="32867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2867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ACF6FCA-9FE0-42DC-87CA-E65A7A72B5ED}" type="datetimeFigureOut">
              <a:rPr lang="ru-RU" smtClean="0"/>
              <a:t>14.09.2023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AA5570A-D3E0-4CAF-AA91-1688A6343899}" type="slidenum">
              <a:rPr lang="ru-RU" smtClean="0"/>
              <a:t>‹#›</a:t>
            </a:fld>
            <a:endParaRPr lang="ru-RU"/>
          </a:p>
        </p:txBody>
      </p:sp>
    </p:spTree>
    <p:extLst>
      <p:ext uri="{BB962C8B-B14F-4D97-AF65-F5344CB8AC3E}">
        <p14:creationId xmlns:p14="http://schemas.microsoft.com/office/powerpoint/2010/main" val="307683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ACF6FCA-9FE0-42DC-87CA-E65A7A72B5ED}" type="datetimeFigureOut">
              <a:rPr lang="ru-RU" smtClean="0"/>
              <a:t>14.09.2023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AA5570A-D3E0-4CAF-AA91-1688A6343899}" type="slidenum">
              <a:rPr lang="ru-RU" smtClean="0"/>
              <a:t>‹#›</a:t>
            </a:fld>
            <a:endParaRPr lang="ru-RU"/>
          </a:p>
        </p:txBody>
      </p:sp>
    </p:spTree>
    <p:extLst>
      <p:ext uri="{BB962C8B-B14F-4D97-AF65-F5344CB8AC3E}">
        <p14:creationId xmlns:p14="http://schemas.microsoft.com/office/powerpoint/2010/main" val="112574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CF6FCA-9FE0-42DC-87CA-E65A7A72B5ED}" type="datetimeFigureOut">
              <a:rPr lang="ru-RU" smtClean="0"/>
              <a:t>14.09.2023</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DAA5570A-D3E0-4CAF-AA91-1688A6343899}" type="slidenum">
              <a:rPr lang="ru-RU" smtClean="0"/>
              <a:t>‹#›</a:t>
            </a:fld>
            <a:endParaRPr lang="ru-RU"/>
          </a:p>
        </p:txBody>
      </p:sp>
    </p:spTree>
    <p:extLst>
      <p:ext uri="{BB962C8B-B14F-4D97-AF65-F5344CB8AC3E}">
        <p14:creationId xmlns:p14="http://schemas.microsoft.com/office/powerpoint/2010/main" val="2795402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CF6FCA-9FE0-42DC-87CA-E65A7A72B5ED}" type="datetimeFigureOut">
              <a:rPr lang="ru-RU" smtClean="0"/>
              <a:t>14.09.2023</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A5570A-D3E0-4CAF-AA91-1688A6343899}" type="slidenum">
              <a:rPr lang="ru-RU" smtClean="0"/>
              <a:t>‹#›</a:t>
            </a:fld>
            <a:endParaRPr lang="ru-RU"/>
          </a:p>
        </p:txBody>
      </p:sp>
    </p:spTree>
    <p:extLst>
      <p:ext uri="{BB962C8B-B14F-4D97-AF65-F5344CB8AC3E}">
        <p14:creationId xmlns:p14="http://schemas.microsoft.com/office/powerpoint/2010/main" val="3097435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ACF6FCA-9FE0-42DC-87CA-E65A7A72B5ED}" type="datetimeFigureOut">
              <a:rPr lang="ru-RU" smtClean="0"/>
              <a:t>14.09.2023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AA5570A-D3E0-4CAF-AA91-1688A6343899}" type="slidenum">
              <a:rPr lang="ru-RU" smtClean="0"/>
              <a:t>‹#›</a:t>
            </a:fld>
            <a:endParaRPr lang="ru-RU"/>
          </a:p>
        </p:txBody>
      </p:sp>
    </p:spTree>
    <p:extLst>
      <p:ext uri="{BB962C8B-B14F-4D97-AF65-F5344CB8AC3E}">
        <p14:creationId xmlns:p14="http://schemas.microsoft.com/office/powerpoint/2010/main" val="181451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CF6FCA-9FE0-42DC-87CA-E65A7A72B5ED}" type="datetimeFigureOut">
              <a:rPr lang="ru-RU" smtClean="0"/>
              <a:t>14.09.2023</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A5570A-D3E0-4CAF-AA91-1688A6343899}"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2709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097280" y="758951"/>
            <a:ext cx="10058400" cy="3351135"/>
          </a:xfrm>
        </p:spPr>
        <p:txBody>
          <a:bodyPr>
            <a:normAutofit/>
          </a:bodyPr>
          <a:lstStyle/>
          <a:p>
            <a:pPr algn="ctr"/>
            <a:r>
              <a:rPr lang="ru-RU" dirty="0" smtClean="0"/>
              <a:t>Проект</a:t>
            </a:r>
            <a:br>
              <a:rPr lang="ru-RU" dirty="0" smtClean="0"/>
            </a:br>
            <a:r>
              <a:rPr lang="ru-RU" dirty="0" smtClean="0"/>
              <a:t>«</a:t>
            </a:r>
            <a:r>
              <a:rPr lang="ru-RU" dirty="0" err="1" smtClean="0"/>
              <a:t>Python</a:t>
            </a:r>
            <a:r>
              <a:rPr lang="ru-RU" dirty="0" smtClean="0"/>
              <a:t> </a:t>
            </a:r>
            <a:r>
              <a:rPr lang="ru-RU" dirty="0"/>
              <a:t>в науке и </a:t>
            </a:r>
            <a:r>
              <a:rPr lang="ru-RU" dirty="0" smtClean="0"/>
              <a:t>инженерии»</a:t>
            </a:r>
            <a:endParaRPr lang="ru-RU" dirty="0"/>
          </a:p>
        </p:txBody>
      </p:sp>
      <p:sp>
        <p:nvSpPr>
          <p:cNvPr id="3" name="Подзаголовок 2"/>
          <p:cNvSpPr>
            <a:spLocks noGrp="1"/>
          </p:cNvSpPr>
          <p:nvPr>
            <p:ph type="subTitle" idx="1"/>
          </p:nvPr>
        </p:nvSpPr>
        <p:spPr>
          <a:xfrm>
            <a:off x="1100051" y="4455621"/>
            <a:ext cx="10058400" cy="1181608"/>
          </a:xfrm>
        </p:spPr>
        <p:txBody>
          <a:bodyPr>
            <a:normAutofit fontScale="55000" lnSpcReduction="20000"/>
          </a:bodyPr>
          <a:lstStyle/>
          <a:p>
            <a:pPr algn="r"/>
            <a:r>
              <a:rPr lang="ru-RU" dirty="0" smtClean="0"/>
              <a:t>Выполнили: </a:t>
            </a:r>
          </a:p>
          <a:p>
            <a:pPr algn="r"/>
            <a:r>
              <a:rPr lang="ru-RU" dirty="0" smtClean="0"/>
              <a:t>Студенты МИЭМ БПМ223</a:t>
            </a:r>
          </a:p>
          <a:p>
            <a:pPr algn="r"/>
            <a:r>
              <a:rPr lang="ru-RU" dirty="0" smtClean="0"/>
              <a:t>Конюшенко Максим, </a:t>
            </a:r>
          </a:p>
          <a:p>
            <a:pPr algn="r"/>
            <a:r>
              <a:rPr lang="ru-RU" dirty="0" smtClean="0"/>
              <a:t>Клименко Олеся</a:t>
            </a:r>
            <a:endParaRPr lang="ru-RU" dirty="0"/>
          </a:p>
        </p:txBody>
      </p:sp>
    </p:spTree>
    <p:extLst>
      <p:ext uri="{BB962C8B-B14F-4D97-AF65-F5344CB8AC3E}">
        <p14:creationId xmlns:p14="http://schemas.microsoft.com/office/powerpoint/2010/main" val="2174856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0" y="1851453"/>
            <a:ext cx="12192000" cy="1023722"/>
          </a:xfrm>
        </p:spPr>
        <p:txBody>
          <a:bodyPr/>
          <a:lstStyle/>
          <a:p>
            <a:pPr algn="ctr"/>
            <a:r>
              <a:rPr lang="ru-RU" dirty="0" smtClean="0"/>
              <a:t>Спасибо за внимание!</a:t>
            </a:r>
            <a:endParaRPr lang="ru-RU" dirty="0"/>
          </a:p>
        </p:txBody>
      </p:sp>
    </p:spTree>
    <p:extLst>
      <p:ext uri="{BB962C8B-B14F-4D97-AF65-F5344CB8AC3E}">
        <p14:creationId xmlns:p14="http://schemas.microsoft.com/office/powerpoint/2010/main" val="1269170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p:cNvSpPr>
            <a:spLocks noGrp="1"/>
          </p:cNvSpPr>
          <p:nvPr>
            <p:ph type="title"/>
          </p:nvPr>
        </p:nvSpPr>
        <p:spPr>
          <a:xfrm>
            <a:off x="457200" y="439489"/>
            <a:ext cx="3200400" cy="638542"/>
          </a:xfrm>
        </p:spPr>
        <p:txBody>
          <a:bodyPr>
            <a:normAutofit/>
          </a:bodyPr>
          <a:lstStyle/>
          <a:p>
            <a:pPr algn="ctr"/>
            <a:r>
              <a:rPr lang="ru-RU" dirty="0" smtClean="0"/>
              <a:t>Введение</a:t>
            </a:r>
            <a:endParaRPr lang="ru-RU" dirty="0"/>
          </a:p>
        </p:txBody>
      </p:sp>
      <p:pic>
        <p:nvPicPr>
          <p:cNvPr id="14" name="Объект 1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190" t="11950" r="28024" b="13645"/>
          <a:stretch/>
        </p:blipFill>
        <p:spPr>
          <a:xfrm>
            <a:off x="4610503" y="535740"/>
            <a:ext cx="6959064" cy="5990846"/>
          </a:xfrm>
        </p:spPr>
      </p:pic>
      <p:sp>
        <p:nvSpPr>
          <p:cNvPr id="13" name="Текст 12"/>
          <p:cNvSpPr>
            <a:spLocks noGrp="1"/>
          </p:cNvSpPr>
          <p:nvPr>
            <p:ph type="body" sz="half" idx="2"/>
          </p:nvPr>
        </p:nvSpPr>
        <p:spPr>
          <a:xfrm>
            <a:off x="457200" y="1463436"/>
            <a:ext cx="3200400" cy="4783360"/>
          </a:xfrm>
        </p:spPr>
        <p:txBody>
          <a:bodyPr>
            <a:noAutofit/>
          </a:bodyPr>
          <a:lstStyle/>
          <a:p>
            <a:r>
              <a:rPr lang="ru-RU" sz="1700" dirty="0" smtClean="0"/>
              <a:t>В рамках проекта был выбран </a:t>
            </a:r>
            <a:r>
              <a:rPr lang="ru-RU" sz="1700" dirty="0" err="1" smtClean="0"/>
              <a:t>датасет</a:t>
            </a:r>
            <a:r>
              <a:rPr lang="ru-RU" sz="1700" dirty="0" smtClean="0"/>
              <a:t> </a:t>
            </a:r>
            <a:r>
              <a:rPr lang="en-US" sz="1700" dirty="0"/>
              <a:t>"World Economic </a:t>
            </a:r>
            <a:r>
              <a:rPr lang="en-US" sz="1700" dirty="0" smtClean="0"/>
              <a:t>Outlook“,</a:t>
            </a:r>
            <a:r>
              <a:rPr lang="ru-RU" sz="1700" dirty="0" smtClean="0"/>
              <a:t>  в котором содержатся показатели нескольких стран по экономическим показателям </a:t>
            </a:r>
          </a:p>
          <a:p>
            <a:r>
              <a:rPr lang="ru-RU" sz="1700" dirty="0"/>
              <a:t>В рамках проекта перед нами стояли </a:t>
            </a:r>
            <a:r>
              <a:rPr lang="ru-RU" sz="1700" dirty="0" smtClean="0"/>
              <a:t>следующие задачи: </a:t>
            </a:r>
          </a:p>
          <a:p>
            <a:pPr marL="285750" indent="-285750">
              <a:buFont typeface="Arial" panose="020B0604020202020204" pitchFamily="34" charset="0"/>
              <a:buChar char="•"/>
            </a:pPr>
            <a:r>
              <a:rPr lang="ru-RU" sz="1700" dirty="0" smtClean="0"/>
              <a:t>преобразование </a:t>
            </a:r>
            <a:r>
              <a:rPr lang="ru-RU" sz="1700" dirty="0"/>
              <a:t>и </a:t>
            </a:r>
            <a:r>
              <a:rPr lang="ru-RU" sz="1700" dirty="0" smtClean="0"/>
              <a:t>предобработка </a:t>
            </a:r>
            <a:r>
              <a:rPr lang="ru-RU" sz="1700" dirty="0"/>
              <a:t>данных. </a:t>
            </a:r>
            <a:r>
              <a:rPr lang="ru-RU" sz="1700" dirty="0" smtClean="0"/>
              <a:t>(изменение </a:t>
            </a:r>
            <a:r>
              <a:rPr lang="ru-RU" sz="1700" dirty="0"/>
              <a:t>нечисловых </a:t>
            </a:r>
            <a:r>
              <a:rPr lang="ru-RU" sz="1700" dirty="0" smtClean="0"/>
              <a:t>данных)</a:t>
            </a:r>
            <a:endParaRPr lang="ru-RU" sz="1700" dirty="0"/>
          </a:p>
          <a:p>
            <a:pPr marL="285750" indent="-285750">
              <a:buFont typeface="Arial" panose="020B0604020202020204" pitchFamily="34" charset="0"/>
              <a:buChar char="•"/>
            </a:pPr>
            <a:r>
              <a:rPr lang="ru-RU" sz="1700" dirty="0" smtClean="0"/>
              <a:t>центрирование </a:t>
            </a:r>
            <a:r>
              <a:rPr lang="ru-RU" sz="1700" dirty="0"/>
              <a:t>и </a:t>
            </a:r>
            <a:r>
              <a:rPr lang="ru-RU" sz="1700" dirty="0" smtClean="0"/>
              <a:t>нормирование </a:t>
            </a:r>
          </a:p>
          <a:p>
            <a:pPr marL="285750" indent="-285750">
              <a:buFont typeface="Arial" panose="020B0604020202020204" pitchFamily="34" charset="0"/>
              <a:buChar char="•"/>
            </a:pPr>
            <a:r>
              <a:rPr lang="ru-RU" sz="1700" dirty="0" smtClean="0"/>
              <a:t>реализация </a:t>
            </a:r>
            <a:r>
              <a:rPr lang="ru-RU" sz="1700" dirty="0" smtClean="0"/>
              <a:t>метода </a:t>
            </a:r>
            <a:r>
              <a:rPr lang="ru-RU" sz="1700" dirty="0"/>
              <a:t>главных компонент </a:t>
            </a:r>
            <a:endParaRPr lang="ru-RU" sz="1700" dirty="0" smtClean="0"/>
          </a:p>
          <a:p>
            <a:pPr marL="285750" indent="-285750">
              <a:buFont typeface="Arial" panose="020B0604020202020204" pitchFamily="34" charset="0"/>
              <a:buChar char="•"/>
            </a:pPr>
            <a:r>
              <a:rPr lang="ru-RU" sz="1700" dirty="0" smtClean="0"/>
              <a:t>построить </a:t>
            </a:r>
            <a:r>
              <a:rPr lang="ru-RU" sz="1700" dirty="0"/>
              <a:t>графики счётов и </a:t>
            </a:r>
            <a:r>
              <a:rPr lang="ru-RU" sz="1700" dirty="0" smtClean="0"/>
              <a:t>нагрузок</a:t>
            </a:r>
            <a:endParaRPr lang="ru-RU" sz="1700" dirty="0"/>
          </a:p>
        </p:txBody>
      </p:sp>
    </p:spTree>
    <p:extLst>
      <p:ext uri="{BB962C8B-B14F-4D97-AF65-F5344CB8AC3E}">
        <p14:creationId xmlns:p14="http://schemas.microsoft.com/office/powerpoint/2010/main" val="2860330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020278" y="1326132"/>
            <a:ext cx="10058400" cy="1532571"/>
          </a:xfrm>
        </p:spPr>
        <p:txBody>
          <a:bodyPr>
            <a:normAutofit fontScale="90000"/>
          </a:bodyPr>
          <a:lstStyle/>
          <a:p>
            <a:pPr algn="ctr"/>
            <a:r>
              <a:rPr lang="ru-RU" sz="3600" dirty="0" smtClean="0"/>
              <a:t>Теоретическая справка</a:t>
            </a:r>
            <a:br>
              <a:rPr lang="ru-RU" sz="3600" dirty="0" smtClean="0"/>
            </a:br>
            <a:r>
              <a:rPr lang="ru-RU" sz="3600" dirty="0"/>
              <a:t/>
            </a:r>
            <a:br>
              <a:rPr lang="ru-RU" sz="3600" dirty="0"/>
            </a:br>
            <a:r>
              <a:rPr lang="ru-RU" sz="1900" dirty="0"/>
              <a:t>В рамках это раздела мы бы хотели пояснить основные сведения, которые необходимы для выполнения основной части работы.</a:t>
            </a:r>
            <a:r>
              <a:rPr lang="ru-RU" sz="3600" dirty="0"/>
              <a:t/>
            </a:r>
            <a:br>
              <a:rPr lang="ru-RU" sz="3600" dirty="0"/>
            </a:br>
            <a:endParaRPr lang="ru-RU" sz="3600" dirty="0"/>
          </a:p>
        </p:txBody>
      </p:sp>
      <p:sp>
        <p:nvSpPr>
          <p:cNvPr id="6" name="Объект 5"/>
          <p:cNvSpPr>
            <a:spLocks noGrp="1"/>
          </p:cNvSpPr>
          <p:nvPr>
            <p:ph idx="1"/>
          </p:nvPr>
        </p:nvSpPr>
        <p:spPr>
          <a:xfrm>
            <a:off x="1020278" y="2858703"/>
            <a:ext cx="10183528" cy="3328025"/>
          </a:xfrm>
        </p:spPr>
        <p:txBody>
          <a:bodyPr>
            <a:normAutofit/>
          </a:bodyPr>
          <a:lstStyle/>
          <a:p>
            <a:pPr lvl="1">
              <a:lnSpc>
                <a:spcPct val="150000"/>
              </a:lnSpc>
              <a:buFont typeface="Courier New" panose="02070309020205020404" pitchFamily="49" charset="0"/>
              <a:buChar char="o"/>
            </a:pPr>
            <a:r>
              <a:rPr lang="ru-RU" sz="1700" b="1" dirty="0" smtClean="0"/>
              <a:t>Центрирование</a:t>
            </a:r>
            <a:r>
              <a:rPr lang="ru-RU" sz="1700" dirty="0"/>
              <a:t> - вычитание из всех элементов среднего значения, т.е. приведение к виду, когда среднее значение равно </a:t>
            </a:r>
            <a:r>
              <a:rPr lang="ru-RU" sz="1700" dirty="0" smtClean="0"/>
              <a:t>нулю</a:t>
            </a:r>
          </a:p>
          <a:p>
            <a:pPr lvl="1">
              <a:lnSpc>
                <a:spcPct val="150000"/>
              </a:lnSpc>
              <a:buFont typeface="Courier New" panose="02070309020205020404" pitchFamily="49" charset="0"/>
              <a:buChar char="o"/>
            </a:pPr>
            <a:r>
              <a:rPr lang="ru-RU" sz="1700" b="1" dirty="0" smtClean="0"/>
              <a:t>Нормирование</a:t>
            </a:r>
            <a:r>
              <a:rPr lang="ru-RU" sz="1700" dirty="0" smtClean="0"/>
              <a:t> </a:t>
            </a:r>
            <a:r>
              <a:rPr lang="ru-RU" sz="1700" dirty="0"/>
              <a:t>данных - метод приведения данных к какой-либо общей </a:t>
            </a:r>
            <a:r>
              <a:rPr lang="ru-RU" sz="1700" dirty="0" smtClean="0"/>
              <a:t>шкале</a:t>
            </a:r>
          </a:p>
          <a:p>
            <a:pPr lvl="1">
              <a:lnSpc>
                <a:spcPct val="150000"/>
              </a:lnSpc>
              <a:buFont typeface="Courier New" panose="02070309020205020404" pitchFamily="49" charset="0"/>
              <a:buChar char="o"/>
            </a:pPr>
            <a:r>
              <a:rPr lang="ru-RU" sz="1700" b="1" dirty="0" smtClean="0"/>
              <a:t>Метод </a:t>
            </a:r>
            <a:r>
              <a:rPr lang="ru-RU" sz="1700" b="1" dirty="0"/>
              <a:t>главных компонент </a:t>
            </a:r>
            <a:r>
              <a:rPr lang="ru-RU" sz="1700" dirty="0"/>
              <a:t>- способ "аппроксимации" исходного набора данных путём уменьшения размерностей, путём разложения исходной преобразованной матрицы с помощью сингулярного </a:t>
            </a:r>
            <a:r>
              <a:rPr lang="ru-RU" sz="1700" dirty="0" smtClean="0"/>
              <a:t>разложения</a:t>
            </a:r>
            <a:endParaRPr lang="ru-RU" sz="1700" dirty="0"/>
          </a:p>
        </p:txBody>
      </p:sp>
    </p:spTree>
    <p:extLst>
      <p:ext uri="{BB962C8B-B14F-4D97-AF65-F5344CB8AC3E}">
        <p14:creationId xmlns:p14="http://schemas.microsoft.com/office/powerpoint/2010/main" val="3429734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7280" y="1001028"/>
            <a:ext cx="10058400" cy="1482290"/>
          </a:xfrm>
        </p:spPr>
        <p:txBody>
          <a:bodyPr>
            <a:normAutofit/>
          </a:bodyPr>
          <a:lstStyle/>
          <a:p>
            <a:pPr algn="ctr"/>
            <a:r>
              <a:rPr lang="ru-RU" sz="3200" dirty="0"/>
              <a:t>Выполнение </a:t>
            </a:r>
            <a:r>
              <a:rPr lang="ru-RU" sz="3200" dirty="0" smtClean="0"/>
              <a:t>работы</a:t>
            </a:r>
            <a:r>
              <a:rPr lang="ru-RU" sz="3600" dirty="0"/>
              <a:t/>
            </a:r>
            <a:br>
              <a:rPr lang="ru-RU" sz="3600" dirty="0"/>
            </a:br>
            <a:r>
              <a:rPr lang="ru-RU" sz="3600" dirty="0"/>
              <a:t/>
            </a:r>
            <a:br>
              <a:rPr lang="ru-RU" sz="3600" dirty="0"/>
            </a:br>
            <a:r>
              <a:rPr lang="ru-RU" sz="1700" dirty="0" smtClean="0"/>
              <a:t>Для </a:t>
            </a:r>
            <a:r>
              <a:rPr lang="ru-RU" sz="1700" dirty="0"/>
              <a:t>выполнения работы </a:t>
            </a:r>
            <a:r>
              <a:rPr lang="ru-RU" sz="1700" dirty="0" smtClean="0"/>
              <a:t>в основном использовались такие </a:t>
            </a:r>
            <a:r>
              <a:rPr lang="ru-RU" sz="1700" dirty="0"/>
              <a:t>библиотеки </a:t>
            </a:r>
            <a:r>
              <a:rPr lang="ru-RU" sz="1700" dirty="0" err="1"/>
              <a:t>Python</a:t>
            </a:r>
            <a:r>
              <a:rPr lang="ru-RU" sz="1700" dirty="0"/>
              <a:t> как </a:t>
            </a:r>
            <a:r>
              <a:rPr lang="en-US" sz="1700" dirty="0" err="1"/>
              <a:t>N</a:t>
            </a:r>
            <a:r>
              <a:rPr lang="ru-RU" sz="1700" dirty="0" err="1" smtClean="0"/>
              <a:t>umpy</a:t>
            </a:r>
            <a:r>
              <a:rPr lang="ru-RU" sz="1700" dirty="0"/>
              <a:t>, </a:t>
            </a:r>
            <a:r>
              <a:rPr lang="en-US" sz="1700" dirty="0" err="1"/>
              <a:t>P</a:t>
            </a:r>
            <a:r>
              <a:rPr lang="ru-RU" sz="1700" dirty="0" err="1" smtClean="0"/>
              <a:t>andas</a:t>
            </a:r>
            <a:r>
              <a:rPr lang="ru-RU" sz="1700" dirty="0"/>
              <a:t>, </a:t>
            </a:r>
            <a:r>
              <a:rPr lang="en-US" sz="1700" dirty="0" err="1"/>
              <a:t>M</a:t>
            </a:r>
            <a:r>
              <a:rPr lang="ru-RU" sz="1700" dirty="0" err="1" smtClean="0"/>
              <a:t>arplotlib</a:t>
            </a:r>
            <a:r>
              <a:rPr lang="ru-RU" sz="1700" dirty="0"/>
              <a:t>, </a:t>
            </a:r>
            <a:r>
              <a:rPr lang="en-US" sz="1700" dirty="0" err="1"/>
              <a:t>S</a:t>
            </a:r>
            <a:r>
              <a:rPr lang="ru-RU" sz="1700" dirty="0" err="1" smtClean="0"/>
              <a:t>klearn</a:t>
            </a:r>
            <a:r>
              <a:rPr lang="ru-RU" sz="1700" dirty="0" smtClean="0"/>
              <a:t> </a:t>
            </a:r>
            <a:r>
              <a:rPr lang="ru-RU" sz="1700" dirty="0"/>
              <a:t>и т. д.</a:t>
            </a:r>
          </a:p>
        </p:txBody>
      </p:sp>
      <p:sp>
        <p:nvSpPr>
          <p:cNvPr id="7" name="Объект 6"/>
          <p:cNvSpPr>
            <a:spLocks noGrp="1"/>
          </p:cNvSpPr>
          <p:nvPr>
            <p:ph idx="1"/>
          </p:nvPr>
        </p:nvSpPr>
        <p:spPr/>
        <p:txBody>
          <a:bodyPr/>
          <a:lstStyle/>
          <a:p>
            <a:endParaRPr lang="ru-RU"/>
          </a:p>
        </p:txBody>
      </p:sp>
    </p:spTree>
    <p:extLst>
      <p:ext uri="{BB962C8B-B14F-4D97-AF65-F5344CB8AC3E}">
        <p14:creationId xmlns:p14="http://schemas.microsoft.com/office/powerpoint/2010/main" val="2486992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p:cNvPicPr>
            <a:picLocks noChangeAspect="1"/>
          </p:cNvPicPr>
          <p:nvPr/>
        </p:nvPicPr>
        <p:blipFill rotWithShape="1">
          <a:blip r:embed="rId2" cstate="print">
            <a:extLst>
              <a:ext uri="{28A0092B-C50C-407E-A947-70E740481C1C}">
                <a14:useLocalDpi xmlns:a14="http://schemas.microsoft.com/office/drawing/2010/main" val="0"/>
              </a:ext>
            </a:extLst>
          </a:blip>
          <a:srcRect l="48159" t="15945" r="15631" b="27972"/>
          <a:stretch/>
        </p:blipFill>
        <p:spPr>
          <a:xfrm>
            <a:off x="8144231" y="0"/>
            <a:ext cx="4047769" cy="4844403"/>
          </a:xfrm>
          <a:prstGeom prst="rect">
            <a:avLst/>
          </a:prstGeom>
        </p:spPr>
      </p:pic>
      <p:sp>
        <p:nvSpPr>
          <p:cNvPr id="4" name="Заголовок 3"/>
          <p:cNvSpPr>
            <a:spLocks noGrp="1"/>
          </p:cNvSpPr>
          <p:nvPr>
            <p:ph type="title"/>
          </p:nvPr>
        </p:nvSpPr>
        <p:spPr/>
        <p:txBody>
          <a:bodyPr/>
          <a:lstStyle/>
          <a:p>
            <a:pPr algn="ctr"/>
            <a:r>
              <a:rPr lang="ru-RU" dirty="0" smtClean="0"/>
              <a:t>Данные после центрирования и нормирования</a:t>
            </a:r>
            <a:endParaRPr lang="ru-RU" dirty="0"/>
          </a:p>
        </p:txBody>
      </p:sp>
      <p:sp>
        <p:nvSpPr>
          <p:cNvPr id="6" name="Текст 5"/>
          <p:cNvSpPr>
            <a:spLocks noGrp="1"/>
          </p:cNvSpPr>
          <p:nvPr>
            <p:ph type="body" sz="half" idx="2"/>
          </p:nvPr>
        </p:nvSpPr>
        <p:spPr/>
        <p:txBody>
          <a:bodyPr/>
          <a:lstStyle/>
          <a:p>
            <a:endParaRPr lang="ru-RU" dirty="0"/>
          </a:p>
        </p:txBody>
      </p:sp>
      <p:pic>
        <p:nvPicPr>
          <p:cNvPr id="9" name="Рисунок 8"/>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2759" t="15714" r="21628" b="27738"/>
          <a:stretch/>
        </p:blipFill>
        <p:spPr>
          <a:xfrm>
            <a:off x="0" y="0"/>
            <a:ext cx="7274571" cy="4844403"/>
          </a:xfrm>
        </p:spPr>
      </p:pic>
    </p:spTree>
    <p:extLst>
      <p:ext uri="{BB962C8B-B14F-4D97-AF65-F5344CB8AC3E}">
        <p14:creationId xmlns:p14="http://schemas.microsoft.com/office/powerpoint/2010/main" val="3587959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005840" y="199666"/>
            <a:ext cx="10058400" cy="1278245"/>
          </a:xfrm>
        </p:spPr>
        <p:txBody>
          <a:bodyPr>
            <a:noAutofit/>
          </a:bodyPr>
          <a:lstStyle/>
          <a:p>
            <a:pPr algn="ctr"/>
            <a:r>
              <a:rPr lang="ru-RU" sz="3200" dirty="0" smtClean="0"/>
              <a:t>Метод главных компонент</a:t>
            </a:r>
            <a:br>
              <a:rPr lang="ru-RU" sz="3200" dirty="0" smtClean="0"/>
            </a:br>
            <a:r>
              <a:rPr lang="ru-RU" sz="3200" dirty="0" smtClean="0"/>
              <a:t>Анализ графиков счетов и нагрузок</a:t>
            </a:r>
            <a:endParaRPr lang="ru-RU" sz="3200" dirty="0"/>
          </a:p>
        </p:txBody>
      </p:sp>
      <p:sp>
        <p:nvSpPr>
          <p:cNvPr id="6" name="Текст 5"/>
          <p:cNvSpPr>
            <a:spLocks noGrp="1"/>
          </p:cNvSpPr>
          <p:nvPr>
            <p:ph type="body" idx="1"/>
          </p:nvPr>
        </p:nvSpPr>
        <p:spPr>
          <a:xfrm>
            <a:off x="707829" y="1846052"/>
            <a:ext cx="4937760" cy="736282"/>
          </a:xfrm>
        </p:spPr>
        <p:txBody>
          <a:bodyPr/>
          <a:lstStyle/>
          <a:p>
            <a:pPr algn="ctr"/>
            <a:r>
              <a:rPr lang="ru-RU" dirty="0" smtClean="0">
                <a:solidFill>
                  <a:schemeClr val="tx1">
                    <a:lumMod val="75000"/>
                    <a:lumOff val="25000"/>
                  </a:schemeClr>
                </a:solidFill>
              </a:rPr>
              <a:t>График счетов</a:t>
            </a:r>
            <a:endParaRPr lang="ru-RU" dirty="0">
              <a:solidFill>
                <a:schemeClr val="tx1">
                  <a:lumMod val="75000"/>
                  <a:lumOff val="25000"/>
                </a:schemeClr>
              </a:solidFill>
            </a:endParaRPr>
          </a:p>
        </p:txBody>
      </p:sp>
      <p:pic>
        <p:nvPicPr>
          <p:cNvPr id="11" name="Объект 10"/>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893" t="6007" r="5396" b="2691"/>
          <a:stretch/>
        </p:blipFill>
        <p:spPr>
          <a:xfrm>
            <a:off x="135498" y="2394409"/>
            <a:ext cx="6082422" cy="3714160"/>
          </a:xfrm>
        </p:spPr>
      </p:pic>
      <p:sp>
        <p:nvSpPr>
          <p:cNvPr id="8" name="Текст 7"/>
          <p:cNvSpPr>
            <a:spLocks noGrp="1"/>
          </p:cNvSpPr>
          <p:nvPr>
            <p:ph type="body" sz="quarter" idx="3"/>
          </p:nvPr>
        </p:nvSpPr>
        <p:spPr>
          <a:xfrm>
            <a:off x="6668645" y="1835024"/>
            <a:ext cx="4937760" cy="736282"/>
          </a:xfrm>
        </p:spPr>
        <p:txBody>
          <a:bodyPr/>
          <a:lstStyle/>
          <a:p>
            <a:pPr algn="ctr"/>
            <a:r>
              <a:rPr lang="ru-RU" dirty="0" smtClean="0">
                <a:solidFill>
                  <a:schemeClr val="tx1">
                    <a:lumMod val="75000"/>
                    <a:lumOff val="25000"/>
                  </a:schemeClr>
                </a:solidFill>
              </a:rPr>
              <a:t>График нагрузок</a:t>
            </a:r>
            <a:endParaRPr lang="ru-RU" dirty="0">
              <a:solidFill>
                <a:schemeClr val="tx1">
                  <a:lumMod val="75000"/>
                  <a:lumOff val="25000"/>
                </a:schemeClr>
              </a:solidFill>
            </a:endParaRPr>
          </a:p>
        </p:txBody>
      </p:sp>
      <p:pic>
        <p:nvPicPr>
          <p:cNvPr id="12" name="Объект 11"/>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l="5226" t="5992" r="6179"/>
          <a:stretch/>
        </p:blipFill>
        <p:spPr>
          <a:xfrm>
            <a:off x="6096314" y="2394409"/>
            <a:ext cx="5997725" cy="3818483"/>
          </a:xfrm>
        </p:spPr>
      </p:pic>
    </p:spTree>
    <p:extLst>
      <p:ext uri="{BB962C8B-B14F-4D97-AF65-F5344CB8AC3E}">
        <p14:creationId xmlns:p14="http://schemas.microsoft.com/office/powerpoint/2010/main" val="2062089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a:xfrm>
            <a:off x="1097280" y="286603"/>
            <a:ext cx="10058400" cy="1909842"/>
          </a:xfrm>
        </p:spPr>
        <p:txBody>
          <a:bodyPr>
            <a:normAutofit/>
          </a:bodyPr>
          <a:lstStyle/>
          <a:p>
            <a:pPr algn="ctr"/>
            <a:r>
              <a:rPr lang="ru-RU" sz="3200" dirty="0"/>
              <a:t>Дополнительная </a:t>
            </a:r>
            <a:r>
              <a:rPr lang="ru-RU" sz="3200" dirty="0" smtClean="0"/>
              <a:t>часть</a:t>
            </a:r>
            <a:r>
              <a:rPr lang="ru-RU" sz="3200" dirty="0"/>
              <a:t/>
            </a:r>
            <a:br>
              <a:rPr lang="ru-RU" sz="3200" dirty="0"/>
            </a:br>
            <a:r>
              <a:rPr lang="ru-RU" sz="3200" dirty="0" smtClean="0"/>
              <a:t/>
            </a:r>
            <a:br>
              <a:rPr lang="ru-RU" sz="3200" dirty="0" smtClean="0"/>
            </a:br>
            <a:r>
              <a:rPr lang="ru-RU" sz="1700" dirty="0" smtClean="0"/>
              <a:t>Задача анализа временных рядов</a:t>
            </a:r>
            <a:endParaRPr lang="ru-RU" sz="1700" dirty="0"/>
          </a:p>
        </p:txBody>
      </p:sp>
      <p:sp>
        <p:nvSpPr>
          <p:cNvPr id="8" name="Объект 7"/>
          <p:cNvSpPr>
            <a:spLocks noGrp="1"/>
          </p:cNvSpPr>
          <p:nvPr>
            <p:ph idx="1"/>
          </p:nvPr>
        </p:nvSpPr>
        <p:spPr>
          <a:xfrm>
            <a:off x="1097280" y="2422689"/>
            <a:ext cx="10058400" cy="2950589"/>
          </a:xfrm>
        </p:spPr>
        <p:txBody>
          <a:bodyPr numCol="1" spcCol="180000">
            <a:normAutofit/>
          </a:bodyPr>
          <a:lstStyle/>
          <a:p>
            <a:pPr algn="just">
              <a:lnSpc>
                <a:spcPct val="150000"/>
              </a:lnSpc>
            </a:pPr>
            <a:r>
              <a:rPr lang="ru-RU" sz="1700" dirty="0">
                <a:solidFill>
                  <a:schemeClr val="tx1">
                    <a:lumMod val="95000"/>
                    <a:lumOff val="5000"/>
                  </a:schemeClr>
                </a:solidFill>
              </a:rPr>
              <a:t>Это классическая задача машинного обучения для данных статистики, которая позволяет по нашим данным попробовать предсказать следующие события. Для исследования мы взяли две модели анализа рядов - ARIMA и SARIMAX. Для их сравнения мы использовали стандартную метрику среднеквадратического отклонения - показателя рассеивания данных относительно истинных. Первая часть нашей работы это обучение на тестовой тренировочной выборке, и затем сравнение с истинными значениями, которые есть в </a:t>
            </a:r>
            <a:r>
              <a:rPr lang="ru-RU" sz="1700" dirty="0" err="1">
                <a:solidFill>
                  <a:schemeClr val="tx1">
                    <a:lumMod val="95000"/>
                    <a:lumOff val="5000"/>
                  </a:schemeClr>
                </a:solidFill>
              </a:rPr>
              <a:t>датасете</a:t>
            </a:r>
            <a:r>
              <a:rPr lang="ru-RU" sz="1700" dirty="0" smtClean="0">
                <a:solidFill>
                  <a:schemeClr val="tx1">
                    <a:lumMod val="95000"/>
                    <a:lumOff val="5000"/>
                  </a:schemeClr>
                </a:solidFill>
              </a:rPr>
              <a:t>.</a:t>
            </a:r>
            <a:endParaRPr lang="ru-RU" sz="1700" dirty="0">
              <a:solidFill>
                <a:schemeClr val="tx1">
                  <a:lumMod val="95000"/>
                  <a:lumOff val="5000"/>
                </a:schemeClr>
              </a:solidFill>
            </a:endParaRPr>
          </a:p>
        </p:txBody>
      </p:sp>
    </p:spTree>
    <p:extLst>
      <p:ext uri="{BB962C8B-B14F-4D97-AF65-F5344CB8AC3E}">
        <p14:creationId xmlns:p14="http://schemas.microsoft.com/office/powerpoint/2010/main" val="1514114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Заголовок 11"/>
          <p:cNvSpPr>
            <a:spLocks noGrp="1"/>
          </p:cNvSpPr>
          <p:nvPr>
            <p:ph type="title"/>
          </p:nvPr>
        </p:nvSpPr>
        <p:spPr>
          <a:xfrm>
            <a:off x="457200" y="594359"/>
            <a:ext cx="3200400" cy="1281575"/>
          </a:xfrm>
        </p:spPr>
        <p:txBody>
          <a:bodyPr>
            <a:normAutofit/>
          </a:bodyPr>
          <a:lstStyle/>
          <a:p>
            <a:pPr algn="ctr"/>
            <a:r>
              <a:rPr lang="ru-RU" sz="3200" dirty="0" smtClean="0"/>
              <a:t>Модель</a:t>
            </a:r>
            <a:br>
              <a:rPr lang="ru-RU" sz="3200" dirty="0" smtClean="0"/>
            </a:br>
            <a:r>
              <a:rPr lang="en-US" sz="3200" dirty="0"/>
              <a:t>ARIMA</a:t>
            </a:r>
            <a:endParaRPr lang="ru-RU" sz="3200" dirty="0"/>
          </a:p>
        </p:txBody>
      </p:sp>
      <p:pic>
        <p:nvPicPr>
          <p:cNvPr id="15" name="Объект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8993" y="368116"/>
            <a:ext cx="7758785" cy="5819089"/>
          </a:xfrm>
        </p:spPr>
      </p:pic>
      <p:sp>
        <p:nvSpPr>
          <p:cNvPr id="18" name="Текст 17"/>
          <p:cNvSpPr>
            <a:spLocks noGrp="1"/>
          </p:cNvSpPr>
          <p:nvPr>
            <p:ph type="body" sz="half" idx="2"/>
          </p:nvPr>
        </p:nvSpPr>
        <p:spPr>
          <a:xfrm>
            <a:off x="457200" y="2328421"/>
            <a:ext cx="3200400" cy="3976783"/>
          </a:xfrm>
        </p:spPr>
        <p:txBody>
          <a:bodyPr>
            <a:normAutofit/>
          </a:bodyPr>
          <a:lstStyle/>
          <a:p>
            <a:r>
              <a:rPr lang="ru-RU" sz="1700" dirty="0"/>
              <a:t>Эта модель смотрит на разность временных порядков, она смотрит производные нескольких порядков на наших точках, а затем двигается на период (одну точку</a:t>
            </a:r>
            <a:r>
              <a:rPr lang="ru-RU" sz="1700" dirty="0" smtClean="0"/>
              <a:t>)</a:t>
            </a:r>
            <a:endParaRPr lang="ru-RU" sz="1700" dirty="0"/>
          </a:p>
          <a:p>
            <a:r>
              <a:rPr lang="ru-RU" sz="1700" dirty="0"/>
              <a:t>Данных мало, поэтому мы можем с небольшой уверенностью сказать, что синий график является стационарным (нет ярко </a:t>
            </a:r>
            <a:r>
              <a:rPr lang="ru-RU" sz="1700" dirty="0" smtClean="0"/>
              <a:t>выраженного </a:t>
            </a:r>
            <a:r>
              <a:rPr lang="ru-RU" sz="1700" dirty="0"/>
              <a:t>тренда), поэтому такое расположение </a:t>
            </a:r>
            <a:r>
              <a:rPr lang="ru-RU" sz="1700" dirty="0" smtClean="0"/>
              <a:t>графиков-предсказаний </a:t>
            </a:r>
            <a:r>
              <a:rPr lang="ru-RU" sz="1700" dirty="0"/>
              <a:t>вполне оправдано</a:t>
            </a:r>
          </a:p>
        </p:txBody>
      </p:sp>
    </p:spTree>
    <p:extLst>
      <p:ext uri="{BB962C8B-B14F-4D97-AF65-F5344CB8AC3E}">
        <p14:creationId xmlns:p14="http://schemas.microsoft.com/office/powerpoint/2010/main" val="203065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83C6"/>
        </a:solidFill>
        <a:effectLst/>
      </p:bgPr>
    </p:bg>
    <p:spTree>
      <p:nvGrpSpPr>
        <p:cNvPr id="1" name=""/>
        <p:cNvGrpSpPr/>
        <p:nvPr/>
      </p:nvGrpSpPr>
      <p:grpSpPr>
        <a:xfrm>
          <a:off x="0" y="0"/>
          <a:ext cx="0" cy="0"/>
          <a:chOff x="0" y="0"/>
          <a:chExt cx="0" cy="0"/>
        </a:xfrm>
      </p:grpSpPr>
      <p:sp>
        <p:nvSpPr>
          <p:cNvPr id="6" name="Текст 3"/>
          <p:cNvSpPr>
            <a:spLocks noGrp="1"/>
          </p:cNvSpPr>
          <p:nvPr>
            <p:ph type="title"/>
          </p:nvPr>
        </p:nvSpPr>
        <p:spPr/>
        <p:txBody>
          <a:bodyPr>
            <a:normAutofit/>
          </a:bodyPr>
          <a:lstStyle/>
          <a:p>
            <a:pPr algn="ctr"/>
            <a:r>
              <a:rPr lang="ru-RU" sz="3200" dirty="0">
                <a:solidFill>
                  <a:schemeClr val="bg1"/>
                </a:solidFill>
              </a:rPr>
              <a:t>Модель</a:t>
            </a:r>
            <a:br>
              <a:rPr lang="ru-RU" sz="3200" dirty="0">
                <a:solidFill>
                  <a:schemeClr val="bg1"/>
                </a:solidFill>
              </a:rPr>
            </a:br>
            <a:r>
              <a:rPr lang="en-US" sz="3200" dirty="0">
                <a:solidFill>
                  <a:schemeClr val="bg1"/>
                </a:solidFill>
              </a:rPr>
              <a:t>SARIMAX</a:t>
            </a:r>
            <a:endParaRPr lang="ru-RU" sz="3200" dirty="0">
              <a:solidFill>
                <a:schemeClr val="bg1"/>
              </a:solidFill>
            </a:endParaRPr>
          </a:p>
        </p:txBody>
      </p:sp>
      <p:sp>
        <p:nvSpPr>
          <p:cNvPr id="7" name="Объект 6"/>
          <p:cNvSpPr>
            <a:spLocks noGrp="1"/>
          </p:cNvSpPr>
          <p:nvPr>
            <p:ph idx="1"/>
          </p:nvPr>
        </p:nvSpPr>
        <p:spPr/>
        <p:txBody>
          <a:bodyPr>
            <a:normAutofit/>
          </a:bodyPr>
          <a:lstStyle/>
          <a:p>
            <a:pPr>
              <a:lnSpc>
                <a:spcPct val="150000"/>
              </a:lnSpc>
            </a:pPr>
            <a:r>
              <a:rPr lang="ru-RU" sz="1700" dirty="0">
                <a:solidFill>
                  <a:schemeClr val="bg1"/>
                </a:solidFill>
              </a:rPr>
              <a:t>Вторая модель </a:t>
            </a:r>
            <a:r>
              <a:rPr lang="ru-RU" sz="1700" dirty="0" smtClean="0">
                <a:solidFill>
                  <a:schemeClr val="bg1"/>
                </a:solidFill>
              </a:rPr>
              <a:t>это </a:t>
            </a:r>
            <a:r>
              <a:rPr lang="ru-RU" sz="1700" dirty="0">
                <a:solidFill>
                  <a:schemeClr val="bg1"/>
                </a:solidFill>
              </a:rPr>
              <a:t>дополнение модели ARIMA, отличающееся тем, что включает в себя регрессионную составляющую. То есть сравнение параметров между собой</a:t>
            </a:r>
            <a:r>
              <a:rPr lang="ru-RU" sz="1700" dirty="0" smtClean="0">
                <a:solidFill>
                  <a:schemeClr val="bg1"/>
                </a:solidFill>
              </a:rPr>
              <a:t>.</a:t>
            </a:r>
            <a:r>
              <a:rPr lang="ru-RU" sz="1700" dirty="0">
                <a:solidFill>
                  <a:schemeClr val="bg1"/>
                </a:solidFill>
              </a:rPr>
              <a:t> </a:t>
            </a:r>
            <a:r>
              <a:rPr lang="ru-RU" sz="1700" dirty="0" smtClean="0">
                <a:solidFill>
                  <a:schemeClr val="bg1"/>
                </a:solidFill>
              </a:rPr>
              <a:t>У второй модели для анализа временных рядов среднеквадратическое отклонение больше, а значит точность хуже. Но как таковое, мы не можем говорить о том, что одна модель лучше, а другая хуже, так как понятно, что данных для проведения такого анализа мало и поэтому точность существенно падает. К тому же ряд является стационарным (мы принимаем это без проверки производных), поэтому модели не могут опираться на тренд, но стоит также учесть, что разработчики первой модели утверждают, что она хорошо справляется со стационарными рядами, поэтому первоочередная проблема - количество данных.</a:t>
            </a:r>
            <a:endParaRPr lang="ru-RU" sz="1700" dirty="0">
              <a:solidFill>
                <a:schemeClr val="bg1"/>
              </a:solidFill>
            </a:endParaRPr>
          </a:p>
        </p:txBody>
      </p:sp>
    </p:spTree>
    <p:extLst>
      <p:ext uri="{BB962C8B-B14F-4D97-AF65-F5344CB8AC3E}">
        <p14:creationId xmlns:p14="http://schemas.microsoft.com/office/powerpoint/2010/main" val="3270741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358</TotalTime>
  <Words>338</Words>
  <Application>Microsoft Office PowerPoint</Application>
  <PresentationFormat>Широкоэкранный</PresentationFormat>
  <Paragraphs>29</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Courier New</vt:lpstr>
      <vt:lpstr>Ретро</vt:lpstr>
      <vt:lpstr>Проект «Python в науке и инженерии»</vt:lpstr>
      <vt:lpstr>Введение</vt:lpstr>
      <vt:lpstr>Теоретическая справка  В рамках это раздела мы бы хотели пояснить основные сведения, которые необходимы для выполнения основной части работы. </vt:lpstr>
      <vt:lpstr>Выполнение работы  Для выполнения работы в основном использовались такие библиотеки Python как Numpy, Pandas, Marplotlib, Sklearn и т. д.</vt:lpstr>
      <vt:lpstr>Данные после центрирования и нормирования</vt:lpstr>
      <vt:lpstr>Метод главных компонент Анализ графиков счетов и нагрузок</vt:lpstr>
      <vt:lpstr>Дополнительная часть  Задача анализа временных рядов</vt:lpstr>
      <vt:lpstr>Модель ARIMA</vt:lpstr>
      <vt:lpstr>Модель SARIMAX</vt:lpstr>
      <vt:lpstr>Спасибо за внимание!</vt:lpstr>
    </vt:vector>
  </TitlesOfParts>
  <Company>Krokoz™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 «Python в науке и инженерии»</dc:title>
  <dc:creator>Олеся Клименко</dc:creator>
  <cp:lastModifiedBy>Олеся Клименко</cp:lastModifiedBy>
  <cp:revision>14</cp:revision>
  <dcterms:created xsi:type="dcterms:W3CDTF">2023-05-28T09:58:08Z</dcterms:created>
  <dcterms:modified xsi:type="dcterms:W3CDTF">2023-09-14T13:39:15Z</dcterms:modified>
</cp:coreProperties>
</file>