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🤖 Telegram Bot для мониторинга важных сообщений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"/>
            </a:pPr>
          </a:p>
          <a:p>
            <a:pPr>
              <a:spcAft>
                <a:spcPts val="1200"/>
              </a:spcAft>
              <a:defRPr i="1" sz="1200">
                <a:solidFill>
                  <a:srgbClr val="606060"/>
                </a:solidFill>
              </a:defRPr>
            </a:pPr>
            <a:r>
              <a:t>Центр управления параметрами бота. Включает настройку порога важности, автопубликации и управление ключевыми словами.</a:t>
            </a:r>
          </a:p>
          <a:p>
            <a:pPr>
              <a:defRPr sz="100"/>
            </a:pPr>
          </a:p>
          <a:p>
            <a:pPr>
              <a:spcAft>
                <a:spcPts val="1200"/>
              </a:spcAft>
              <a:defRPr i="1" sz="1200">
                <a:solidFill>
                  <a:srgbClr val="606060"/>
                </a:solidFill>
              </a:defRPr>
            </a:pPr>
            <a:r>
              <a:t>Интерфейс для добавления важных и исключаемых слов, которые влияют на оценку важности сообщений.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МЕСТО ДЛЯ СКРИНШОТА: Меню настроек с inline кнопками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МЕСТО ДЛЯ СКРИНШОТА: Управление ключевыми словами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"/>
            </a:pPr>
          </a:p>
          <a:p>
            <a:pPr>
              <a:spcAft>
                <a:spcPts val="1200"/>
              </a:spcAft>
              <a:defRPr i="1" sz="1200">
                <a:solidFill>
                  <a:srgbClr val="606060"/>
                </a:solidFill>
              </a:defRPr>
            </a:pPr>
            <a:r>
              <a:t>Позволяет запустить скрытый мониторинг закрытых каналов без добавления основного бота.</a:t>
            </a:r>
          </a:p>
          <a:p>
            <a:pPr>
              <a:defRPr sz="100"/>
            </a:pPr>
          </a:p>
          <a:p>
            <a:pPr>
              <a:spcAft>
                <a:spcPts val="1200"/>
              </a:spcAft>
              <a:defRPr i="1" sz="1200">
                <a:solidFill>
                  <a:srgbClr val="606060"/>
                </a:solidFill>
              </a:defRPr>
            </a:pPr>
            <a:r>
              <a:t>Простой интерфейс для добавления канала в мониторинг - достаточно отправить ссылку.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МЕСТО ДЛЯ СКРИНШОТА: Главное меню Userbot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МЕСТО ДЛЯ СКРИНШОТА: Присоединение к каналу через Userbot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"/>
            </a:pPr>
          </a:p>
          <a:p>
            <a:pPr>
              <a:spcAft>
                <a:spcPts val="1200"/>
              </a:spcAft>
              <a:defRPr i="1" sz="1200">
                <a:solidFill>
                  <a:srgbClr val="606060"/>
                </a:solidFill>
              </a:defRPr>
            </a:pPr>
            <a:r>
              <a:t>Когда пользователь предлагает пост, администраторы получают уведомление с возможностью мгновенно одобрить или отклонить его прямо в чате.</a:t>
            </a:r>
          </a:p>
          <a:p>
            <a:pPr>
              <a:defRPr sz="100"/>
            </a:pPr>
          </a:p>
          <a:p>
            <a:pPr>
              <a:spcAft>
                <a:spcPts val="1200"/>
              </a:spcAft>
              <a:defRPr i="1" sz="1200">
                <a:solidFill>
                  <a:srgbClr val="606060"/>
                </a:solidFill>
              </a:defRPr>
            </a:pPr>
            <a:r>
              <a:t>Подтверждение публикации и уведомление автору поста.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МЕСТО ДЛЯ СКРИНШОТА: Уведомление админу о новом посте с inline кнопками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МЕСТО ДЛЯ СКРИНШОТА: Результат одобрения поста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"/>
            </a:pPr>
          </a:p>
          <a:p>
            <a:pPr>
              <a:spcAft>
                <a:spcPts val="1200"/>
              </a:spcAft>
              <a:defRPr i="1" sz="1200">
                <a:solidFill>
                  <a:srgbClr val="606060"/>
                </a:solidFill>
              </a:defRPr>
            </a:pPr>
            <a:r>
              <a:t>Упрощенное меню для обычных пользователей с возможностью предлагать посты и каналы.</a:t>
            </a:r>
          </a:p>
          <a:p>
            <a:pPr>
              <a:spcAft>
                <a:spcPts val="1200"/>
              </a:spcAft>
              <a:defRPr sz="1200">
                <a:solidFill>
                  <a:srgbClr val="000000"/>
                </a:solidFill>
                <a:latin typeface="Consolas"/>
              </a:defRPr>
            </a:pPr>
            <a:r>
              <a:t>Структура меню:</a:t>
            </a:r>
            <a:br/>
            <a:r>
              <a:t>📝 Предложить пост | 📢 Предложить канал</a:t>
            </a:r>
            <a:br/>
            <a:r>
              <a:t>📬 Канал важных сообщений | ℹ️ Справка</a:t>
            </a:r>
          </a:p>
          <a:p>
            <a:pPr>
              <a:defRPr sz="100"/>
            </a:pPr>
          </a:p>
          <a:p>
            <a:pPr>
              <a:spcAft>
                <a:spcPts val="1200"/>
              </a:spcAft>
              <a:defRPr i="1" sz="1200">
                <a:solidFill>
                  <a:srgbClr val="606060"/>
                </a:solidFill>
              </a:defRPr>
            </a:pPr>
            <a:r>
              <a:t>Пользователь может отправить текст для публикации, который будет рассмотрен администраторами.</a:t>
            </a:r>
          </a:p>
          <a:p>
            <a:pPr>
              <a:defRPr sz="100"/>
            </a:pPr>
          </a:p>
          <a:p>
            <a:pPr>
              <a:spcAft>
                <a:spcPts val="1200"/>
              </a:spcAft>
              <a:defRPr i="1" sz="1200">
                <a:solidFill>
                  <a:srgbClr val="606060"/>
                </a:solidFill>
              </a:defRPr>
            </a:pPr>
            <a:r>
              <a:t>История предложенных постов с их статусами - ожидает, одобрен, отклонен или опубликован.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МЕСТО ДЛЯ СКРИНШОТА: Главное меню пользователя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МЕСТО ДЛЯ СКРИНШОТА: Интерфейс предложения поста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МЕСТО ДЛЯ СКРИНШОТА: Просмотр своих предложений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"/>
            </a:pPr>
          </a:p>
          <a:p>
            <a:pPr>
              <a:spcAft>
                <a:spcPts val="1200"/>
              </a:spcAft>
              <a:defRPr i="1" sz="1200">
                <a:solidFill>
                  <a:srgbClr val="606060"/>
                </a:solidFill>
              </a:defRPr>
            </a:pPr>
            <a:r>
              <a:t>Пользователи могут предлагать интересные каналы для добавления в мониторинг.</a:t>
            </a:r>
          </a:p>
          <a:p>
            <a:pPr>
              <a:defRPr sz="100"/>
            </a:pPr>
          </a:p>
          <a:p>
            <a:pPr>
              <a:spcAft>
                <a:spcPts val="1200"/>
              </a:spcAft>
              <a:defRPr i="1" sz="1200">
                <a:solidFill>
                  <a:srgbClr val="606060"/>
                </a:solidFill>
              </a:defRPr>
            </a:pPr>
            <a:r>
              <a:t>Администратор может одним нажатием добавить предложенный канал в мониторинг.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МЕСТО ДЛЯ СКРИНШОТА: Интерфейс предложения канала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МЕСТО ДЛЯ СКРИНШОТА: Уведомление админу с inline кнопками для добавления канала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"/>
            </a:pPr>
          </a:p>
          <a:p>
            <a:pPr>
              <a:spcAft>
                <a:spcPts val="1200"/>
              </a:spcAft>
              <a:defRPr i="1" sz="1200">
                <a:solidFill>
                  <a:srgbClr val="606060"/>
                </a:solidFill>
              </a:defRPr>
            </a:pPr>
            <a:r>
              <a:t>Финальный результат - важное сообщение, автоматически выявленное ИИ и опубликованное в едином канале с указанием источника и оценки важности.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МЕСТО ДЛЯ СКРИНШОТА: Пример важного сообщения в публичном канале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💰 Преимущества для бизнеса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Экономия времени</a:t>
            </a:r>
          </a:p>
          <a:p>
            <a:pPr>
              <a:spcAft>
                <a:spcPts val="600"/>
              </a:spcAft>
              <a:defRPr sz="1600"/>
            </a:pPr>
            <a:r>
              <a:t>До 70%** сокращение времени на мониторинг информации</a:t>
            </a:r>
          </a:p>
          <a:p>
            <a:pPr>
              <a:spcAft>
                <a:spcPts val="600"/>
              </a:spcAft>
              <a:defRPr sz="1600"/>
            </a:pPr>
            <a:r>
              <a:t>2-3 часа в день** экономии для каждого сотрудника</a:t>
            </a:r>
          </a:p>
          <a:p>
            <a:pPr>
              <a:spcAft>
                <a:spcPts val="600"/>
              </a:spcAft>
              <a:defRPr sz="1600"/>
            </a:pPr>
            <a:r>
              <a:t>Фокус на действительно важных задачах</a:t>
            </a:r>
          </a:p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Повышение эффективности</a:t>
            </a:r>
          </a:p>
          <a:p>
            <a:pPr>
              <a:spcAft>
                <a:spcPts val="600"/>
              </a:spcAft>
              <a:defRPr sz="1600"/>
            </a:pPr>
            <a:r>
              <a:t>0% пропущенных** критически важных сообщений</a:t>
            </a:r>
          </a:p>
          <a:p>
            <a:pPr>
              <a:spcAft>
                <a:spcPts val="600"/>
              </a:spcAft>
              <a:defRPr sz="1600"/>
            </a:pPr>
            <a:r>
              <a:t>Мгновенное реагирование** на важные события</a:t>
            </a:r>
          </a:p>
          <a:p>
            <a:pPr>
              <a:spcAft>
                <a:spcPts val="600"/>
              </a:spcAft>
              <a:defRPr sz="1600"/>
            </a:pPr>
            <a:r>
              <a:t>Централизованный контроль** информационных потоков</a:t>
            </a:r>
          </a:p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Масштабируемость</a:t>
            </a:r>
          </a:p>
          <a:p>
            <a:pPr>
              <a:spcAft>
                <a:spcPts val="600"/>
              </a:spcAft>
              <a:defRPr sz="1600"/>
            </a:pPr>
            <a:r>
              <a:t>Неограниченное количество источников мониторинга</a:t>
            </a:r>
          </a:p>
          <a:p>
            <a:pPr>
              <a:spcAft>
                <a:spcPts val="600"/>
              </a:spcAft>
              <a:defRPr sz="1600"/>
            </a:pPr>
            <a:r>
              <a:t>Поддержка множества администраторов</a:t>
            </a:r>
          </a:p>
          <a:p>
            <a:pPr>
              <a:spcAft>
                <a:spcPts val="600"/>
              </a:spcAft>
              <a:defRPr sz="1600"/>
            </a:pPr>
            <a:r>
              <a:t>Индивидуальные настройки для разных отделов</a:t>
            </a:r>
          </a:p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ROI (Return on Investment)</a:t>
            </a:r>
          </a:p>
          <a:p>
            <a:pPr>
              <a:spcAft>
                <a:spcPts val="1200"/>
              </a:spcAft>
              <a:defRPr sz="1200">
                <a:solidFill>
                  <a:srgbClr val="000000"/>
                </a:solidFill>
                <a:latin typeface="Consolas"/>
              </a:defRPr>
            </a:pPr>
            <a:r>
              <a:t>Экономия на 10 сотрудников:</a:t>
            </a:r>
            <a:br/>
            <a:r>
              <a:t>- 2 часа/день × 10 человек = 20 человеко-часов/день</a:t>
            </a:r>
            <a:br/>
            <a:r>
              <a:t>- 20 часов × 22 дня = 440 часов/месяц</a:t>
            </a:r>
            <a:br/>
            <a:r>
              <a:t>- При средней ставке 1000₽/час = 440,000₽/месяц экономии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🔧 Технические детали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Используемые технологии</a:t>
            </a:r>
          </a:p>
          <a:p>
            <a:pPr>
              <a:spcAft>
                <a:spcPts val="600"/>
              </a:spcAft>
              <a:defRPr sz="1600"/>
            </a:pPr>
            <a:r>
              <a:t>Python 3.10+** - основной язык разработки</a:t>
            </a:r>
          </a:p>
          <a:p>
            <a:pPr>
              <a:spcAft>
                <a:spcPts val="600"/>
              </a:spcAft>
              <a:defRPr sz="1600"/>
            </a:pPr>
            <a:r>
              <a:t>python-telegram-bot** - взаимодействие с Telegram API</a:t>
            </a:r>
          </a:p>
          <a:p>
            <a:pPr>
              <a:spcAft>
                <a:spcPts val="600"/>
              </a:spcAft>
              <a:defRPr sz="1600"/>
            </a:pPr>
            <a:r>
              <a:t>GigaChat API** - анализ текста и оценка важности</a:t>
            </a:r>
          </a:p>
          <a:p>
            <a:pPr>
              <a:spcAft>
                <a:spcPts val="600"/>
              </a:spcAft>
              <a:defRPr sz="1600"/>
            </a:pPr>
            <a:r>
              <a:t>Telethon** - для функционала Userbot</a:t>
            </a:r>
          </a:p>
          <a:p>
            <a:pPr>
              <a:spcAft>
                <a:spcPts val="600"/>
              </a:spcAft>
              <a:defRPr sz="1600"/>
            </a:pPr>
            <a:r>
              <a:t>Pydantic** - валидация данных</a:t>
            </a:r>
          </a:p>
          <a:p>
            <a:pPr>
              <a:spcAft>
                <a:spcPts val="600"/>
              </a:spcAft>
              <a:defRPr sz="1600"/>
            </a:pPr>
            <a:r>
              <a:t>JSON Storage** - легковесное хранилище</a:t>
            </a:r>
          </a:p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Безопасность</a:t>
            </a:r>
          </a:p>
          <a:p>
            <a:pPr>
              <a:spcAft>
                <a:spcPts val="600"/>
              </a:spcAft>
              <a:defRPr sz="1600"/>
            </a:pPr>
            <a:r>
              <a:t>Шифрование токенов и ключей</a:t>
            </a:r>
          </a:p>
          <a:p>
            <a:pPr>
              <a:spcAft>
                <a:spcPts val="600"/>
              </a:spcAft>
              <a:defRPr sz="1600"/>
            </a:pPr>
            <a:r>
              <a:t>Разграничение прав доступа</a:t>
            </a:r>
          </a:p>
          <a:p>
            <a:pPr>
              <a:spcAft>
                <a:spcPts val="600"/>
              </a:spcAft>
              <a:defRPr sz="1600"/>
            </a:pPr>
            <a:r>
              <a:t>Логирование всех действий</a:t>
            </a:r>
          </a:p>
          <a:p>
            <a:pPr>
              <a:spcAft>
                <a:spcPts val="600"/>
              </a:spcAft>
              <a:defRPr sz="1600"/>
            </a:pPr>
            <a:r>
              <a:t>Защита от спама и флуда</a:t>
            </a:r>
          </a:p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Производительность</a:t>
            </a:r>
          </a:p>
          <a:p>
            <a:pPr>
              <a:spcAft>
                <a:spcPts val="600"/>
              </a:spcAft>
              <a:defRPr sz="1600"/>
            </a:pPr>
            <a:r>
              <a:t>Асинхронная обработка сообщений</a:t>
            </a:r>
          </a:p>
          <a:p>
            <a:pPr>
              <a:spcAft>
                <a:spcPts val="600"/>
              </a:spcAft>
              <a:defRPr sz="1600"/>
            </a:pPr>
            <a:r>
              <a:t>Оптимизированные запросы к API</a:t>
            </a:r>
          </a:p>
          <a:p>
            <a:pPr>
              <a:spcAft>
                <a:spcPts val="600"/>
              </a:spcAft>
              <a:defRPr sz="1600"/>
            </a:pPr>
            <a:r>
              <a:t>Кеширование результатов анализа</a:t>
            </a:r>
          </a:p>
          <a:p>
            <a:pPr>
              <a:spcAft>
                <a:spcPts val="600"/>
              </a:spcAft>
              <a:defRPr sz="1600"/>
            </a:pPr>
            <a:r>
              <a:t>Масштабирование под нагрузку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📈 Планы развития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Краткосрочные (1-2 месяца)</a:t>
            </a:r>
          </a:p>
          <a:p>
            <a:pPr>
              <a:spcAft>
                <a:spcPts val="600"/>
              </a:spcAft>
              <a:defRPr sz="1600"/>
            </a:pPr>
            <a:r>
              <a:t>[ ] Веб-интерфейс для администрирования</a:t>
            </a:r>
          </a:p>
          <a:p>
            <a:pPr>
              <a:spcAft>
                <a:spcPts val="600"/>
              </a:spcAft>
              <a:defRPr sz="1600"/>
            </a:pPr>
            <a:r>
              <a:t>[ ] Экспорт статистики и отчетов</a:t>
            </a:r>
          </a:p>
          <a:p>
            <a:pPr>
              <a:spcAft>
                <a:spcPts val="600"/>
              </a:spcAft>
              <a:defRPr sz="1600"/>
            </a:pPr>
            <a:r>
              <a:t>[ ] Интеграция с корпоративными системами</a:t>
            </a:r>
          </a:p>
          <a:p>
            <a:pPr>
              <a:spcAft>
                <a:spcPts val="600"/>
              </a:spcAft>
              <a:defRPr sz="1600"/>
            </a:pPr>
            <a:r>
              <a:t>[ ] Мультиязычная поддержка</a:t>
            </a:r>
          </a:p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Среднесрочные (3-6 месяцев)</a:t>
            </a:r>
          </a:p>
          <a:p>
            <a:pPr>
              <a:spcAft>
                <a:spcPts val="600"/>
              </a:spcAft>
              <a:defRPr sz="1600"/>
            </a:pPr>
            <a:r>
              <a:t>[ ] Machine Learning для улучшения точности</a:t>
            </a:r>
          </a:p>
          <a:p>
            <a:pPr>
              <a:spcAft>
                <a:spcPts val="600"/>
              </a:spcAft>
              <a:defRPr sz="1600"/>
            </a:pPr>
            <a:r>
              <a:t>[ ] Автоматическая категоризация сообщений</a:t>
            </a:r>
          </a:p>
          <a:p>
            <a:pPr>
              <a:spcAft>
                <a:spcPts val="600"/>
              </a:spcAft>
              <a:defRPr sz="1600"/>
            </a:pPr>
            <a:r>
              <a:t>[ ] Планировщик публикаций</a:t>
            </a:r>
          </a:p>
          <a:p>
            <a:pPr>
              <a:spcAft>
                <a:spcPts val="600"/>
              </a:spcAft>
              <a:defRPr sz="1600"/>
            </a:pPr>
            <a:r>
              <a:t>[ ] API для внешних интеграций</a:t>
            </a:r>
          </a:p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Долгосрочные (6-12 месяцев)</a:t>
            </a:r>
          </a:p>
          <a:p>
            <a:pPr>
              <a:spcAft>
                <a:spcPts val="600"/>
              </a:spcAft>
              <a:defRPr sz="1600"/>
            </a:pPr>
            <a:r>
              <a:t>[ ] Мобильное приложение для администраторов</a:t>
            </a:r>
          </a:p>
          <a:p>
            <a:pPr>
              <a:spcAft>
                <a:spcPts val="600"/>
              </a:spcAft>
              <a:defRPr sz="1600"/>
            </a:pPr>
            <a:r>
              <a:t>[ ] Интеграция с другими мессенджерами</a:t>
            </a:r>
          </a:p>
          <a:p>
            <a:pPr>
              <a:spcAft>
                <a:spcPts val="600"/>
              </a:spcAft>
              <a:defRPr sz="1600"/>
            </a:pPr>
            <a:r>
              <a:t>[ ] SaaS версия для внешних клиентов</a:t>
            </a:r>
          </a:p>
          <a:p>
            <a:pPr>
              <a:spcAft>
                <a:spcPts val="600"/>
              </a:spcAft>
              <a:defRPr sz="1600"/>
            </a:pPr>
            <a:r>
              <a:t>[ ] Аналитика и Business Intelligence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📊 Метрики успеха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Текущие показатели</a:t>
            </a:r>
          </a:p>
          <a:p>
            <a:pPr>
              <a:spcAft>
                <a:spcPts val="600"/>
              </a:spcAft>
              <a:defRPr sz="1600"/>
            </a:pPr>
            <a:r>
              <a:t>Точность определения важности**: 85-90%</a:t>
            </a:r>
          </a:p>
          <a:p>
            <a:pPr>
              <a:spcAft>
                <a:spcPts val="600"/>
              </a:spcAft>
              <a:defRPr sz="1600"/>
            </a:pPr>
            <a:r>
              <a:t>Время обработки сообщения**: &lt; 2 сек</a:t>
            </a:r>
          </a:p>
          <a:p>
            <a:pPr>
              <a:spcAft>
                <a:spcPts val="600"/>
              </a:spcAft>
              <a:defRPr sz="1600"/>
            </a:pPr>
            <a:r>
              <a:t>Uptime**: 99.9%</a:t>
            </a:r>
          </a:p>
          <a:p>
            <a:pPr>
              <a:spcAft>
                <a:spcPts val="600"/>
              </a:spcAft>
              <a:defRPr sz="1600"/>
            </a:pPr>
            <a:r>
              <a:t>Удовлетворенность пользователей**: 4.8/5</a:t>
            </a:r>
          </a:p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KPI для отслеживания</a:t>
            </a:r>
          </a:p>
          <a:p>
            <a:pPr>
              <a:spcAft>
                <a:spcPts val="600"/>
              </a:spcAft>
              <a:defRPr sz="1600"/>
            </a:pPr>
            <a:r>
              <a:t>Количество обработанных сообщений/день</a:t>
            </a:r>
          </a:p>
          <a:p>
            <a:pPr>
              <a:spcAft>
                <a:spcPts val="600"/>
              </a:spcAft>
              <a:defRPr sz="1600"/>
            </a:pPr>
            <a:r>
              <a:t>Процент ложных срабатываний</a:t>
            </a:r>
          </a:p>
          <a:p>
            <a:pPr>
              <a:spcAft>
                <a:spcPts val="600"/>
              </a:spcAft>
              <a:defRPr sz="1600"/>
            </a:pPr>
            <a:r>
              <a:t>Время реакции на важные события</a:t>
            </a:r>
          </a:p>
          <a:p>
            <a:pPr>
              <a:spcAft>
                <a:spcPts val="600"/>
              </a:spcAft>
              <a:defRPr sz="1600"/>
            </a:pPr>
            <a:r>
              <a:t>Экономия рабочего времени сотрудников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📋 Оглавление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600"/>
            </a:pPr>
            <a:r>
              <a:t>[Обзор проекта](#обзор-проекта)</a:t>
            </a:r>
          </a:p>
          <a:p>
            <a:pPr>
              <a:spcAft>
                <a:spcPts val="600"/>
              </a:spcAft>
              <a:defRPr sz="1600"/>
            </a:pPr>
            <a:r>
              <a:t>[Ключевые возможности](#ключевые-возможности)</a:t>
            </a:r>
          </a:p>
          <a:p>
            <a:pPr>
              <a:spcAft>
                <a:spcPts val="600"/>
              </a:spcAft>
              <a:defRPr sz="1600"/>
            </a:pPr>
            <a:r>
              <a:t>[Архитектура решения](#архитектура-решения)</a:t>
            </a:r>
          </a:p>
          <a:p>
            <a:pPr>
              <a:spcAft>
                <a:spcPts val="600"/>
              </a:spcAft>
              <a:defRPr sz="1600"/>
            </a:pPr>
            <a:r>
              <a:t>[Демонстрация функционала](#демонстрация-функционала)</a:t>
            </a:r>
          </a:p>
          <a:p>
            <a:pPr>
              <a:spcAft>
                <a:spcPts val="600"/>
              </a:spcAft>
              <a:defRPr sz="1600"/>
            </a:pPr>
            <a:r>
              <a:t>[Преимущества для бизнеса](#преимущества-для-бизнеса)</a:t>
            </a:r>
          </a:p>
          <a:p>
            <a:pPr>
              <a:spcAft>
                <a:spcPts val="600"/>
              </a:spcAft>
              <a:defRPr sz="1600"/>
            </a:pPr>
            <a:r>
              <a:t>[Технические детали](#технические-детали)</a:t>
            </a:r>
          </a:p>
          <a:p>
            <a:pPr>
              <a:spcAft>
                <a:spcPts val="600"/>
              </a:spcAft>
              <a:defRPr sz="1600"/>
            </a:pPr>
            <a:r>
              <a:t>[Планы развития](#планы-развития)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🎯 Заключение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Почему это важно сейчас?</a:t>
            </a:r>
          </a:p>
          <a:p>
            <a:pPr>
              <a:spcAft>
                <a:spcPts val="600"/>
              </a:spcAft>
              <a:defRPr sz="1600"/>
            </a:pPr>
            <a:r>
              <a:t>Экспоненциальный рост информации</a:t>
            </a:r>
          </a:p>
          <a:p>
            <a:pPr>
              <a:spcAft>
                <a:spcPts val="600"/>
              </a:spcAft>
              <a:defRPr sz="1600"/>
            </a:pPr>
            <a:r>
              <a:t>Удаленная работа требует новых инструментов</a:t>
            </a:r>
          </a:p>
          <a:p>
            <a:pPr>
              <a:spcAft>
                <a:spcPts val="600"/>
              </a:spcAft>
              <a:defRPr sz="1600"/>
            </a:pPr>
            <a:r>
              <a:t>Конкуренция за внимание сотрудников</a:t>
            </a:r>
          </a:p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Что мы получаем?</a:t>
            </a:r>
          </a:p>
          <a:p>
            <a:pPr>
              <a:spcAft>
                <a:spcPts val="600"/>
              </a:spcAft>
              <a:defRPr sz="1600"/>
            </a:pPr>
            <a:r>
              <a:t>Умный фильтр** информационного потока</a:t>
            </a:r>
          </a:p>
          <a:p>
            <a:pPr>
              <a:spcAft>
                <a:spcPts val="600"/>
              </a:spcAft>
              <a:defRPr sz="1600"/>
            </a:pPr>
            <a:r>
              <a:t>Единое окно** для важных новостей</a:t>
            </a:r>
          </a:p>
          <a:p>
            <a:pPr>
              <a:spcAft>
                <a:spcPts val="600"/>
              </a:spcAft>
              <a:defRPr sz="1600"/>
            </a:pPr>
            <a:r>
              <a:t>Контроль** над корпоративными коммуникациями</a:t>
            </a:r>
          </a:p>
          <a:p>
            <a:pPr>
              <a:spcAft>
                <a:spcPts val="600"/>
              </a:spcAft>
              <a:defRPr sz="1600"/>
            </a:pPr>
            <a:r>
              <a:t>Экономию** времени и денег</a:t>
            </a:r>
          </a:p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Следующие шаги</a:t>
            </a:r>
          </a:p>
          <a:p>
            <a:pPr>
              <a:spcAft>
                <a:spcPts val="600"/>
              </a:spcAft>
              <a:defRPr sz="1600"/>
            </a:pPr>
            <a:r>
              <a:t>Развертывание в production</a:t>
            </a:r>
          </a:p>
          <a:p>
            <a:pPr>
              <a:spcAft>
                <a:spcPts val="600"/>
              </a:spcAft>
              <a:defRPr sz="1600"/>
            </a:pPr>
            <a:r>
              <a:t>Обучение администраторов</a:t>
            </a:r>
          </a:p>
          <a:p>
            <a:pPr>
              <a:spcAft>
                <a:spcPts val="600"/>
              </a:spcAft>
              <a:defRPr sz="1600"/>
            </a:pPr>
            <a:r>
              <a:t>Пилотный запуск на 1-2 отделах</a:t>
            </a:r>
          </a:p>
          <a:p>
            <a:pPr>
              <a:spcAft>
                <a:spcPts val="600"/>
              </a:spcAft>
              <a:defRPr sz="1600"/>
            </a:pPr>
            <a:r>
              <a:t>Сбор обратной связи и доработка</a:t>
            </a:r>
          </a:p>
          <a:p>
            <a:pPr>
              <a:spcAft>
                <a:spcPts val="600"/>
              </a:spcAft>
              <a:defRPr sz="1600"/>
            </a:pPr>
            <a:r>
              <a:t>Масштабирование на всю компанию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📞 Контакты и поддержка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1600"/>
            </a:pPr>
            <a:r>
              <a:t>**Техническая поддержка**: [support@company.com]</a:t>
            </a:r>
          </a:p>
          <a:p>
            <a:pPr>
              <a:spcAft>
                <a:spcPts val="1200"/>
              </a:spcAft>
              <a:defRPr sz="1600"/>
            </a:pPr>
            <a:r>
              <a:t>**Документация**: [docs.company.com/telegram-bot]</a:t>
            </a:r>
          </a:p>
          <a:p>
            <a:pPr>
              <a:spcAft>
                <a:spcPts val="1200"/>
              </a:spcAft>
              <a:defRPr sz="1600"/>
            </a:pPr>
            <a:r>
              <a:t>**Обратная связь**: [feedback@company.com]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1600"/>
            </a:pPr>
            <a:r>
              <a:t>*Спасибо за внимание!*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🎯 Обзор проекта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Проблема</a:t>
            </a:r>
          </a:p>
          <a:p>
            <a:pPr>
              <a:spcAft>
                <a:spcPts val="600"/>
              </a:spcAft>
              <a:defRPr sz="1600"/>
            </a:pPr>
            <a:r>
              <a:t>Информационный шум**: Сотрудники тонут в потоке сообщений из множества каналов и чатов</a:t>
            </a:r>
          </a:p>
          <a:p>
            <a:pPr>
              <a:spcAft>
                <a:spcPts val="600"/>
              </a:spcAft>
              <a:defRPr sz="1600"/>
            </a:pPr>
            <a:r>
              <a:t>Пропуск важного**: Критически важная информация теряется среди рутинных сообщений</a:t>
            </a:r>
          </a:p>
          <a:p>
            <a:pPr>
              <a:spcAft>
                <a:spcPts val="600"/>
              </a:spcAft>
              <a:defRPr sz="1600"/>
            </a:pPr>
            <a:r>
              <a:t>Временные затраты**: До 2-3 часов в день уходит на просмотр всех каналов</a:t>
            </a:r>
          </a:p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Решение</a:t>
            </a:r>
          </a:p>
          <a:p>
            <a:pPr>
              <a:spcAft>
                <a:spcPts val="1200"/>
              </a:spcAft>
              <a:defRPr sz="1600"/>
            </a:pPr>
            <a:r>
              <a:t>**AI-powered Telegram бот**, который:</a:t>
            </a:r>
          </a:p>
          <a:p>
            <a:pPr>
              <a:spcAft>
                <a:spcPts val="600"/>
              </a:spcAft>
              <a:defRPr sz="1600"/>
            </a:pPr>
            <a:r>
              <a:t>Автоматически анализирует все сообщения с помощью ИИ</a:t>
            </a:r>
          </a:p>
          <a:p>
            <a:pPr>
              <a:spcAft>
                <a:spcPts val="600"/>
              </a:spcAft>
              <a:defRPr sz="1600"/>
            </a:pPr>
            <a:r>
              <a:t>Выделяет только действительно важные</a:t>
            </a:r>
          </a:p>
          <a:p>
            <a:pPr>
              <a:spcAft>
                <a:spcPts val="600"/>
              </a:spcAft>
              <a:defRPr sz="1600"/>
            </a:pPr>
            <a:r>
              <a:t>Уведомляет о них в едином канале</a:t>
            </a:r>
          </a:p>
          <a:p>
            <a:pPr>
              <a:spcAft>
                <a:spcPts val="600"/>
              </a:spcAft>
              <a:defRPr sz="1600"/>
            </a:pPr>
            <a:r>
              <a:t>Позволяет модерировать контент перед публикацией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🚀 Ключевые возможности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1. Интеллектуальный анализ сообщений</a:t>
            </a:r>
          </a:p>
          <a:p>
            <a:pPr>
              <a:spcAft>
                <a:spcPts val="600"/>
              </a:spcAft>
              <a:defRPr sz="1600"/>
            </a:pPr>
            <a:r>
              <a:t>GigaChat API** для оценки важности каждого сообщения</a:t>
            </a:r>
          </a:p>
          <a:p>
            <a:pPr>
              <a:spcAft>
                <a:spcPts val="600"/>
              </a:spcAft>
              <a:defRPr sz="1600"/>
            </a:pPr>
            <a:r>
              <a:t>Учет контекста, ключевых слов и источника</a:t>
            </a:r>
          </a:p>
          <a:p>
            <a:pPr>
              <a:spcAft>
                <a:spcPts val="600"/>
              </a:spcAft>
              <a:defRPr sz="1600"/>
            </a:pPr>
            <a:r>
              <a:t>Настраиваемый порог важности (0.0 - 1.0)</a:t>
            </a:r>
          </a:p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2. Два режима мониторинга</a:t>
            </a:r>
          </a:p>
          <a:p>
            <a:pPr>
              <a:spcAft>
                <a:spcPts val="600"/>
              </a:spcAft>
              <a:defRPr sz="1600"/>
            </a:pPr>
            <a:r>
              <a:t>Пассивный**: Анализ пересланных сообщений</a:t>
            </a:r>
          </a:p>
          <a:p>
            <a:pPr>
              <a:spcAft>
                <a:spcPts val="600"/>
              </a:spcAft>
              <a:defRPr sz="1600"/>
            </a:pPr>
            <a:r>
              <a:t>Активный**: Скрытый мониторинг через Userbot</a:t>
            </a:r>
          </a:p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3. Система модерации</a:t>
            </a:r>
          </a:p>
          <a:p>
            <a:pPr>
              <a:spcAft>
                <a:spcPts val="600"/>
              </a:spcAft>
              <a:defRPr sz="1600"/>
            </a:pPr>
            <a:r>
              <a:t>Предложения постов от пользователей</a:t>
            </a:r>
          </a:p>
          <a:p>
            <a:pPr>
              <a:spcAft>
                <a:spcPts val="600"/>
              </a:spcAft>
              <a:defRPr sz="1600"/>
            </a:pPr>
            <a:r>
              <a:t>Inline-модерация для администраторов</a:t>
            </a:r>
          </a:p>
          <a:p>
            <a:pPr>
              <a:spcAft>
                <a:spcPts val="600"/>
              </a:spcAft>
              <a:defRPr sz="1600"/>
            </a:pPr>
            <a:r>
              <a:t>Автоматическая публикация или ручное одобрение</a:t>
            </a:r>
          </a:p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4. Гибкая настройка</a:t>
            </a:r>
          </a:p>
          <a:p>
            <a:pPr>
              <a:spcAft>
                <a:spcPts val="600"/>
              </a:spcAft>
              <a:defRPr sz="1600"/>
            </a:pPr>
            <a:r>
              <a:t>Ключевые слова для повышения/понижения важности</a:t>
            </a:r>
          </a:p>
          <a:p>
            <a:pPr>
              <a:spcAft>
                <a:spcPts val="600"/>
              </a:spcAft>
              <a:defRPr sz="1600"/>
            </a:pPr>
            <a:r>
              <a:t>Индивидуальные настройки для каждого пользователя</a:t>
            </a:r>
          </a:p>
          <a:p>
            <a:pPr>
              <a:spcAft>
                <a:spcPts val="600"/>
              </a:spcAft>
              <a:defRPr sz="1600"/>
            </a:pPr>
            <a:r>
              <a:t>Глобальные параметры для администраторов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🏗️ Архитектура решения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1200">
                <a:solidFill>
                  <a:srgbClr val="000000"/>
                </a:solidFill>
                <a:latin typeface="Consolas"/>
              </a:defRPr>
            </a:pPr>
            <a:r>
              <a:t>┌─────────────────┐     ┌─────────────────┐     ┌─────────────────┐</a:t>
            </a:r>
            <a:br/>
            <a:r>
              <a:t>│   Telegram      │     │    GigaChat     │     │   Публичный     │</a:t>
            </a:r>
            <a:br/>
            <a:r>
              <a:t>│   Каналы/Чаты   │────▶│      API        │────▶│     Канал       │</a:t>
            </a:r>
            <a:br/>
            <a:r>
              <a:t>└─────────────────┘     └─────────────────┘     └─────────────────┘</a:t>
            </a:r>
            <a:br/>
            <a:r>
              <a:t>         │                       │                        ▲</a:t>
            </a:r>
            <a:br/>
            <a:r>
              <a:t>         │                       │                        │</a:t>
            </a:r>
            <a:br/>
            <a:r>
              <a:t>         ▼                       ▼                        │</a:t>
            </a:r>
            <a:br/>
            <a:r>
              <a:t>┌─────────────────┐     ┌─────────────────┐     ┌─────────────────┐</a:t>
            </a:r>
            <a:br/>
            <a:r>
              <a:t>│    Userbot      │     │   AI Анализ     │     │  Модерация      │</a:t>
            </a:r>
            <a:br/>
            <a:r>
              <a:t>│  (Мониторинг)   │────▶│   Важности      │────▶│  Админами       │</a:t>
            </a:r>
            <a:br/>
            <a:r>
              <a:t>└─────────────────┘     └─────────────────┘     └─────────────────┘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📱 Демонстрация функционала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 b="1">
                <a:solidFill>
                  <a:srgbClr val="0066CC"/>
                </a:solidFill>
              </a:defRPr>
            </a:pPr>
            <a:r>
              <a:t>1. Главное меню администратора</a:t>
            </a:r>
          </a:p>
          <a:p>
            <a:pPr>
              <a:defRPr sz="100"/>
            </a:pPr>
          </a:p>
          <a:p>
            <a:pPr>
              <a:spcAft>
                <a:spcPts val="1200"/>
              </a:spcAft>
              <a:defRPr i="1" sz="1200">
                <a:solidFill>
                  <a:srgbClr val="606060"/>
                </a:solidFill>
              </a:defRPr>
            </a:pPr>
            <a:r>
              <a:t>Показывает основные разделы управления ботом. Администраторы имеют доступ к мониторингу, настройке канала публикации, управлению другими администраторами и глобальным настройкам.</a:t>
            </a:r>
          </a:p>
          <a:p>
            <a:pPr>
              <a:spcAft>
                <a:spcPts val="1200"/>
              </a:spcAft>
              <a:defRPr sz="1200">
                <a:solidFill>
                  <a:srgbClr val="000000"/>
                </a:solidFill>
                <a:latin typeface="Consolas"/>
              </a:defRPr>
            </a:pPr>
            <a:r>
              <a:t>Структура меню:</a:t>
            </a:r>
            <a:br/>
            <a:r>
              <a:t>📊 Мониторинг | 📢 Канал публикации</a:t>
            </a:r>
            <a:br/>
            <a:r>
              <a:t>👥 Администраторы | ⚙️ Настройки</a:t>
            </a:r>
            <a:br/>
            <a:r>
              <a:t>🤖 Userbot | ℹ️ Справка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МЕСТО ДЛЯ СКРИНШОТА: Главное меню администратора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"/>
            </a:pPr>
          </a:p>
          <a:p>
            <a:pPr>
              <a:spcAft>
                <a:spcPts val="1200"/>
              </a:spcAft>
              <a:defRPr i="1" sz="1200">
                <a:solidFill>
                  <a:srgbClr val="606060"/>
                </a:solidFill>
              </a:defRPr>
            </a:pPr>
            <a:r>
              <a:t>Раздел для управления отслеживаемыми каналами и чатами. Показывает статистику и позволяет добавлять/удалять источники.</a:t>
            </a:r>
          </a:p>
          <a:p>
            <a:pPr>
              <a:defRPr sz="100"/>
            </a:pPr>
          </a:p>
          <a:p>
            <a:pPr>
              <a:spcAft>
                <a:spcPts val="1200"/>
              </a:spcAft>
              <a:defRPr i="1" sz="1200">
                <a:solidFill>
                  <a:srgbClr val="606060"/>
                </a:solidFill>
              </a:defRPr>
            </a:pPr>
            <a:r>
              <a:t>Детальный список всех отслеживаемых каналов и чатов с возможностью удаления.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МЕСТО ДЛЯ СКРИНШОТА: Интерфейс мониторинга с inline кнопками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МЕСТО ДЛЯ СКРИНШОТА: Список мониторимых источников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"/>
            </a:pPr>
          </a:p>
          <a:p>
            <a:pPr>
              <a:spcAft>
                <a:spcPts val="1200"/>
              </a:spcAft>
              <a:defRPr i="1" sz="1200">
                <a:solidFill>
                  <a:srgbClr val="606060"/>
                </a:solidFill>
              </a:defRPr>
            </a:pPr>
            <a:r>
              <a:t>Администратор может выбрать канал из списка, где бот является администратором, или ввести ID/username вручную.</a:t>
            </a:r>
          </a:p>
          <a:p>
            <a:pPr>
              <a:defRPr sz="100"/>
            </a:pPr>
          </a:p>
          <a:p>
            <a:pPr>
              <a:spcAft>
                <a:spcPts val="1200"/>
              </a:spcAft>
              <a:defRPr i="1" sz="1200">
                <a:solidFill>
                  <a:srgbClr val="606060"/>
                </a:solidFill>
              </a:defRPr>
            </a:pPr>
            <a:r>
              <a:t>Подтверждение настройки с информацией о канале и статусе прав бота.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МЕСТО ДЛЯ СКРИНШОТА: Интерфейс настройки канала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МЕСТО ДЛЯ СКРИНШОТА: Успешная настройка канала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"/>
            </a:pPr>
          </a:p>
          <a:p>
            <a:pPr>
              <a:spcAft>
                <a:spcPts val="1200"/>
              </a:spcAft>
              <a:defRPr i="1" sz="1200">
                <a:solidFill>
                  <a:srgbClr val="606060"/>
                </a:solidFill>
              </a:defRPr>
            </a:pPr>
            <a:r>
              <a:t>Показывает всех администраторов бота с их ID и username. Позволяет добавлять и удалять администраторов через простые команды +ID или -ID.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1645920"/>
            <a:ext cx="548640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МЕСТО ДЛЯ СКРИНШОТА: Список администраторов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