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4630400" cy="8229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8" name="Shape 8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1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95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20" name="Image 1" descr="Image 1">
            <a:hlinkClick r:id="rId3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839214" y="7749540"/>
            <a:ext cx="1722606" cy="411481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2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95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30" name="Image 1" descr="Image 1">
            <a:hlinkClick r:id="rId3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839214" y="7749540"/>
            <a:ext cx="1722606" cy="411481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3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95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40" name="Image 1" descr="Image 1">
            <a:hlinkClick r:id="rId3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839214" y="7749540"/>
            <a:ext cx="1722606" cy="411481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4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95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50" name="Image 1" descr="Image 1">
            <a:hlinkClick r:id="rId3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839214" y="7749540"/>
            <a:ext cx="1722606" cy="411481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5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95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60" name="Image 1" descr="Image 1">
            <a:hlinkClick r:id="rId3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839214" y="7749540"/>
            <a:ext cx="1722606" cy="411481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6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95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70" name="Image 1" descr="Image 1">
            <a:hlinkClick r:id="rId3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839214" y="7749540"/>
            <a:ext cx="1722606" cy="411481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7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95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80" name="Image 1" descr="Image 1">
            <a:hlinkClick r:id="rId3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839214" y="7749540"/>
            <a:ext cx="1722606" cy="411481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/>
          <p:nvPr>
            <p:ph type="title"/>
          </p:nvPr>
        </p:nvSpPr>
        <p:spPr>
          <a:xfrm>
            <a:off x="731520" y="110489"/>
            <a:ext cx="13167361" cy="180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 txBox="1"/>
          <p:nvPr>
            <p:ph type="body" idx="1"/>
          </p:nvPr>
        </p:nvSpPr>
        <p:spPr>
          <a:xfrm>
            <a:off x="731520" y="1920239"/>
            <a:ext cx="13167361" cy="6309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7071359" y="7408545"/>
            <a:ext cx="3413761" cy="43815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Text 0"/>
          <p:cNvSpPr txBox="1"/>
          <p:nvPr/>
        </p:nvSpPr>
        <p:spPr>
          <a:xfrm>
            <a:off x="6244709" y="2333030"/>
            <a:ext cx="7627382" cy="2831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5600"/>
              </a:lnSpc>
              <a:defRPr sz="4400">
                <a:solidFill>
                  <a:srgbClr val="FAEBEB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</a:lstStyle>
          <a:p>
            <a:pPr/>
            <a:r>
              <a:t>Прогнозирование стоимости недвижимости с использованием линейной регрессии</a:t>
            </a:r>
          </a:p>
        </p:txBody>
      </p:sp>
      <p:pic>
        <p:nvPicPr>
          <p:cNvPr id="92" name="Снимок экрана 2024-12-25 в 23.37.15.png" descr="Снимок экрана 2024-12-25 в 23.37.1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722617" y="7284215"/>
            <a:ext cx="1955801" cy="952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 0"/>
          <p:cNvSpPr txBox="1"/>
          <p:nvPr/>
        </p:nvSpPr>
        <p:spPr>
          <a:xfrm>
            <a:off x="758308" y="2583775"/>
            <a:ext cx="9531401" cy="697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5600"/>
              </a:lnSpc>
              <a:defRPr sz="4400">
                <a:solidFill>
                  <a:srgbClr val="FAEBEB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</a:lstStyle>
          <a:p>
            <a:pPr/>
            <a:r>
              <a:t>Задача и используемые технологии</a:t>
            </a:r>
          </a:p>
        </p:txBody>
      </p:sp>
      <p:sp>
        <p:nvSpPr>
          <p:cNvPr id="95" name="Text 1"/>
          <p:cNvSpPr txBox="1"/>
          <p:nvPr/>
        </p:nvSpPr>
        <p:spPr>
          <a:xfrm>
            <a:off x="758308" y="3837980"/>
            <a:ext cx="984599" cy="348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z="2200">
                <a:solidFill>
                  <a:srgbClr val="FAEBEB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</a:lstStyle>
          <a:p>
            <a:pPr/>
            <a:r>
              <a:t>Задача</a:t>
            </a:r>
          </a:p>
        </p:txBody>
      </p:sp>
      <p:sp>
        <p:nvSpPr>
          <p:cNvPr id="96" name="Text 2"/>
          <p:cNvSpPr txBox="1"/>
          <p:nvPr/>
        </p:nvSpPr>
        <p:spPr>
          <a:xfrm>
            <a:off x="758308" y="4410788"/>
            <a:ext cx="6292574" cy="1009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FFE5E5"/>
                </a:solidFill>
                <a:latin typeface="DM Sans"/>
                <a:ea typeface="DM Sans"/>
                <a:cs typeface="DM Sans"/>
                <a:sym typeface="DM Sans"/>
              </a:defRPr>
            </a:lvl1pPr>
          </a:lstStyle>
          <a:p>
            <a:pPr/>
            <a:r>
              <a:t>Прогнозирование цены недвижимости на основе ее характеристик: возраст, расстояние до MRT, количество магазинов, координаты.</a:t>
            </a:r>
          </a:p>
        </p:txBody>
      </p:sp>
      <p:sp>
        <p:nvSpPr>
          <p:cNvPr id="97" name="Text 3"/>
          <p:cNvSpPr txBox="1"/>
          <p:nvPr/>
        </p:nvSpPr>
        <p:spPr>
          <a:xfrm>
            <a:off x="7587139" y="3837980"/>
            <a:ext cx="1543671" cy="348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z="2200">
                <a:solidFill>
                  <a:srgbClr val="FAEBEB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</a:lstStyle>
          <a:p>
            <a:pPr/>
            <a:r>
              <a:t>Технологии</a:t>
            </a:r>
          </a:p>
        </p:txBody>
      </p:sp>
      <p:sp>
        <p:nvSpPr>
          <p:cNvPr id="98" name="Text 4"/>
          <p:cNvSpPr txBox="1"/>
          <p:nvPr/>
        </p:nvSpPr>
        <p:spPr>
          <a:xfrm>
            <a:off x="7587139" y="4410788"/>
            <a:ext cx="5072751" cy="323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FFE5E5"/>
                </a:solidFill>
                <a:latin typeface="DM Sans"/>
                <a:ea typeface="DM Sans"/>
                <a:cs typeface="DM Sans"/>
                <a:sym typeface="DM Sans"/>
              </a:defRPr>
            </a:lvl1pPr>
          </a:lstStyle>
          <a:p>
            <a:pPr/>
            <a:r>
              <a:t>Python, pandas, numpy, scikit-learn, joblib, Streamlit.</a:t>
            </a:r>
          </a:p>
        </p:txBody>
      </p:sp>
      <p:pic>
        <p:nvPicPr>
          <p:cNvPr id="99" name="Снимок экрана 2024-12-25 в 23.37.25.png" descr="Снимок экрана 2024-12-25 в 23.37.2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48017" y="7148703"/>
            <a:ext cx="1905001" cy="1066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Text 0"/>
          <p:cNvSpPr txBox="1"/>
          <p:nvPr/>
        </p:nvSpPr>
        <p:spPr>
          <a:xfrm>
            <a:off x="6244709" y="1364694"/>
            <a:ext cx="5223893" cy="697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5600"/>
              </a:lnSpc>
              <a:defRPr sz="4400">
                <a:solidFill>
                  <a:srgbClr val="FAEBEB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</a:lstStyle>
          <a:p>
            <a:pPr/>
            <a:r>
              <a:t>Подготовка данных</a:t>
            </a:r>
          </a:p>
        </p:txBody>
      </p:sp>
      <p:sp>
        <p:nvSpPr>
          <p:cNvPr id="103" name="Shape 1"/>
          <p:cNvSpPr/>
          <p:nvPr/>
        </p:nvSpPr>
        <p:spPr>
          <a:xfrm>
            <a:off x="6554390" y="2402323"/>
            <a:ext cx="30481" cy="4462583"/>
          </a:xfrm>
          <a:prstGeom prst="roundRect">
            <a:avLst>
              <a:gd name="adj" fmla="val 50000"/>
            </a:avLst>
          </a:prstGeom>
          <a:solidFill>
            <a:srgbClr val="8D242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4" name="Shape 2"/>
          <p:cNvSpPr/>
          <p:nvPr/>
        </p:nvSpPr>
        <p:spPr>
          <a:xfrm>
            <a:off x="6782872" y="2874526"/>
            <a:ext cx="758310" cy="30481"/>
          </a:xfrm>
          <a:prstGeom prst="roundRect">
            <a:avLst>
              <a:gd name="adj" fmla="val 50000"/>
            </a:avLst>
          </a:prstGeom>
          <a:solidFill>
            <a:srgbClr val="8D242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5" name="Shape 3"/>
          <p:cNvSpPr/>
          <p:nvPr/>
        </p:nvSpPr>
        <p:spPr>
          <a:xfrm>
            <a:off x="6325909" y="2646045"/>
            <a:ext cx="487443" cy="487443"/>
          </a:xfrm>
          <a:prstGeom prst="roundRect">
            <a:avLst>
              <a:gd name="adj" fmla="val 18669"/>
            </a:avLst>
          </a:prstGeom>
          <a:solidFill>
            <a:srgbClr val="740B0B"/>
          </a:solidFill>
          <a:ln w="7620">
            <a:solidFill>
              <a:srgbClr val="8D2424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6" name="Text 4"/>
          <p:cNvSpPr txBox="1"/>
          <p:nvPr/>
        </p:nvSpPr>
        <p:spPr>
          <a:xfrm>
            <a:off x="6471400" y="2718673"/>
            <a:ext cx="196343" cy="340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2600"/>
              </a:lnSpc>
              <a:defRPr sz="2600">
                <a:solidFill>
                  <a:srgbClr val="FFE5E5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07" name="Text 5"/>
          <p:cNvSpPr txBox="1"/>
          <p:nvPr/>
        </p:nvSpPr>
        <p:spPr>
          <a:xfrm>
            <a:off x="7761207" y="2618899"/>
            <a:ext cx="5313742" cy="323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FFE5E5"/>
                </a:solidFill>
                <a:latin typeface="DM Sans"/>
                <a:ea typeface="DM Sans"/>
                <a:cs typeface="DM Sans"/>
                <a:sym typeface="DM Sans"/>
              </a:defRPr>
            </a:lvl1pPr>
          </a:lstStyle>
          <a:p>
            <a:pPr/>
            <a:r>
              <a:t>Загружаем данные о недвижимости из CSV файла.</a:t>
            </a:r>
          </a:p>
        </p:txBody>
      </p:sp>
      <p:sp>
        <p:nvSpPr>
          <p:cNvPr id="108" name="Shape 6"/>
          <p:cNvSpPr/>
          <p:nvPr/>
        </p:nvSpPr>
        <p:spPr>
          <a:xfrm>
            <a:off x="6782872" y="3870959"/>
            <a:ext cx="758310" cy="30481"/>
          </a:xfrm>
          <a:prstGeom prst="roundRect">
            <a:avLst>
              <a:gd name="adj" fmla="val 50000"/>
            </a:avLst>
          </a:prstGeom>
          <a:solidFill>
            <a:srgbClr val="8D242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9" name="Shape 7"/>
          <p:cNvSpPr/>
          <p:nvPr/>
        </p:nvSpPr>
        <p:spPr>
          <a:xfrm>
            <a:off x="6325909" y="3642478"/>
            <a:ext cx="487443" cy="487443"/>
          </a:xfrm>
          <a:prstGeom prst="roundRect">
            <a:avLst>
              <a:gd name="adj" fmla="val 18669"/>
            </a:avLst>
          </a:prstGeom>
          <a:solidFill>
            <a:srgbClr val="740B0B"/>
          </a:solidFill>
          <a:ln w="7620">
            <a:solidFill>
              <a:srgbClr val="8D2424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10" name="Text 8"/>
          <p:cNvSpPr txBox="1"/>
          <p:nvPr/>
        </p:nvSpPr>
        <p:spPr>
          <a:xfrm>
            <a:off x="6471400" y="3715106"/>
            <a:ext cx="196343" cy="34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2600"/>
              </a:lnSpc>
              <a:defRPr sz="2600">
                <a:solidFill>
                  <a:srgbClr val="FFE5E5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11" name="Text 9"/>
          <p:cNvSpPr txBox="1"/>
          <p:nvPr/>
        </p:nvSpPr>
        <p:spPr>
          <a:xfrm>
            <a:off x="7761207" y="3615332"/>
            <a:ext cx="6110884" cy="666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FFE5E5"/>
                </a:solidFill>
                <a:latin typeface="DM Sans"/>
                <a:ea typeface="DM Sans"/>
                <a:cs typeface="DM Sans"/>
                <a:sym typeface="DM Sans"/>
              </a:defRPr>
            </a:lvl1pPr>
          </a:lstStyle>
          <a:p>
            <a:pPr/>
            <a:r>
              <a:t>Выбираем необходимые признаки: возраст дома, расстояние до MRT, количество магазинов, координаты.</a:t>
            </a:r>
          </a:p>
        </p:txBody>
      </p:sp>
      <p:sp>
        <p:nvSpPr>
          <p:cNvPr id="112" name="Shape 10"/>
          <p:cNvSpPr/>
          <p:nvPr/>
        </p:nvSpPr>
        <p:spPr>
          <a:xfrm>
            <a:off x="6782872" y="5214103"/>
            <a:ext cx="758310" cy="30481"/>
          </a:xfrm>
          <a:prstGeom prst="roundRect">
            <a:avLst>
              <a:gd name="adj" fmla="val 50000"/>
            </a:avLst>
          </a:prstGeom>
          <a:solidFill>
            <a:srgbClr val="8D242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3" name="Shape 11"/>
          <p:cNvSpPr/>
          <p:nvPr/>
        </p:nvSpPr>
        <p:spPr>
          <a:xfrm>
            <a:off x="6325909" y="4985622"/>
            <a:ext cx="487443" cy="487443"/>
          </a:xfrm>
          <a:prstGeom prst="roundRect">
            <a:avLst>
              <a:gd name="adj" fmla="val 18669"/>
            </a:avLst>
          </a:prstGeom>
          <a:solidFill>
            <a:srgbClr val="740B0B"/>
          </a:solidFill>
          <a:ln w="7620">
            <a:solidFill>
              <a:srgbClr val="8D2424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14" name="Text 12"/>
          <p:cNvSpPr txBox="1"/>
          <p:nvPr/>
        </p:nvSpPr>
        <p:spPr>
          <a:xfrm>
            <a:off x="6471400" y="5058250"/>
            <a:ext cx="196343" cy="34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2600"/>
              </a:lnSpc>
              <a:defRPr sz="2600">
                <a:solidFill>
                  <a:srgbClr val="FFE5E5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15" name="Text 13"/>
          <p:cNvSpPr txBox="1"/>
          <p:nvPr/>
        </p:nvSpPr>
        <p:spPr>
          <a:xfrm>
            <a:off x="7761207" y="4958477"/>
            <a:ext cx="6110884" cy="6668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FFE5E5"/>
                </a:solidFill>
                <a:latin typeface="DM Sans"/>
                <a:ea typeface="DM Sans"/>
                <a:cs typeface="DM Sans"/>
                <a:sym typeface="DM Sans"/>
              </a:defRPr>
            </a:lvl1pPr>
          </a:lstStyle>
          <a:p>
            <a:pPr/>
            <a:r>
              <a:t>Преобразуем категориальные признаки с помощью one-hot encoding.</a:t>
            </a:r>
          </a:p>
        </p:txBody>
      </p:sp>
      <p:sp>
        <p:nvSpPr>
          <p:cNvPr id="116" name="Shape 14"/>
          <p:cNvSpPr/>
          <p:nvPr/>
        </p:nvSpPr>
        <p:spPr>
          <a:xfrm>
            <a:off x="6782872" y="6557247"/>
            <a:ext cx="758310" cy="30481"/>
          </a:xfrm>
          <a:prstGeom prst="roundRect">
            <a:avLst>
              <a:gd name="adj" fmla="val 50000"/>
            </a:avLst>
          </a:prstGeom>
          <a:solidFill>
            <a:srgbClr val="8D242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7" name="Shape 15"/>
          <p:cNvSpPr/>
          <p:nvPr/>
        </p:nvSpPr>
        <p:spPr>
          <a:xfrm>
            <a:off x="6325909" y="6328767"/>
            <a:ext cx="487443" cy="487443"/>
          </a:xfrm>
          <a:prstGeom prst="roundRect">
            <a:avLst>
              <a:gd name="adj" fmla="val 18669"/>
            </a:avLst>
          </a:prstGeom>
          <a:solidFill>
            <a:srgbClr val="740B0B"/>
          </a:solidFill>
          <a:ln w="7620">
            <a:solidFill>
              <a:srgbClr val="8D2424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18" name="Text 16"/>
          <p:cNvSpPr txBox="1"/>
          <p:nvPr/>
        </p:nvSpPr>
        <p:spPr>
          <a:xfrm>
            <a:off x="6471460" y="6401394"/>
            <a:ext cx="196342" cy="34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2600"/>
              </a:lnSpc>
              <a:defRPr sz="2600">
                <a:solidFill>
                  <a:srgbClr val="FFE5E5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19" name="Text 17"/>
          <p:cNvSpPr txBox="1"/>
          <p:nvPr/>
        </p:nvSpPr>
        <p:spPr>
          <a:xfrm>
            <a:off x="7761207" y="6301621"/>
            <a:ext cx="5733102" cy="323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FFE5E5"/>
                </a:solidFill>
                <a:latin typeface="DM Sans"/>
                <a:ea typeface="DM Sans"/>
                <a:cs typeface="DM Sans"/>
                <a:sym typeface="DM Sans"/>
              </a:defRPr>
            </a:lvl1pPr>
          </a:lstStyle>
          <a:p>
            <a:pPr/>
            <a:r>
              <a:t>Разделяем данные на обучающую и тестовую выборки.</a:t>
            </a:r>
          </a:p>
        </p:txBody>
      </p:sp>
      <p:pic>
        <p:nvPicPr>
          <p:cNvPr id="120" name="Снимок экрана 2024-12-25 в 23.37.37.png" descr="Снимок экрана 2024-12-25 в 23.37.3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506717" y="7385635"/>
            <a:ext cx="2387601" cy="850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Text 0"/>
          <p:cNvSpPr txBox="1"/>
          <p:nvPr/>
        </p:nvSpPr>
        <p:spPr>
          <a:xfrm>
            <a:off x="758309" y="826888"/>
            <a:ext cx="7627381" cy="1408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5600"/>
              </a:lnSpc>
              <a:defRPr sz="4400">
                <a:solidFill>
                  <a:srgbClr val="FAEBEB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</a:lstStyle>
          <a:p>
            <a:pPr/>
            <a:r>
              <a:t>Анализ и преобразование данных</a:t>
            </a:r>
          </a:p>
        </p:txBody>
      </p:sp>
      <p:sp>
        <p:nvSpPr>
          <p:cNvPr id="124" name="Shape 1"/>
          <p:cNvSpPr/>
          <p:nvPr/>
        </p:nvSpPr>
        <p:spPr>
          <a:xfrm>
            <a:off x="758308" y="3533656"/>
            <a:ext cx="379096" cy="379096"/>
          </a:xfrm>
          <a:prstGeom prst="roundRect">
            <a:avLst>
              <a:gd name="adj" fmla="val 24004"/>
            </a:avLst>
          </a:prstGeom>
          <a:solidFill>
            <a:srgbClr val="740B0B"/>
          </a:solidFill>
          <a:ln w="7620">
            <a:solidFill>
              <a:srgbClr val="8D2424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5" name="Text 2"/>
          <p:cNvSpPr txBox="1"/>
          <p:nvPr/>
        </p:nvSpPr>
        <p:spPr>
          <a:xfrm>
            <a:off x="1353978" y="3533656"/>
            <a:ext cx="3109795" cy="348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z="2200">
                <a:solidFill>
                  <a:srgbClr val="FFE5E5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</a:lstStyle>
          <a:p>
            <a:pPr/>
            <a:r>
              <a:t>Анализ корреляции</a:t>
            </a:r>
          </a:p>
        </p:txBody>
      </p:sp>
      <p:sp>
        <p:nvSpPr>
          <p:cNvPr id="126" name="Text 3"/>
          <p:cNvSpPr txBox="1"/>
          <p:nvPr/>
        </p:nvSpPr>
        <p:spPr>
          <a:xfrm>
            <a:off x="1353978" y="4376022"/>
            <a:ext cx="3109795" cy="1009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FFE5E5"/>
                </a:solidFill>
                <a:latin typeface="DM Sans"/>
                <a:ea typeface="DM Sans"/>
                <a:cs typeface="DM Sans"/>
                <a:sym typeface="DM Sans"/>
              </a:defRPr>
            </a:lvl1pPr>
          </a:lstStyle>
          <a:p>
            <a:pPr/>
            <a:r>
              <a:t>Изучаем корреляцию между признаками и ценой недвижимости.</a:t>
            </a:r>
          </a:p>
        </p:txBody>
      </p:sp>
      <p:sp>
        <p:nvSpPr>
          <p:cNvPr id="127" name="Shape 4"/>
          <p:cNvSpPr/>
          <p:nvPr/>
        </p:nvSpPr>
        <p:spPr>
          <a:xfrm>
            <a:off x="4680346" y="3533656"/>
            <a:ext cx="379096" cy="379096"/>
          </a:xfrm>
          <a:prstGeom prst="roundRect">
            <a:avLst>
              <a:gd name="adj" fmla="val 24004"/>
            </a:avLst>
          </a:prstGeom>
          <a:solidFill>
            <a:srgbClr val="740B0B"/>
          </a:solidFill>
          <a:ln w="7620">
            <a:solidFill>
              <a:srgbClr val="8D2424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8" name="Text 5"/>
          <p:cNvSpPr txBox="1"/>
          <p:nvPr/>
        </p:nvSpPr>
        <p:spPr>
          <a:xfrm>
            <a:off x="5276017" y="3533656"/>
            <a:ext cx="3109794" cy="348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z="2200">
                <a:solidFill>
                  <a:srgbClr val="FFE5E5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</a:lstStyle>
          <a:p>
            <a:pPr/>
            <a:r>
              <a:t>Нормализация данных</a:t>
            </a:r>
          </a:p>
        </p:txBody>
      </p:sp>
      <p:sp>
        <p:nvSpPr>
          <p:cNvPr id="129" name="Text 6"/>
          <p:cNvSpPr txBox="1"/>
          <p:nvPr/>
        </p:nvSpPr>
        <p:spPr>
          <a:xfrm>
            <a:off x="5276017" y="4376022"/>
            <a:ext cx="3109794" cy="1009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FFE5E5"/>
                </a:solidFill>
                <a:latin typeface="DM Sans"/>
                <a:ea typeface="DM Sans"/>
                <a:cs typeface="DM Sans"/>
                <a:sym typeface="DM Sans"/>
              </a:defRPr>
            </a:lvl1pPr>
          </a:lstStyle>
          <a:p>
            <a:pPr/>
            <a:r>
              <a:t>Преобразуем признаки для улучшения производительности модели.</a:t>
            </a:r>
          </a:p>
        </p:txBody>
      </p:sp>
      <p:sp>
        <p:nvSpPr>
          <p:cNvPr id="130" name="Shape 7"/>
          <p:cNvSpPr/>
          <p:nvPr/>
        </p:nvSpPr>
        <p:spPr>
          <a:xfrm>
            <a:off x="758308" y="6223158"/>
            <a:ext cx="379096" cy="379096"/>
          </a:xfrm>
          <a:prstGeom prst="roundRect">
            <a:avLst>
              <a:gd name="adj" fmla="val 24004"/>
            </a:avLst>
          </a:prstGeom>
          <a:solidFill>
            <a:srgbClr val="740B0B"/>
          </a:solidFill>
          <a:ln w="7620">
            <a:solidFill>
              <a:srgbClr val="8D2424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1" name="Text 8"/>
          <p:cNvSpPr txBox="1"/>
          <p:nvPr/>
        </p:nvSpPr>
        <p:spPr>
          <a:xfrm>
            <a:off x="1353978" y="6223158"/>
            <a:ext cx="4638354" cy="348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z="2200">
                <a:solidFill>
                  <a:srgbClr val="FFE5E5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</a:lstStyle>
          <a:p>
            <a:pPr/>
            <a:r>
              <a:t>Обработка пропущенных значений</a:t>
            </a:r>
          </a:p>
        </p:txBody>
      </p:sp>
      <p:sp>
        <p:nvSpPr>
          <p:cNvPr id="132" name="Text 9"/>
          <p:cNvSpPr txBox="1"/>
          <p:nvPr/>
        </p:nvSpPr>
        <p:spPr>
          <a:xfrm>
            <a:off x="1353979" y="6709291"/>
            <a:ext cx="7031712" cy="323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FFE5E5"/>
                </a:solidFill>
                <a:latin typeface="DM Sans"/>
                <a:ea typeface="DM Sans"/>
                <a:cs typeface="DM Sans"/>
                <a:sym typeface="DM Sans"/>
              </a:defRPr>
            </a:lvl1pPr>
          </a:lstStyle>
          <a:p>
            <a:pPr/>
            <a:r>
              <a:t>Заполняем пропущенные значения с помощью различных методов.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 0"/>
          <p:cNvSpPr txBox="1"/>
          <p:nvPr/>
        </p:nvSpPr>
        <p:spPr>
          <a:xfrm>
            <a:off x="758308" y="712350"/>
            <a:ext cx="13113784" cy="697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5600"/>
              </a:lnSpc>
              <a:defRPr sz="4400">
                <a:solidFill>
                  <a:srgbClr val="FAEBEB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</a:lstStyle>
          <a:p>
            <a:pPr/>
            <a:r>
              <a:t>Построение модели линейной регрессии</a:t>
            </a:r>
          </a:p>
        </p:txBody>
      </p:sp>
      <p:pic>
        <p:nvPicPr>
          <p:cNvPr id="135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54773" y="2571036"/>
            <a:ext cx="2163724" cy="1612703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Text 1"/>
          <p:cNvSpPr txBox="1"/>
          <p:nvPr/>
        </p:nvSpPr>
        <p:spPr>
          <a:xfrm>
            <a:off x="3956062" y="3370064"/>
            <a:ext cx="161027" cy="406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3400"/>
              </a:lnSpc>
              <a:defRPr sz="2100">
                <a:solidFill>
                  <a:srgbClr val="FFE5E5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37" name="Text 2"/>
          <p:cNvSpPr txBox="1"/>
          <p:nvPr/>
        </p:nvSpPr>
        <p:spPr>
          <a:xfrm>
            <a:off x="5335071" y="3199208"/>
            <a:ext cx="2718161" cy="348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z="2200">
                <a:solidFill>
                  <a:srgbClr val="FFE5E5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</a:lstStyle>
          <a:p>
            <a:pPr/>
            <a:r>
              <a:t>Линейная регрессия</a:t>
            </a:r>
          </a:p>
        </p:txBody>
      </p:sp>
      <p:sp>
        <p:nvSpPr>
          <p:cNvPr id="138" name="Shape 3"/>
          <p:cNvSpPr/>
          <p:nvPr/>
        </p:nvSpPr>
        <p:spPr>
          <a:xfrm>
            <a:off x="5172550" y="4195524"/>
            <a:ext cx="8645486" cy="15241"/>
          </a:xfrm>
          <a:prstGeom prst="roundRect">
            <a:avLst>
              <a:gd name="adj" fmla="val 50000"/>
            </a:avLst>
          </a:prstGeom>
          <a:solidFill>
            <a:srgbClr val="8D242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139" name="Image 1" descr="Imag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72971" y="4237792"/>
            <a:ext cx="4327447" cy="1612703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Text 4"/>
          <p:cNvSpPr txBox="1"/>
          <p:nvPr/>
        </p:nvSpPr>
        <p:spPr>
          <a:xfrm>
            <a:off x="3956123" y="4827389"/>
            <a:ext cx="161027" cy="406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3400"/>
              </a:lnSpc>
              <a:defRPr sz="2100">
                <a:solidFill>
                  <a:srgbClr val="FFE5E5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41" name="Text 5"/>
          <p:cNvSpPr txBox="1"/>
          <p:nvPr/>
        </p:nvSpPr>
        <p:spPr>
          <a:xfrm>
            <a:off x="6416992" y="4627721"/>
            <a:ext cx="2371912" cy="348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z="2200">
                <a:solidFill>
                  <a:srgbClr val="FFE5E5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</a:lstStyle>
          <a:p>
            <a:pPr/>
            <a:r>
              <a:t>Обучение модели</a:t>
            </a:r>
          </a:p>
        </p:txBody>
      </p:sp>
      <p:sp>
        <p:nvSpPr>
          <p:cNvPr id="142" name="Text 6"/>
          <p:cNvSpPr txBox="1"/>
          <p:nvPr/>
        </p:nvSpPr>
        <p:spPr>
          <a:xfrm>
            <a:off x="6416992" y="5113852"/>
            <a:ext cx="5739006" cy="323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FFE5E5"/>
                </a:solidFill>
                <a:latin typeface="DM Sans"/>
                <a:ea typeface="DM Sans"/>
                <a:cs typeface="DM Sans"/>
                <a:sym typeface="DM Sans"/>
              </a:defRPr>
            </a:lvl1pPr>
          </a:lstStyle>
          <a:p>
            <a:pPr/>
            <a:r>
              <a:t>Используем обучающую выборку для обучения модели.</a:t>
            </a:r>
          </a:p>
        </p:txBody>
      </p:sp>
      <p:sp>
        <p:nvSpPr>
          <p:cNvPr id="143" name="Shape 7"/>
          <p:cNvSpPr/>
          <p:nvPr/>
        </p:nvSpPr>
        <p:spPr>
          <a:xfrm>
            <a:off x="6254472" y="5862280"/>
            <a:ext cx="7563565" cy="15241"/>
          </a:xfrm>
          <a:prstGeom prst="roundRect">
            <a:avLst>
              <a:gd name="adj" fmla="val 50000"/>
            </a:avLst>
          </a:prstGeom>
          <a:solidFill>
            <a:srgbClr val="8D242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144" name="Image 2" descr="Imag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1050" y="5904548"/>
            <a:ext cx="6491289" cy="1612703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Text 8"/>
          <p:cNvSpPr txBox="1"/>
          <p:nvPr/>
        </p:nvSpPr>
        <p:spPr>
          <a:xfrm>
            <a:off x="3956180" y="6494145"/>
            <a:ext cx="161027" cy="406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3400"/>
              </a:lnSpc>
              <a:defRPr sz="2100">
                <a:solidFill>
                  <a:srgbClr val="FFE5E5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46" name="Text 9"/>
          <p:cNvSpPr txBox="1"/>
          <p:nvPr/>
        </p:nvSpPr>
        <p:spPr>
          <a:xfrm>
            <a:off x="7498912" y="6121122"/>
            <a:ext cx="3252950" cy="348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z="2200">
                <a:solidFill>
                  <a:srgbClr val="FFE5E5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</a:lstStyle>
          <a:p>
            <a:pPr/>
            <a:r>
              <a:t>Выбор гиперпараметров</a:t>
            </a:r>
          </a:p>
        </p:txBody>
      </p:sp>
      <p:sp>
        <p:nvSpPr>
          <p:cNvPr id="147" name="Text 10"/>
          <p:cNvSpPr txBox="1"/>
          <p:nvPr/>
        </p:nvSpPr>
        <p:spPr>
          <a:xfrm>
            <a:off x="7498912" y="6607254"/>
            <a:ext cx="6156604" cy="6668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FFE5E5"/>
                </a:solidFill>
                <a:latin typeface="DM Sans"/>
                <a:ea typeface="DM Sans"/>
                <a:cs typeface="DM Sans"/>
                <a:sym typeface="DM Sans"/>
              </a:defRPr>
            </a:lvl1pPr>
          </a:lstStyle>
          <a:p>
            <a:pPr/>
            <a:r>
              <a:t>Настраиваем параметры модели для достижения оптимальной производительности.</a:t>
            </a:r>
          </a:p>
        </p:txBody>
      </p:sp>
      <p:pic>
        <p:nvPicPr>
          <p:cNvPr id="148" name="Снимок экрана 2024-12-25 в 23.37.52.png" descr="Снимок экрана 2024-12-25 в 23.37.5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811517" y="7529036"/>
            <a:ext cx="1778001" cy="685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 0"/>
          <p:cNvSpPr txBox="1"/>
          <p:nvPr/>
        </p:nvSpPr>
        <p:spPr>
          <a:xfrm>
            <a:off x="758308" y="840580"/>
            <a:ext cx="6698656" cy="697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5600"/>
              </a:lnSpc>
              <a:defRPr sz="4400">
                <a:solidFill>
                  <a:srgbClr val="FAEBEB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</a:lstStyle>
          <a:p>
            <a:pPr/>
            <a:r>
              <a:t>Оценка качества модели</a:t>
            </a:r>
          </a:p>
        </p:txBody>
      </p:sp>
      <p:pic>
        <p:nvPicPr>
          <p:cNvPr id="151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8308" y="1986558"/>
            <a:ext cx="6394372" cy="3951924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Text 1"/>
          <p:cNvSpPr txBox="1"/>
          <p:nvPr/>
        </p:nvSpPr>
        <p:spPr>
          <a:xfrm>
            <a:off x="758308" y="6209227"/>
            <a:ext cx="2454723" cy="348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z="2200">
                <a:solidFill>
                  <a:srgbClr val="FFE5E5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</a:lstStyle>
          <a:p>
            <a:pPr/>
            <a:r>
              <a:t>Метрики качества</a:t>
            </a:r>
          </a:p>
        </p:txBody>
      </p:sp>
      <p:sp>
        <p:nvSpPr>
          <p:cNvPr id="153" name="Text 2"/>
          <p:cNvSpPr txBox="1"/>
          <p:nvPr/>
        </p:nvSpPr>
        <p:spPr>
          <a:xfrm>
            <a:off x="758309" y="6695361"/>
            <a:ext cx="6394371" cy="6668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FFE5E5"/>
                </a:solidFill>
                <a:latin typeface="DM Sans"/>
                <a:ea typeface="DM Sans"/>
                <a:cs typeface="DM Sans"/>
                <a:sym typeface="DM Sans"/>
              </a:defRPr>
            </a:lvl1pPr>
          </a:lstStyle>
          <a:p>
            <a:pPr/>
            <a:r>
              <a:t>Оцениваем точность модели с помощью R-squared, MSE, RMSE.</a:t>
            </a:r>
          </a:p>
        </p:txBody>
      </p:sp>
      <p:pic>
        <p:nvPicPr>
          <p:cNvPr id="154" name="Image 1" descr="Imag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77600" y="1986558"/>
            <a:ext cx="6394491" cy="3952043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Text 3"/>
          <p:cNvSpPr txBox="1"/>
          <p:nvPr/>
        </p:nvSpPr>
        <p:spPr>
          <a:xfrm>
            <a:off x="7477600" y="6209346"/>
            <a:ext cx="2053358" cy="348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z="2200">
                <a:solidFill>
                  <a:srgbClr val="FFE5E5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</a:lstStyle>
          <a:p>
            <a:pPr/>
            <a:r>
              <a:t>Анализ ошибок</a:t>
            </a:r>
          </a:p>
        </p:txBody>
      </p:sp>
      <p:sp>
        <p:nvSpPr>
          <p:cNvPr id="156" name="Text 4"/>
          <p:cNvSpPr txBox="1"/>
          <p:nvPr/>
        </p:nvSpPr>
        <p:spPr>
          <a:xfrm>
            <a:off x="7477600" y="6695479"/>
            <a:ext cx="6394491" cy="666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FFE5E5"/>
                </a:solidFill>
                <a:latin typeface="DM Sans"/>
                <a:ea typeface="DM Sans"/>
                <a:cs typeface="DM Sans"/>
                <a:sym typeface="DM Sans"/>
              </a:defRPr>
            </a:lvl1pPr>
          </a:lstStyle>
          <a:p>
            <a:pPr/>
            <a:r>
              <a:t>Изучаем распределение ошибок модели для выявления потенциальных проблем.</a:t>
            </a:r>
          </a:p>
        </p:txBody>
      </p:sp>
      <p:pic>
        <p:nvPicPr>
          <p:cNvPr id="157" name="Снимок экрана 2024-12-25 в 23.38.02.png" descr="Снимок экрана 2024-12-25 в 23.38.0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671817" y="7313939"/>
            <a:ext cx="2057401" cy="914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Text 0"/>
          <p:cNvSpPr txBox="1"/>
          <p:nvPr/>
        </p:nvSpPr>
        <p:spPr>
          <a:xfrm>
            <a:off x="704731" y="553879"/>
            <a:ext cx="7734538" cy="1308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5200"/>
              </a:lnSpc>
              <a:defRPr sz="4100">
                <a:solidFill>
                  <a:srgbClr val="FAEBEB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</a:lstStyle>
          <a:p>
            <a:pPr/>
            <a:r>
              <a:t>Визуализация и интерпретация результатов</a:t>
            </a:r>
          </a:p>
        </p:txBody>
      </p:sp>
      <p:pic>
        <p:nvPicPr>
          <p:cNvPr id="161" name="Image 1" descr="Imag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4731" y="2842854"/>
            <a:ext cx="1006794" cy="1610917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Text 1"/>
          <p:cNvSpPr txBox="1"/>
          <p:nvPr/>
        </p:nvSpPr>
        <p:spPr>
          <a:xfrm>
            <a:off x="2013466" y="3044189"/>
            <a:ext cx="1073969" cy="322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600"/>
              </a:lnSpc>
              <a:defRPr sz="2000">
                <a:solidFill>
                  <a:srgbClr val="FFE5E5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</a:lstStyle>
          <a:p>
            <a:pPr/>
            <a:r>
              <a:t>Графики</a:t>
            </a:r>
          </a:p>
        </p:txBody>
      </p:sp>
      <p:sp>
        <p:nvSpPr>
          <p:cNvPr id="163" name="Text 2"/>
          <p:cNvSpPr txBox="1"/>
          <p:nvPr/>
        </p:nvSpPr>
        <p:spPr>
          <a:xfrm>
            <a:off x="2013465" y="3496031"/>
            <a:ext cx="5202989" cy="297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500"/>
              </a:lnSpc>
              <a:defRPr sz="1500">
                <a:solidFill>
                  <a:srgbClr val="FFE5E5"/>
                </a:solidFill>
                <a:latin typeface="DM Sans"/>
                <a:ea typeface="DM Sans"/>
                <a:cs typeface="DM Sans"/>
                <a:sym typeface="DM Sans"/>
              </a:defRPr>
            </a:lvl1pPr>
          </a:lstStyle>
          <a:p>
            <a:pPr/>
            <a:r>
              <a:t>Визуализируем зависимости между признаками и ценой.</a:t>
            </a:r>
          </a:p>
        </p:txBody>
      </p:sp>
      <p:pic>
        <p:nvPicPr>
          <p:cNvPr id="164" name="Image 2" descr="Imag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04731" y="4453771"/>
            <a:ext cx="1006794" cy="1610917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Text 3"/>
          <p:cNvSpPr txBox="1"/>
          <p:nvPr/>
        </p:nvSpPr>
        <p:spPr>
          <a:xfrm>
            <a:off x="2013466" y="4655106"/>
            <a:ext cx="1909887" cy="322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600"/>
              </a:lnSpc>
              <a:defRPr sz="2000">
                <a:solidFill>
                  <a:srgbClr val="FFE5E5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</a:lstStyle>
          <a:p>
            <a:pPr/>
            <a:r>
              <a:t>Коэффициенты</a:t>
            </a:r>
          </a:p>
        </p:txBody>
      </p:sp>
      <p:sp>
        <p:nvSpPr>
          <p:cNvPr id="166" name="Text 4"/>
          <p:cNvSpPr txBox="1"/>
          <p:nvPr/>
        </p:nvSpPr>
        <p:spPr>
          <a:xfrm>
            <a:off x="2013465" y="5106948"/>
            <a:ext cx="6425805" cy="615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500"/>
              </a:lnSpc>
              <a:defRPr sz="1500">
                <a:solidFill>
                  <a:srgbClr val="FFE5E5"/>
                </a:solidFill>
                <a:latin typeface="DM Sans"/>
                <a:ea typeface="DM Sans"/>
                <a:cs typeface="DM Sans"/>
                <a:sym typeface="DM Sans"/>
              </a:defRPr>
            </a:lvl1pPr>
          </a:lstStyle>
          <a:p>
            <a:pPr/>
            <a:r>
              <a:t>Анализируем коэффициенты модели для понимания влияния признаков.</a:t>
            </a:r>
          </a:p>
        </p:txBody>
      </p:sp>
      <p:pic>
        <p:nvPicPr>
          <p:cNvPr id="167" name="Image 3" descr="Image 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04731" y="6064687"/>
            <a:ext cx="1006794" cy="1610917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Text 5"/>
          <p:cNvSpPr txBox="1"/>
          <p:nvPr/>
        </p:nvSpPr>
        <p:spPr>
          <a:xfrm>
            <a:off x="2013466" y="6266021"/>
            <a:ext cx="983308" cy="322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600"/>
              </a:lnSpc>
              <a:defRPr sz="2000">
                <a:solidFill>
                  <a:srgbClr val="FFE5E5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</a:lstStyle>
          <a:p>
            <a:pPr/>
            <a:r>
              <a:t>Выводы</a:t>
            </a:r>
          </a:p>
        </p:txBody>
      </p:sp>
      <p:sp>
        <p:nvSpPr>
          <p:cNvPr id="169" name="Text 6"/>
          <p:cNvSpPr txBox="1"/>
          <p:nvPr/>
        </p:nvSpPr>
        <p:spPr>
          <a:xfrm>
            <a:off x="2013465" y="6717862"/>
            <a:ext cx="5618406" cy="297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500"/>
              </a:lnSpc>
              <a:defRPr sz="1500">
                <a:solidFill>
                  <a:srgbClr val="FFE5E5"/>
                </a:solidFill>
                <a:latin typeface="DM Sans"/>
                <a:ea typeface="DM Sans"/>
                <a:cs typeface="DM Sans"/>
                <a:sym typeface="DM Sans"/>
              </a:defRPr>
            </a:lvl1pPr>
          </a:lstStyle>
          <a:p>
            <a:pPr/>
            <a:r>
              <a:t>Интерпретируем результаты модели и формулируем выводы.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