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jpeg" ContentType="image/jpeg"/>
  <Override PartName="/ppt/media/image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12192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Для перемещения страницы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40564B6-BBCD-4A7D-BEED-C5BA5123563B}" type="slidenum"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2CE259F-B3C7-4E80-8164-4F9DB83BB668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B8D5C2-25D7-435E-A499-B7610C840685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CF6D2D-1435-4553-A0C1-407B01853957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738EF9-8DFC-4CE2-A126-C2A14D2BCE08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94FCFC-28BD-4FAA-AABF-355287FB2731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D6D3B1-F5C1-4DC0-80A9-C37F6FDB276A}" type="slidenum">
              <a:rPr b="0" lang="en-US" sz="12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ru-RU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/>
          <p:cNvPicPr/>
          <p:nvPr/>
        </p:nvPicPr>
        <p:blipFill>
          <a:blip r:embed="rId1"/>
          <a:srcRect l="59" t="0" r="59" b="0"/>
          <a:stretch/>
        </p:blipFill>
        <p:spPr>
          <a:xfrm>
            <a:off x="-24480" y="72000"/>
            <a:ext cx="12215880" cy="6876000"/>
          </a:xfrm>
          <a:prstGeom prst="rect">
            <a:avLst/>
          </a:prstGeom>
          <a:ln w="0">
            <a:noFill/>
          </a:ln>
        </p:spPr>
      </p:pic>
      <p:sp>
        <p:nvSpPr>
          <p:cNvPr id="9" name="Text 0"/>
          <p:cNvSpPr/>
          <p:nvPr/>
        </p:nvSpPr>
        <p:spPr>
          <a:xfrm>
            <a:off x="185400" y="3553200"/>
            <a:ext cx="629100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2075"/>
              </a:lnSpc>
              <a:tabLst>
                <a:tab algn="l" pos="0"/>
              </a:tabLst>
            </a:pPr>
            <a:r>
              <a:rPr b="0" lang="ru-RU" sz="1700" strike="noStrike" u="none">
                <a:solidFill>
                  <a:srgbClr val="a6a6a7"/>
                </a:solidFill>
                <a:uFillTx/>
                <a:latin typeface="Consolas"/>
                <a:ea typeface="Roboto"/>
              </a:rPr>
              <a:t>Работу выполнил ученик </a:t>
            </a:r>
            <a:r>
              <a:rPr b="0" lang="en-US" sz="1700" strike="noStrike" u="none">
                <a:solidFill>
                  <a:srgbClr val="a6a6a7"/>
                </a:solidFill>
                <a:uFillTx/>
                <a:latin typeface="Consolas"/>
                <a:ea typeface="Roboto"/>
              </a:rPr>
              <a:t>10</a:t>
            </a:r>
            <a:r>
              <a:rPr b="0" lang="ru-RU" sz="1700" strike="noStrike" u="none">
                <a:solidFill>
                  <a:srgbClr val="a6a6a7"/>
                </a:solidFill>
                <a:uFillTx/>
                <a:latin typeface="Consolas"/>
                <a:ea typeface="Roboto"/>
              </a:rPr>
              <a:t>А</a:t>
            </a:r>
            <a:r>
              <a:rPr b="0" lang="en-US" sz="1700" strike="noStrike" u="none">
                <a:solidFill>
                  <a:srgbClr val="a6a6a7"/>
                </a:solidFill>
                <a:uFillTx/>
                <a:latin typeface="Consolas"/>
                <a:ea typeface="Roboto"/>
              </a:rPr>
              <a:t> </a:t>
            </a:r>
            <a:r>
              <a:rPr b="0" lang="ru-RU" sz="1700" strike="noStrike" u="none">
                <a:solidFill>
                  <a:srgbClr val="a6a6a7"/>
                </a:solidFill>
                <a:uFillTx/>
                <a:latin typeface="Consolas"/>
                <a:ea typeface="Roboto"/>
              </a:rPr>
              <a:t>Рудичев Петр Дмитриевич</a:t>
            </a:r>
            <a:endParaRPr b="0" lang="ru-RU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075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Text 1"/>
          <p:cNvSpPr/>
          <p:nvPr/>
        </p:nvSpPr>
        <p:spPr>
          <a:xfrm>
            <a:off x="185400" y="1776600"/>
            <a:ext cx="6291000" cy="16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4133"/>
              </a:lnSpc>
              <a:tabLst>
                <a:tab algn="l" pos="0"/>
              </a:tabLst>
            </a:pPr>
            <a:r>
              <a:rPr b="1" lang="ru-RU" sz="4600" strike="noStrike" u="none">
                <a:solidFill>
                  <a:srgbClr val="ffffff"/>
                </a:solidFill>
                <a:uFillTx/>
                <a:latin typeface="Consolas"/>
                <a:ea typeface="Oswald"/>
              </a:rPr>
              <a:t>Создание </a:t>
            </a:r>
            <a:r>
              <a:rPr b="1" lang="en-US" sz="4600" strike="noStrike" u="none">
                <a:solidFill>
                  <a:srgbClr val="ffffff"/>
                </a:solidFill>
                <a:uFillTx/>
                <a:latin typeface="Consolas"/>
                <a:ea typeface="Oswald"/>
              </a:rPr>
              <a:t>telegram </a:t>
            </a:r>
            <a:r>
              <a:rPr b="1" lang="ru-RU" sz="4600" strike="noStrike" u="none">
                <a:solidFill>
                  <a:srgbClr val="ffffff"/>
                </a:solidFill>
                <a:uFillTx/>
                <a:latin typeface="Consolas"/>
                <a:ea typeface="Oswald"/>
              </a:rPr>
              <a:t>бота для просмотра расписания</a:t>
            </a:r>
            <a:endParaRPr b="0" lang="ru-RU" sz="4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3"/>
          <p:cNvSpPr/>
          <p:nvPr/>
        </p:nvSpPr>
        <p:spPr>
          <a:xfrm>
            <a:off x="604800" y="862920"/>
            <a:ext cx="657828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3495"/>
              </a:lnSpc>
              <a:tabLst>
                <a:tab algn="l" pos="0"/>
              </a:tabLst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onsolas"/>
                <a:ea typeface="Oswald"/>
              </a:rPr>
              <a:t>КОМАНДЫ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07320" y="1400760"/>
            <a:ext cx="10976760" cy="86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700" strike="noStrike" u="none">
                <a:solidFill>
                  <a:schemeClr val="dk1"/>
                </a:solidFill>
                <a:uFillTx/>
                <a:latin typeface="Consolas"/>
              </a:rPr>
              <a:t>Актуальность этого проекта проявляется в потребности школьников и</a:t>
            </a:r>
            <a:r>
              <a:rPr b="0" lang="ru-RU" sz="1700" strike="noStrike" u="none">
                <a:solidFill>
                  <a:schemeClr val="dk1"/>
                </a:solidFill>
                <a:uFillTx/>
                <a:latin typeface="Consolas"/>
              </a:rPr>
              <a:t> 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Consolas"/>
              </a:rPr>
              <a:t>преподавателей в быстром и удобном доступе к информации о расписании. Разработка</a:t>
            </a:r>
            <a:r>
              <a:rPr b="0" lang="ru-RU" sz="1700" strike="noStrike" u="none">
                <a:solidFill>
                  <a:schemeClr val="dk1"/>
                </a:solidFill>
                <a:uFillTx/>
                <a:latin typeface="Consolas"/>
              </a:rPr>
              <a:t> </a:t>
            </a:r>
            <a:r>
              <a:rPr b="0" lang="en-US" sz="1700" strike="noStrike" u="none">
                <a:solidFill>
                  <a:schemeClr val="dk1"/>
                </a:solidFill>
                <a:uFillTx/>
                <a:latin typeface="Consolas"/>
              </a:rPr>
              <a:t>telegram бота удовлетворяет эти потребности, предлягая комфортный способ её получения.</a:t>
            </a:r>
            <a:endParaRPr b="0" lang="ru-RU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Text 4"/>
          <p:cNvSpPr/>
          <p:nvPr/>
        </p:nvSpPr>
        <p:spPr>
          <a:xfrm>
            <a:off x="604800" y="2525760"/>
            <a:ext cx="657828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3495"/>
              </a:lnSpc>
              <a:tabLst>
                <a:tab algn="l" pos="0"/>
              </a:tabLst>
            </a:pPr>
            <a:r>
              <a:rPr b="0" lang="ru-RU" sz="4000" strike="noStrike" u="none">
                <a:solidFill>
                  <a:srgbClr val="000000"/>
                </a:solidFill>
                <a:uFillTx/>
                <a:latin typeface="Consolas"/>
                <a:ea typeface="Oswald"/>
              </a:rPr>
              <a:t>ПРОБЛЕМА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604800" y="3109680"/>
            <a:ext cx="10981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Неудобство и ограниченность традиционных способов получения информации о расписании и  предстоящих событиях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607320" y="3939840"/>
            <a:ext cx="6578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4000" strike="noStrike" u="none">
                <a:solidFill>
                  <a:schemeClr val="dk1"/>
                </a:solidFill>
                <a:uFillTx/>
                <a:latin typeface="Consolas"/>
              </a:rPr>
              <a:t>ЦЕЛЬ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607320" y="4636800"/>
            <a:ext cx="10976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onsolas"/>
              </a:rPr>
              <a:t>Разработка telegram бота на языке python, в котором будут реализованны функции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onsolas"/>
              </a:rPr>
              <a:t>регистрации пользователей, получения расписания, домашнего задания, оценок и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onsolas"/>
              </a:rPr>
              <a:t>напоминания о предстоящих событиях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6"/>
          <p:cNvSpPr/>
          <p:nvPr/>
        </p:nvSpPr>
        <p:spPr>
          <a:xfrm>
            <a:off x="604800" y="862920"/>
            <a:ext cx="657828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3495"/>
              </a:lnSpc>
              <a:tabLst>
                <a:tab algn="l" pos="0"/>
              </a:tabLst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onsolas"/>
                <a:ea typeface="Oswald"/>
              </a:rPr>
              <a:t>КОМАНДЫ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07320" y="1400760"/>
            <a:ext cx="10976760" cy="36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700" strike="noStrike" u="none">
                <a:solidFill>
                  <a:schemeClr val="dk1"/>
                </a:solidFill>
                <a:uFillTx/>
                <a:latin typeface="Consolas"/>
              </a:rPr>
              <a:t>/start — Запуск бота и регистрация, требуется прикрепить фото профиля в формате jpg</a:t>
            </a:r>
            <a:endParaRPr b="0" lang="ru-RU" sz="1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/help — помощь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/calls — расписание звонков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/today — расписание на сегодня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/tomorrow — расписание на завтра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/extraLesson - просмотр дополнительных занятий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/addExtraLesson - добавление дополнительных занятий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/teachers — список всех учителей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/account — страница вашего профиля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/send — доступна только для админов, позволяет разослать сообщение остальным пользователям (можно добавлять реакции, файлы и другой медиаконтент (голосовые, геопозиция и т. д., возможно добавлять с телефона))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Text 5"/>
          <p:cNvSpPr/>
          <p:nvPr/>
        </p:nvSpPr>
        <p:spPr>
          <a:xfrm>
            <a:off x="441720" y="5400000"/>
            <a:ext cx="657828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3495"/>
              </a:lnSpc>
              <a:tabLst>
                <a:tab algn="l" pos="0"/>
              </a:tabLst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Consolas"/>
                <a:ea typeface="Oswald"/>
              </a:rPr>
              <a:t>API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543240" y="5940000"/>
            <a:ext cx="109767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onsolas"/>
              </a:rPr>
              <a:t>Расписание занятий подгружается из API Google Sheets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466200" y="383760"/>
            <a:ext cx="847584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3495"/>
              </a:lnSpc>
              <a:tabLst>
                <a:tab algn="l" pos="0"/>
              </a:tabLst>
            </a:pPr>
            <a:r>
              <a:rPr b="1" lang="ru-RU" sz="4000" strike="noStrike" u="none">
                <a:solidFill>
                  <a:srgbClr val="ffffff"/>
                </a:solidFill>
                <a:uFillTx/>
                <a:latin typeface="Consolas"/>
                <a:ea typeface="Oswald"/>
              </a:rPr>
              <a:t>ЗАДАЧИ</a:t>
            </a:r>
            <a:endParaRPr b="0" lang="ru-RU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582480" y="921960"/>
            <a:ext cx="110268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Consolas"/>
              </a:rPr>
              <a:t>1. Провести анкетирование;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Consolas"/>
              </a:rPr>
              <a:t>2. Изучить теоретический материал;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Consolas"/>
              </a:rPr>
              <a:t>3. Разработать бэкенд telegram бота;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Consolas"/>
              </a:rPr>
              <a:t>4. Разработать клиентскую часть telegram бота;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Consolas"/>
              </a:rPr>
              <a:t>5. Развернуть программу на сервере;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Consolas"/>
              </a:rPr>
              <a:t>6. Провести повторное анкетирование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466200" y="3160080"/>
            <a:ext cx="789876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3495"/>
              </a:lnSpc>
              <a:tabLst>
                <a:tab algn="l" pos="0"/>
              </a:tabLst>
            </a:pPr>
            <a:r>
              <a:rPr b="1" lang="ru-RU" sz="4000" strike="noStrike" u="none">
                <a:solidFill>
                  <a:srgbClr val="ffffff"/>
                </a:solidFill>
                <a:uFillTx/>
                <a:latin typeface="Consolas"/>
                <a:ea typeface="Oswald"/>
              </a:rPr>
              <a:t>ПРОДУКТ</a:t>
            </a:r>
            <a:endParaRPr b="0" lang="ru-RU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644760" y="3697920"/>
            <a:ext cx="10902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Consolas"/>
              </a:rPr>
              <a:t>Telegram бот, в котором можно будет посмотреть расписание.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/>
          <p:nvPr/>
        </p:nvSpPr>
        <p:spPr>
          <a:xfrm>
            <a:off x="644760" y="678600"/>
            <a:ext cx="787500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3495"/>
              </a:lnSpc>
              <a:tabLst>
                <a:tab algn="l" pos="0"/>
              </a:tabLst>
            </a:pPr>
            <a:r>
              <a:rPr b="1" lang="ru-RU" sz="4000" strike="noStrike" u="none">
                <a:solidFill>
                  <a:srgbClr val="ffffff"/>
                </a:solidFill>
                <a:uFillTx/>
                <a:latin typeface="Consolas"/>
                <a:ea typeface="Oswald"/>
              </a:rPr>
              <a:t>ПОДГОТОВКА К СОЗДАНИЮ БОТА</a:t>
            </a:r>
            <a:endParaRPr b="0" lang="ru-RU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7320" y="1436040"/>
            <a:ext cx="9060120" cy="36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1911"/>
              </a:lnSpc>
              <a:tabLst>
                <a:tab algn="l" pos="0"/>
              </a:tabLst>
            </a:pPr>
            <a:r>
              <a:rPr b="1" lang="ru-RU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Основной язык программирования</a:t>
            </a:r>
            <a:r>
              <a:rPr b="0" lang="ru-RU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 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-</a:t>
            </a:r>
            <a:r>
              <a:rPr b="0" lang="ru-RU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 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python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ts val="1911"/>
              </a:lnSpc>
              <a:tabLst>
                <a:tab algn="l" pos="0"/>
              </a:tabLst>
            </a:pP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8600" defTabSz="914400">
              <a:lnSpc>
                <a:spcPts val="1911"/>
              </a:lnSpc>
              <a:tabLst>
                <a:tab algn="l" pos="0"/>
              </a:tabLst>
            </a:pP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911"/>
              </a:lnSpc>
              <a:tabLst>
                <a:tab algn="l" pos="0"/>
              </a:tabLst>
            </a:pPr>
            <a:r>
              <a:rPr b="1" lang="ru-RU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Основной библиотека</a:t>
            </a:r>
            <a:r>
              <a:rPr b="0" lang="ru-RU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 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-</a:t>
            </a:r>
            <a:r>
              <a:rPr b="0" lang="ru-RU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 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aiogram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911"/>
              </a:lnSpc>
              <a:tabLst>
                <a:tab algn="l" pos="0"/>
              </a:tabLst>
            </a:pP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911"/>
              </a:lnSpc>
              <a:tabLst>
                <a:tab algn="l" pos="0"/>
              </a:tabLst>
            </a:pPr>
            <a:r>
              <a:rPr b="1" lang="ru-RU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Побочные библиотеки</a:t>
            </a:r>
            <a:r>
              <a:rPr b="1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: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911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  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1. SQLAlchemy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911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  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2. Alembic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911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  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3. Gspread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911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  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4. OAuth2Client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911"/>
              </a:lnSpc>
              <a:tabLst>
                <a:tab algn="l" pos="0"/>
              </a:tabLst>
            </a:pP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911"/>
              </a:lnSpc>
              <a:tabLst>
                <a:tab algn="l" pos="0"/>
              </a:tabLst>
            </a:pPr>
            <a:r>
              <a:rPr b="1" lang="ru-RU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Архитектура</a:t>
            </a:r>
            <a:r>
              <a:rPr b="0" lang="ru-RU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 </a:t>
            </a:r>
            <a:r>
              <a:rPr b="0" lang="en-US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-</a:t>
            </a:r>
            <a:r>
              <a:rPr b="0" lang="ru-RU" sz="2000" strike="noStrike" u="none">
                <a:solidFill>
                  <a:schemeClr val="lt1"/>
                </a:solidFill>
                <a:uFillTx/>
                <a:latin typeface="Consolas"/>
                <a:ea typeface="Roboto"/>
              </a:rPr>
              <a:t> Чистая архитектура</a:t>
            </a:r>
            <a:endParaRPr b="0" lang="ru-RU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911"/>
              </a:lnSpc>
              <a:tabLst>
                <a:tab algn="l" pos="0"/>
              </a:tabLst>
            </a:pPr>
            <a:endParaRPr b="0" lang="ru-RU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911"/>
              </a:lnSpc>
              <a:tabLst>
                <a:tab algn="l" pos="0"/>
              </a:tabLst>
            </a:pPr>
            <a:endParaRPr b="0" lang="ru-RU" sz="19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ts val="1653"/>
              </a:lnSpc>
              <a:tabLst>
                <a:tab algn="l" pos="0"/>
              </a:tabLst>
            </a:pPr>
            <a:endParaRPr b="0" lang="ru-RU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0"/>
          <p:cNvSpPr/>
          <p:nvPr/>
        </p:nvSpPr>
        <p:spPr>
          <a:xfrm>
            <a:off x="523800" y="478080"/>
            <a:ext cx="1152504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ts val="3495"/>
              </a:lnSpc>
            </a:pPr>
            <a:r>
              <a:rPr b="1" lang="ru-RU" sz="4000" strike="noStrike" u="none" cap="all">
                <a:solidFill>
                  <a:srgbClr val="ffffff"/>
                </a:solidFill>
                <a:uFillTx/>
                <a:latin typeface="Consolas"/>
                <a:ea typeface="Oswald"/>
              </a:rPr>
              <a:t>Итоговый результат</a:t>
            </a:r>
            <a:endParaRPr b="0" lang="ru-RU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rcRect l="0" t="8570" r="0" b="6889"/>
          <a:stretch/>
        </p:blipFill>
        <p:spPr>
          <a:xfrm>
            <a:off x="388440" y="1080000"/>
            <a:ext cx="5551560" cy="5436720"/>
          </a:xfrm>
          <a:prstGeom prst="rect">
            <a:avLst/>
          </a:prstGeom>
          <a:ln w="0">
            <a:noFill/>
          </a:ln>
        </p:spPr>
      </p:pic>
      <p:pic>
        <p:nvPicPr>
          <p:cNvPr id="29" name="" descr=""/>
          <p:cNvPicPr/>
          <p:nvPr/>
        </p:nvPicPr>
        <p:blipFill>
          <a:blip r:embed="rId2"/>
          <a:stretch/>
        </p:blipFill>
        <p:spPr>
          <a:xfrm>
            <a:off x="6822360" y="1602360"/>
            <a:ext cx="4517640" cy="4517640"/>
          </a:xfrm>
          <a:prstGeom prst="rect">
            <a:avLst/>
          </a:prstGeom>
          <a:ln w="0">
            <a:noFill/>
          </a:ln>
        </p:spPr>
      </p:pic>
      <p:sp>
        <p:nvSpPr>
          <p:cNvPr id="30" name="Text 2"/>
          <p:cNvSpPr/>
          <p:nvPr/>
        </p:nvSpPr>
        <p:spPr>
          <a:xfrm>
            <a:off x="8280000" y="1013040"/>
            <a:ext cx="648000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ts val="3495"/>
              </a:lnSpc>
            </a:pPr>
            <a:r>
              <a:rPr b="1" lang="ru-RU" sz="4000" strike="noStrike" u="none" cap="all">
                <a:solidFill>
                  <a:srgbClr val="ffffff"/>
                </a:solidFill>
                <a:uFillTx/>
                <a:latin typeface="Consolas"/>
                <a:ea typeface="Oswald"/>
              </a:rPr>
              <a:t>Github</a:t>
            </a:r>
            <a:endParaRPr b="0" lang="ru-RU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0"/>
          <p:cNvSpPr/>
          <p:nvPr/>
        </p:nvSpPr>
        <p:spPr>
          <a:xfrm>
            <a:off x="777240" y="564120"/>
            <a:ext cx="531828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3495"/>
              </a:lnSpc>
              <a:tabLst>
                <a:tab algn="l" pos="0"/>
              </a:tabLst>
            </a:pPr>
            <a:r>
              <a:rPr b="1" lang="ru-RU" sz="4000" strike="noStrike" u="none">
                <a:solidFill>
                  <a:srgbClr val="ffffff"/>
                </a:solidFill>
                <a:uFillTx/>
                <a:latin typeface="Consolas"/>
                <a:ea typeface="Oswald"/>
              </a:rPr>
              <a:t>ЗАКЛЮЧЕНИЕ</a:t>
            </a:r>
            <a:endParaRPr b="0" lang="ru-RU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751320" y="1201680"/>
            <a:ext cx="109101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Consolas"/>
              </a:rPr>
              <a:t>Проект по разработке telegram бота, предназначенного для получения информации о расписании, оказался не только увлекательным и интересным, но и очень полезным с точки зрения опыта.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Consolas"/>
              </a:rPr>
              <a:t>Входе данного проекта я исследовал различные технологии, языки программирования. Это помогло принять мне обоснованные решения в выборе лучших инструментов для решения поставленной передо мной проблемы. Также за время работы над проектом я улучшил свои навыки программирования и проектирования проектов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onsolas"/>
              </a:rPr>
              <a:t>.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onsolas"/>
              </a:rPr>
              <a:t>Разработаный мной telegram бот при должной доработке некоторого функционала</a:t>
            </a:r>
            <a:r>
              <a:rPr b="0" lang="ru-RU" sz="1800" strike="noStrike" u="none">
                <a:solidFill>
                  <a:schemeClr val="lt1"/>
                </a:solidFill>
                <a:uFillTx/>
                <a:latin typeface="Consolas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onsolas"/>
              </a:rPr>
              <a:t>несомненно станет крайне полезным для школьников и учителей школы.</a:t>
            </a:r>
            <a:endParaRPr b="0" lang="ru-RU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20" pitchFamily="0" charset="1"/>
        <a:ea typeface=""/>
        <a:cs typeface=""/>
      </a:majorFont>
      <a:minorFont>
        <a:latin typeface="Calibri" panose="20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Application>LibreOffice/24.8.0.3$Windows_X86_64 LibreOffice_project/0bdf1299c94fe897b119f97f3c613e9dca6be583</Application>
  <AppVersion>15.0000</AppVersion>
  <Words>227</Words>
  <Paragraphs>34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2023-12-13T15:51:59Z</dcterms:created>
  <dc:creator>PptxGenJS</dc:creator>
  <dc:description/>
  <dc:language>ru-RU</dc:language>
  <cp:lastModifiedBy/>
  <dcterms:modified xsi:type="dcterms:W3CDTF">2025-05-16T17:46:14Z</dcterms:modified>
  <cp:revision>28</cp:revision>
  <dc:subject>PptxGenJS Presentation</dc:subject>
  <dc:title>PptxGenJS Presentation</dc:title>
  <cp:version>0906.0100.01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