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9579DE-543C-4353-91A7-B8688D0D6500}">
  <a:tblStyle styleId="{609579DE-543C-4353-91A7-B8688D0D6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faSlabOn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2620f197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2620f197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33027435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33027435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33027435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33027435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3302743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3302743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33027435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33027435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33027435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33027435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33027435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33027435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2754aee3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2754aee3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2a83de6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2a83de6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3302743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3302743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2754aee39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2754aee39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754aee3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2754aee3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3302743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3302743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754aee39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2754aee39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</a:rPr>
              <a:t>那為什麼會和策略有關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</a:rPr>
              <a:t>1因為對手會失誤，所以把握對手失誤就可以拿到更高的分數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</a:rPr>
              <a:t>2針對對手的策略做出應對，像如果對手積極的搶分那就不得不封住對手的得分點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</a:rPr>
              <a:t>3每鏢的價值有所不同，簡單來說如果丟在對手還沒closed的區域n每鏢的價值都是n，假設丟了三個triple那就是9n，但相反地如果丟在對手closed的區域，就算丟了三個triple價值也只有3n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</a:rPr>
              <a:t>那以上課的分類為例，飛鏢就是sequential game with perfect information因為飛鏢是輪流而且能夠看到對手成績的比賽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30274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30274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754aee3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754aee3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33027435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33027435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2620f197b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2620f197b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3302743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3302743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33027435f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33027435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Darts &amp; Strategy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數學111 陳冠霖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數學111 林辰翰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Strategy in Theory - Choose D at 3rd</a:t>
            </a:r>
            <a:endParaRPr/>
          </a:p>
        </p:txBody>
      </p:sp>
      <p:graphicFrame>
        <p:nvGraphicFramePr>
          <p:cNvPr id="276" name="Google Shape;276;p22"/>
          <p:cNvGraphicFramePr/>
          <p:nvPr/>
        </p:nvGraphicFramePr>
        <p:xfrm>
          <a:off x="607150" y="19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{609579DE-543C-4353-91A7-B8688D0D6500}</a:tableStyleId>
              </a:tblPr>
              <a:tblGrid>
                <a:gridCol w="1982425"/>
                <a:gridCol w="1982425"/>
                <a:gridCol w="1982425"/>
                <a:gridCol w="1982425"/>
              </a:tblGrid>
              <a:tr h="7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S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X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C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</a:t>
                      </a:r>
                      <a:r>
                        <a:rPr lang="zh-TW" sz="1800"/>
                        <a:t>3m+3k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</a:t>
                      </a:r>
                      <a:r>
                        <a:rPr lang="zh-TW" sz="1800"/>
                        <a:t>m-3k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</a:t>
                      </a:r>
                      <a:r>
                        <a:rPr lang="zh-TW" sz="1800"/>
                        <a:t>m+k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m-k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UC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</a:t>
                      </a:r>
                      <a:r>
                        <a:rPr lang="zh-TW" sz="1800"/>
                        <a:t>3m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-</a:t>
                      </a:r>
                      <a:r>
                        <a:rPr lang="zh-TW" sz="1800"/>
                        <a:t>m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7" name="Google Shape;277;p22"/>
          <p:cNvCxnSpPr/>
          <p:nvPr/>
        </p:nvCxnSpPr>
        <p:spPr>
          <a:xfrm>
            <a:off x="607150" y="1951025"/>
            <a:ext cx="19848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2"/>
          <p:cNvSpPr txBox="1"/>
          <p:nvPr/>
        </p:nvSpPr>
        <p:spPr>
          <a:xfrm>
            <a:off x="6173475" y="4167750"/>
            <a:ext cx="23727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E(</a:t>
            </a:r>
            <a:r>
              <a:rPr lang="zh-TW" sz="1800">
                <a:solidFill>
                  <a:srgbClr val="202124"/>
                </a:solidFill>
                <a:highlight>
                  <a:srgbClr val="F8F9FA"/>
                </a:highlight>
              </a:rPr>
              <a:t>opponent</a:t>
            </a: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)=7.5q+1.5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E(0.526)=5.445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5&gt;=k&gt;=1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3198375" y="1583675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4982763" y="1583675"/>
            <a:ext cx="1190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51400" y="2846463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-71900" y="3666863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1-Q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6963963" y="1583675"/>
            <a:ext cx="1190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Strategy in Theory - Choose O at 3rd</a:t>
            </a:r>
            <a:endParaRPr/>
          </a:p>
        </p:txBody>
      </p:sp>
      <p:graphicFrame>
        <p:nvGraphicFramePr>
          <p:cNvPr id="289" name="Google Shape;289;p23"/>
          <p:cNvGraphicFramePr/>
          <p:nvPr/>
        </p:nvGraphicFramePr>
        <p:xfrm>
          <a:off x="607150" y="15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{609579DE-543C-4353-91A7-B8688D0D6500}</a:tableStyleId>
              </a:tblPr>
              <a:tblGrid>
                <a:gridCol w="1982425"/>
                <a:gridCol w="1982425"/>
                <a:gridCol w="1982425"/>
                <a:gridCol w="1982425"/>
              </a:tblGrid>
              <a:tr h="7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S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X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-3k,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3k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2</a:t>
                      </a:r>
                      <a:r>
                        <a:rPr lang="zh-TW" sz="2000"/>
                        <a:t>m-3k,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-2m+3k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3m-3k,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-3m+3k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S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-2m-k,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2m+k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-k,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m-k,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-m+</a:t>
                      </a:r>
                      <a:r>
                        <a:rPr lang="zh-TW" sz="2000"/>
                        <a:t>k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X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-3m,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3m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-m,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m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0" name="Google Shape;290;p23"/>
          <p:cNvCxnSpPr/>
          <p:nvPr/>
        </p:nvCxnSpPr>
        <p:spPr>
          <a:xfrm>
            <a:off x="607150" y="1570025"/>
            <a:ext cx="19848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3"/>
          <p:cNvSpPr txBox="1"/>
          <p:nvPr/>
        </p:nvSpPr>
        <p:spPr>
          <a:xfrm>
            <a:off x="3198375" y="1202675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4982763" y="1202675"/>
            <a:ext cx="1190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51400" y="2465463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-71900" y="3209675"/>
            <a:ext cx="102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(1-Q)/2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6963963" y="1202675"/>
            <a:ext cx="1190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-71900" y="3971675"/>
            <a:ext cx="102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(1-Q)/2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Expected Value of </a:t>
            </a:r>
            <a:r>
              <a:rPr lang="zh-TW"/>
              <a:t>Choose D at 3rd</a:t>
            </a:r>
            <a:endParaRPr/>
          </a:p>
        </p:txBody>
      </p:sp>
      <p:sp>
        <p:nvSpPr>
          <p:cNvPr id="302" name="Google Shape;30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 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3m+3k)+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m+k)]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(1-Q)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 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3m)+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m)]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(Provided by statistics p </a:t>
            </a: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≈</a:t>
            </a:r>
            <a:r>
              <a:rPr lang="zh-TW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0.526)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[0.526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3m+3k)+0.237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m+k)]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(1-Q)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[0.526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3m)+0.237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m)]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Expected Value of Choose O at 3rd</a:t>
            </a:r>
            <a:endParaRPr/>
          </a:p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 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(-3k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)+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(5m-6k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(1-Q)/2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 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(-5m-k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)+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(-2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k)]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(Provided by statistics p </a:t>
            </a:r>
            <a:r>
              <a:rPr lang="zh-TW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≈</a:t>
            </a:r>
            <a:r>
              <a:rPr lang="zh-TW" sz="12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0.526)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[0.526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(-3k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)+0.237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(5m-6k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(1-Q)/2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[0.526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(-5m-k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)+0.237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(-2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k)]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311700" y="32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314" name="Google Shape;314;p26"/>
          <p:cNvSpPr txBox="1"/>
          <p:nvPr>
            <p:ph idx="1" type="body"/>
          </p:nvPr>
        </p:nvSpPr>
        <p:spPr>
          <a:xfrm>
            <a:off x="311700" y="1023900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 is obvious that choosing O has a higher expected value than 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When do we start to defend? There are two occasions that we will choose defense.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We can’t exceed opponent’s grade than 200,called “overkill” in cricket rule. Due to the unique rule, it forces us to choose defense.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In second scenarios, if the opponent can’t reach our grade with 3 darts in the next round, we will choose to defend.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Under the circumstance that we lead with great scores, we will choose defense. If we defend successfully, we will compel opponent to close out another numbers.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311700" y="113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很明顯攻擊的期望值大過於防守，也因為cricket是一個比分數的遊戲，因次我們可以確定當你落後時一定會選進攻來追分，那DDD一定會是領先方才會做出的選擇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何時選擇防守呢?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因為cricket 有一規則為overkill，因此領先最高只能到200分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若我方領先多達對手三標內無法達到的分數，我們可以選擇駔撓對手追分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當我們分數拉鋸時，我們可以選擇防守，若成功防守我們就能迫使對手花費另外3marks來closed out另一個分數</a:t>
            </a:r>
            <a:endParaRPr b="1"/>
          </a:p>
        </p:txBody>
      </p:sp>
      <p:sp>
        <p:nvSpPr>
          <p:cNvPr id="320" name="Google Shape;32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311700" y="38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Strategy in Realistic</a:t>
            </a:r>
            <a:endParaRPr/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 flipH="1"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433" y="0"/>
            <a:ext cx="274023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27" y="1017725"/>
            <a:ext cx="3672026" cy="40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Realistic Data </a:t>
            </a:r>
            <a:endParaRPr/>
          </a:p>
        </p:txBody>
      </p:sp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1736875" y="14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>
                <a:latin typeface="Georgia"/>
                <a:ea typeface="Georgia"/>
                <a:cs typeface="Georgia"/>
                <a:sym typeface="Georgia"/>
              </a:rPr>
              <a:t>L : Lead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>
                <a:latin typeface="Georgia"/>
                <a:ea typeface="Georgia"/>
                <a:cs typeface="Georgia"/>
                <a:sym typeface="Georgia"/>
              </a:rPr>
              <a:t>D : Draw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>
                <a:latin typeface="Georgia"/>
                <a:ea typeface="Georgia"/>
                <a:cs typeface="Georgia"/>
                <a:sym typeface="Georgia"/>
              </a:rPr>
              <a:t>B : Behind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000" y="1152479"/>
            <a:ext cx="1903800" cy="37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idx="1" type="body"/>
          </p:nvPr>
        </p:nvSpPr>
        <p:spPr>
          <a:xfrm>
            <a:off x="311700" y="492925"/>
            <a:ext cx="41460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我們分析了12場世界賽，右邊的數據是要計算出，當這位選手瞄準triple area而射中的機率，左邊則是抓了四場場比賽的細部數據，計算OOO OOD ODD DDD的總次數。從眾多比賽的數據結果可得，ODD和DDD的數據微乎其微，而且發生的時機恰巧都是特殊情況，因此可排除。並考量決定要選擇這四種策略的其中一種情況前，是處於領先 平手還是落後。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4457700" y="471450"/>
            <a:ext cx="4221900" cy="4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L代表 lead領先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D代表 draw平手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B代表 behind落後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Proxima Nova"/>
                <a:ea typeface="Proxima Nova"/>
                <a:cs typeface="Proxima Nova"/>
                <a:sym typeface="Proxima Nova"/>
              </a:rPr>
              <a:t>計算出的數據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Results of Simulation by Andrew Frongello</a:t>
            </a:r>
            <a:endParaRPr sz="2800"/>
          </a:p>
        </p:txBody>
      </p:sp>
      <p:sp>
        <p:nvSpPr>
          <p:cNvPr id="347" name="Google Shape;3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33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of Cricket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G</a:t>
            </a:r>
            <a:r>
              <a:rPr lang="zh-TW" sz="1500"/>
              <a:t>oal : </a:t>
            </a:r>
            <a:r>
              <a:rPr lang="zh-TW" sz="1500">
                <a:highlight>
                  <a:srgbClr val="FFFFFF"/>
                </a:highlight>
              </a:rPr>
              <a:t>Based on 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both teams have closed out a number , </a:t>
            </a:r>
            <a:r>
              <a:rPr lang="zh-TW" sz="1500">
                <a:highlight>
                  <a:srgbClr val="FFFFFF"/>
                </a:highlight>
              </a:rPr>
              <a:t>the team who gets a higher score win the game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Only can 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hit 15 through 20 and the bullseye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Start to earn points before you hit the score three times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If a player closes out a number before the other does, that player can start racking up points every time they hit that number until the other player closes it out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When it is no longer in play and neither team can score points, the game ends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02" y="1221737"/>
            <a:ext cx="3642085" cy="27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idx="1" type="body"/>
          </p:nvPr>
        </p:nvSpPr>
        <p:spPr>
          <a:xfrm>
            <a:off x="311700" y="160725"/>
            <a:ext cx="85206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最後則是有關網友Andrew Frongello提供的一篇飛鏢論文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考慮了17種情況配合電腦模擬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1是先close out所有分數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2~5是只要一領先才close out所有分數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2是領先任何分數;3是領先1mark的分數;4是領先2mark的分數;5是領先3mark的分數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6~9的情況是站在3鏢不能完全打到三倍區，稱手上的鏢為extra darts，並只會射向把上可射的最高分(如果沒有目標可以得分，亦即沒有closed area，則會試著關閉對手的closed area)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10~17的情況與2~9雷同，但唯獨先追對手的closed area(暫且稱之為Chase)之後方可開始得分。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Strategy Exists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Miss and Bust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Responding to the opponent’s counterattacks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Value of Marks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Sequential game with perfect information</a:t>
            </a:r>
            <a:endParaRPr sz="1500"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10712"/>
            <a:ext cx="3999900" cy="24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90250" y="1773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我們今天只討論飛鏢裡cricket的遊戲模式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飛鏢的外圈及內圈分別是2倍與3倍區 其餘皆為單倍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在cricket中 只能打15至20以及紅心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而紅心則是以單倍及雙倍 單倍以25分計算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打一次單倍稱為一筆(一mark) 打兩次三次以此類推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得分前必須達成三筆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如果其中一方先達成三筆我們稱為close out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後者達成同樣三筆的則兩方都不能用那分數得分 有點像占地盤的概念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直到有一方分數落後而無法得分則遊戲結束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393075" y="3059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直觀的想當然只要勤奮練習 每鏢打三倍就可以必勝，那為何會有策略的出現?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因為必須考量到人類不是機器 必定有失誤 投擲出的每一鏢不一定符合預期情況，每鏢的價值都不同，簡單來說如果丟在對手還沒closed的區域n 每鏢的價值都是n，假設丟了三個triple那就是9n。但相反地如果丟在對手closed的區域，就算丟了三個triple價值也只有3n。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那以上課的分類為例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飛鏢就是sequential game with perfect information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因為飛鏢是輪流而且能夠看到對手成績的比賽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Probability after Strategy - either O or D</a:t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 flipH="1">
            <a:off x="1894933" y="1268562"/>
            <a:ext cx="2022600" cy="5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3917055" y="1268237"/>
            <a:ext cx="2022600" cy="5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/>
          <p:nvPr/>
        </p:nvCxnSpPr>
        <p:spPr>
          <a:xfrm flipH="1">
            <a:off x="4016355" y="1782137"/>
            <a:ext cx="19233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/>
          <p:nvPr/>
        </p:nvCxnSpPr>
        <p:spPr>
          <a:xfrm>
            <a:off x="5939655" y="1782137"/>
            <a:ext cx="19233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5939641" y="1782140"/>
            <a:ext cx="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>
            <a:off x="4016694" y="2293027"/>
            <a:ext cx="5814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>
            <a:off x="4016694" y="2315915"/>
            <a:ext cx="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 flipH="1" rot="10800000">
            <a:off x="3435119" y="2283306"/>
            <a:ext cx="5814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5939640" y="2320771"/>
            <a:ext cx="5814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5939640" y="2343658"/>
            <a:ext cx="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 flipH="1" rot="10800000">
            <a:off x="5358065" y="2311050"/>
            <a:ext cx="5814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 flipH="1">
            <a:off x="5124954" y="3244687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5358054" y="3244687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 flipH="1">
            <a:off x="5352954" y="3273423"/>
            <a:ext cx="5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 flipH="1">
            <a:off x="5706542" y="3241070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5939642" y="3241070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 flipH="1">
            <a:off x="5934542" y="3269806"/>
            <a:ext cx="5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 flipH="1">
            <a:off x="6288130" y="3259055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6521230" y="3259055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 flipH="1">
            <a:off x="6516130" y="3287791"/>
            <a:ext cx="5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7869189" y="2302205"/>
            <a:ext cx="5814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7869189" y="2325093"/>
            <a:ext cx="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flipH="1" rot="10800000">
            <a:off x="7287614" y="2292485"/>
            <a:ext cx="5814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 flipH="1">
            <a:off x="7075893" y="3240862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7308993" y="3240862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 flipH="1">
            <a:off x="7303893" y="3269598"/>
            <a:ext cx="5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7636091" y="3222504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7869191" y="3222504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7864091" y="3251240"/>
            <a:ext cx="5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8217679" y="3240489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8450779" y="3240489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 flipH="1">
            <a:off x="8445679" y="3269225"/>
            <a:ext cx="5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4015440" y="2293030"/>
            <a:ext cx="5814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4015440" y="2315918"/>
            <a:ext cx="0" cy="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 flipH="1" rot="10800000">
            <a:off x="3433865" y="2283310"/>
            <a:ext cx="5814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 flipH="1">
            <a:off x="3200754" y="3216946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3433854" y="3216946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 flipH="1">
            <a:off x="3428754" y="3245682"/>
            <a:ext cx="5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flipH="1">
            <a:off x="3782342" y="3213330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4015442" y="3213330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 flipH="1">
            <a:off x="4010342" y="3242065"/>
            <a:ext cx="5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 flipH="1">
            <a:off x="4363930" y="3231314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4597030" y="3231314"/>
            <a:ext cx="233100" cy="9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 flipH="1">
            <a:off x="4591930" y="3260050"/>
            <a:ext cx="5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/>
          <p:nvPr/>
        </p:nvSpPr>
        <p:spPr>
          <a:xfrm>
            <a:off x="7824742" y="2259079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901154" y="2264017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3977589" y="2264017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973599" y="3213329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549360" y="3213338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397850" y="3213338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897805" y="3213338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5322044" y="3213338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6476217" y="3213338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267163" y="3213338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838064" y="3213338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408965" y="3213338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5895190" y="1746069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7"/>
          <p:cNvCxnSpPr/>
          <p:nvPr/>
        </p:nvCxnSpPr>
        <p:spPr>
          <a:xfrm flipH="1">
            <a:off x="570275" y="1782372"/>
            <a:ext cx="1329900" cy="15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1832017" y="1785953"/>
            <a:ext cx="5412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1435126" y="2292751"/>
            <a:ext cx="5412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1016298" y="2795908"/>
            <a:ext cx="5412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7"/>
          <p:cNvSpPr/>
          <p:nvPr/>
        </p:nvSpPr>
        <p:spPr>
          <a:xfrm>
            <a:off x="1425917" y="2264014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flipH="1">
            <a:off x="968571" y="2766828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1832033" y="1746073"/>
            <a:ext cx="83700" cy="681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2373469" y="1141511"/>
            <a:ext cx="1095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defense</a:t>
            </a:r>
            <a:endParaRPr b="1"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549354" y="1141500"/>
            <a:ext cx="1095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offense</a:t>
            </a:r>
            <a:endParaRPr b="1"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469629" y="2511258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769112" y="1684242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739540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315307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163098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5108848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5684616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6260383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7035722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611489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8187256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201013" y="3860205"/>
            <a:ext cx="408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3776780" y="3860205"/>
            <a:ext cx="408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375539" y="3860205"/>
            <a:ext cx="408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5143336" y="3860205"/>
            <a:ext cx="408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719103" y="3860205"/>
            <a:ext cx="408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294870" y="3860205"/>
            <a:ext cx="408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079277" y="3860205"/>
            <a:ext cx="408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7648622" y="3860205"/>
            <a:ext cx="408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8224389" y="3860205"/>
            <a:ext cx="408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739189" y="2813291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684616" y="2781961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7576421" y="2781961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443687" y="2511258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7335493" y="2511258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5684616" y="1939982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b="1"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409855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3985622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643642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5301661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5888924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6462317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7275720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7851487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8427254" y="316099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4209901" y="2511258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169171" y="2511258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8075765" y="2511258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861219" y="1684242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1254237" y="1746074"/>
            <a:ext cx="541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UC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805140" y="2245561"/>
            <a:ext cx="581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UC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311625" y="2806880"/>
            <a:ext cx="581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UC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2054485" y="1746074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1686670" y="2245561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1314213" y="2798547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355020" y="3213344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1424301" y="3213344"/>
            <a:ext cx="318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1895148" y="2766825"/>
            <a:ext cx="318600" cy="2247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8291057" y="3134754"/>
            <a:ext cx="318600" cy="2247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250819" y="2193006"/>
            <a:ext cx="318600" cy="2247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7720363" y="2185433"/>
            <a:ext cx="318600" cy="224700"/>
          </a:xfrm>
          <a:prstGeom prst="mathMultiply">
            <a:avLst>
              <a:gd fmla="val 23520" name="adj1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3047907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</a:t>
            </a: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3818817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3+2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4009916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3+1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3629632" y="4062672"/>
            <a:ext cx="4080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3+4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376402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3+1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4567500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4187221" y="4062672"/>
            <a:ext cx="4080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3+3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5155169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3+2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5346267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3+1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4965979" y="4062672"/>
            <a:ext cx="408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3+4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5736895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927994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2+0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5547707" y="4062672"/>
            <a:ext cx="408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3+2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6294480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2+0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6485579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1+0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6105295" y="4062672"/>
            <a:ext cx="408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3+1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7093811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3+1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7284910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6904626" y="4062672"/>
            <a:ext cx="408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3+3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7675538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2+0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7866637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1+0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7486354" y="4062672"/>
            <a:ext cx="408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3+1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8233125" y="4062675"/>
            <a:ext cx="408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1+0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8424221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0+0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8043942" y="4062672"/>
            <a:ext cx="408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3+0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3237085" y="4062672"/>
            <a:ext cx="408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3+4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3428189" y="4062672"/>
            <a:ext cx="408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3+3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2303850" y="1103700"/>
            <a:ext cx="3042300" cy="5292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5365200" y="1158100"/>
            <a:ext cx="18882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Strategy</a:t>
            </a:r>
            <a:endParaRPr b="1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1843100" y="4468425"/>
            <a:ext cx="1204800" cy="22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276175" y="4307925"/>
            <a:ext cx="14508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Result</a:t>
            </a:r>
            <a:endParaRPr b="1"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/>
              <a:t>我們先不論當下情況，我們將策略分為兩種，進攻和防守，我們可以看到上面的樹狀圖是所有選擇的可能性，很明顯的得分一定要依賴進攻，且握一回合內的三標中有至少一標選擇防守，那當中9種分數呈現的CASE 只有3種closed out，但如果三標都選擇進攻，27</a:t>
            </a:r>
            <a:r>
              <a:rPr b="1" lang="zh-TW"/>
              <a:t>種分數呈現的CASE 有高達20種closed out</a:t>
            </a:r>
            <a:endParaRPr b="1"/>
          </a:p>
        </p:txBody>
      </p:sp>
      <p:sp>
        <p:nvSpPr>
          <p:cNvPr id="238" name="Google Shape;2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Strategy in Theory - Choose D at 3rd</a:t>
            </a:r>
            <a:endParaRPr/>
          </a:p>
        </p:txBody>
      </p:sp>
      <p:graphicFrame>
        <p:nvGraphicFramePr>
          <p:cNvPr id="244" name="Google Shape;244;p19"/>
          <p:cNvGraphicFramePr/>
          <p:nvPr/>
        </p:nvGraphicFramePr>
        <p:xfrm>
          <a:off x="607150" y="19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{609579DE-543C-4353-91A7-B8688D0D6500}</a:tableStyleId>
              </a:tblPr>
              <a:tblGrid>
                <a:gridCol w="1982425"/>
                <a:gridCol w="1982425"/>
                <a:gridCol w="1982425"/>
                <a:gridCol w="1982425"/>
              </a:tblGrid>
              <a:tr h="7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S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X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C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0-</a:t>
                      </a:r>
                      <a:r>
                        <a:rPr lang="zh-TW" sz="1800"/>
                        <a:t>3(m-k)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</a:t>
                      </a:r>
                      <a:r>
                        <a:rPr lang="zh-TW" sz="1800"/>
                        <a:t>(m-k)-0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0-</a:t>
                      </a:r>
                      <a:r>
                        <a:rPr lang="zh-TW" sz="1800"/>
                        <a:t>1(m-k)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</a:t>
                      </a:r>
                      <a:r>
                        <a:rPr lang="zh-TW" sz="1800"/>
                        <a:t>(m-k)-0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UC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0-</a:t>
                      </a:r>
                      <a:r>
                        <a:rPr lang="zh-TW" sz="1800"/>
                        <a:t>3m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3m-0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0-</a:t>
                      </a:r>
                      <a:r>
                        <a:rPr lang="zh-TW" sz="1800"/>
                        <a:t>1m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1m-0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5" name="Google Shape;245;p19"/>
          <p:cNvCxnSpPr/>
          <p:nvPr/>
        </p:nvCxnSpPr>
        <p:spPr>
          <a:xfrm>
            <a:off x="607150" y="1951025"/>
            <a:ext cx="19848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19"/>
          <p:cNvSpPr txBox="1"/>
          <p:nvPr/>
        </p:nvSpPr>
        <p:spPr>
          <a:xfrm>
            <a:off x="6173475" y="4167750"/>
            <a:ext cx="23727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E(</a:t>
            </a:r>
            <a:r>
              <a:rPr lang="zh-TW" sz="1800">
                <a:solidFill>
                  <a:srgbClr val="202124"/>
                </a:solidFill>
                <a:highlight>
                  <a:srgbClr val="F8F9FA"/>
                </a:highlight>
              </a:rPr>
              <a:t>opponent</a:t>
            </a: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)=7.5q+1.5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E(0.526)=5.445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5&gt;=k&gt;=1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3198375" y="1583675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4982763" y="1583675"/>
            <a:ext cx="1190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</a:t>
            </a: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51400" y="2846463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-71900" y="3666863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1-Q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6963963" y="1583675"/>
            <a:ext cx="1190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Strategy in Theory - Choose O at 3rd</a:t>
            </a:r>
            <a:endParaRPr/>
          </a:p>
        </p:txBody>
      </p:sp>
      <p:graphicFrame>
        <p:nvGraphicFramePr>
          <p:cNvPr id="257" name="Google Shape;257;p20"/>
          <p:cNvGraphicFramePr/>
          <p:nvPr/>
        </p:nvGraphicFramePr>
        <p:xfrm>
          <a:off x="607150" y="15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{609579DE-543C-4353-91A7-B8688D0D6500}</a:tableStyleId>
              </a:tblPr>
              <a:tblGrid>
                <a:gridCol w="1982425"/>
                <a:gridCol w="1982425"/>
                <a:gridCol w="1982425"/>
                <a:gridCol w="1982425"/>
              </a:tblGrid>
              <a:tr h="7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S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X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3(m-k)-3m,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3m-3(m-k)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3(m-k)-1m,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1m-3(m-k)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3(m-k)-0m,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0m-3(m-k)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S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</a:t>
                      </a:r>
                      <a:r>
                        <a:rPr lang="zh-TW" sz="2000"/>
                        <a:t>(m-k)-3m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3m-1(m-k)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</a:t>
                      </a:r>
                      <a:r>
                        <a:rPr lang="zh-TW" sz="2000"/>
                        <a:t>(m-k)-1m,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1m-1(m-k)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</a:t>
                      </a:r>
                      <a:r>
                        <a:rPr lang="zh-TW" sz="2000"/>
                        <a:t>(m-k)-0m,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0m-1(m-k)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3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X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</a:t>
                      </a:r>
                      <a:r>
                        <a:rPr lang="zh-TW" sz="2000"/>
                        <a:t>(m-k)-3m,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3m-0(m-k)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</a:t>
                      </a:r>
                      <a:r>
                        <a:rPr lang="zh-TW" sz="2000"/>
                        <a:t>(m-k)-1m,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1m-0(m-k)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</a:t>
                      </a:r>
                      <a:r>
                        <a:rPr lang="zh-TW" sz="2000"/>
                        <a:t>,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8" name="Google Shape;258;p20"/>
          <p:cNvCxnSpPr/>
          <p:nvPr/>
        </p:nvCxnSpPr>
        <p:spPr>
          <a:xfrm>
            <a:off x="607150" y="1570025"/>
            <a:ext cx="19848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0"/>
          <p:cNvSpPr txBox="1"/>
          <p:nvPr/>
        </p:nvSpPr>
        <p:spPr>
          <a:xfrm>
            <a:off x="3198375" y="1202675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4982763" y="1202675"/>
            <a:ext cx="1190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51400" y="2465463"/>
            <a:ext cx="752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-71900" y="3209675"/>
            <a:ext cx="102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(1-Q)/2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6963963" y="1202675"/>
            <a:ext cx="1190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(1-P)/2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-71900" y="3971675"/>
            <a:ext cx="102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(1-Q)/2</a:t>
            </a:r>
            <a:endParaRPr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我們選擇分析的策略是在兩次的攻擊之後，究竟選擇攻擊比較好還是防守比較好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首先我們列出player1進攻與防守兩個type分別都是面對player2在下一輪的第一標選擇進攻，在沒有任何marks的情況下player1要成功防守一定要丟到triple因此機率和T一樣都是Q，而在進攻時因為職業選手都以triple為target所以可以假定偏離至S和T的機率是一樣的所以都是(1-Q)/2，我們將可以算出player1選擇進攻和防守的期望值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/>
              <a:t>(假設兩種分數高分為m低分為m-k若防守成功則對手只能選擇m-k，若選擇進攻只能選擇較為低分因此也假設為m-k)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