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66" r:id="rId4"/>
    <p:sldId id="267" r:id="rId5"/>
    <p:sldId id="269" r:id="rId6"/>
    <p:sldId id="270" r:id="rId7"/>
    <p:sldId id="268" r:id="rId8"/>
    <p:sldId id="271" r:id="rId9"/>
    <p:sldId id="272" r:id="rId10"/>
    <p:sldId id="259" r:id="rId11"/>
    <p:sldId id="273" r:id="rId12"/>
    <p:sldId id="274" r:id="rId13"/>
    <p:sldId id="260" r:id="rId14"/>
    <p:sldId id="275" r:id="rId15"/>
    <p:sldId id="276" r:id="rId16"/>
    <p:sldId id="277" r:id="rId17"/>
    <p:sldId id="278" r:id="rId18"/>
    <p:sldId id="279" r:id="rId19"/>
    <p:sldId id="258" r:id="rId20"/>
    <p:sldId id="261" r:id="rId21"/>
    <p:sldId id="263" r:id="rId22"/>
    <p:sldId id="262" r:id="rId23"/>
    <p:sldId id="264" r:id="rId24"/>
    <p:sldId id="265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27"/>
    <p:restoredTop sz="96203"/>
  </p:normalViewPr>
  <p:slideViewPr>
    <p:cSldViewPr snapToGrid="0">
      <p:cViewPr varScale="1">
        <p:scale>
          <a:sx n="96" d="100"/>
          <a:sy n="96" d="100"/>
        </p:scale>
        <p:origin x="200" y="10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6/16/23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6/16/23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6/16/23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6/16/23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6/16/23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6/16/23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6/16/23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6/16/23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6/16/23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6/16/23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6/16/23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6/16/23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D647EC-954D-CA90-F6A4-8F73C579B5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" altLang="zh-TW" sz="5400" dirty="0"/>
              <a:t>Time Series Analysis Final Project</a:t>
            </a:r>
            <a:endParaRPr kumimoji="1" lang="zh-TW" altLang="en-US" sz="54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33347EE-39A9-325A-19CC-0FE29B3F50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1800" dirty="0"/>
              <a:t>111024509 </a:t>
            </a:r>
            <a:r>
              <a:rPr kumimoji="1" lang="zh-TW" altLang="en-US" sz="1800" dirty="0"/>
              <a:t>陳冠霖</a:t>
            </a:r>
          </a:p>
          <a:p>
            <a:r>
              <a:rPr kumimoji="1" lang="en-US" altLang="zh-TW" sz="1800" dirty="0"/>
              <a:t>111024519 </a:t>
            </a:r>
            <a:r>
              <a:rPr kumimoji="1" lang="zh-TW" altLang="en-US" sz="1800" dirty="0"/>
              <a:t>宇晉賢</a:t>
            </a:r>
          </a:p>
        </p:txBody>
      </p:sp>
    </p:spTree>
    <p:extLst>
      <p:ext uri="{BB962C8B-B14F-4D97-AF65-F5344CB8AC3E}">
        <p14:creationId xmlns:p14="http://schemas.microsoft.com/office/powerpoint/2010/main" val="967931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8F1C2A-AB24-7900-6525-88159D519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ARIMA(0,1,1) ARCH LM test</a:t>
            </a:r>
            <a:endParaRPr kumimoji="1" lang="zh-TW" altLang="en-US" dirty="0"/>
          </a:p>
        </p:txBody>
      </p:sp>
      <p:pic>
        <p:nvPicPr>
          <p:cNvPr id="5" name="內容版面配置區 4" descr="一張含有 文字, 螢幕擷取畫面, 行, 繪圖 的圖片&#10;&#10;自動產生的描述">
            <a:extLst>
              <a:ext uri="{FF2B5EF4-FFF2-40B4-BE49-F238E27FC236}">
                <a16:creationId xmlns:a16="http://schemas.microsoft.com/office/drawing/2014/main" id="{9F92177B-0B33-75C3-C1D4-E1642BFC91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547" y="2121408"/>
            <a:ext cx="6564606" cy="4051300"/>
          </a:xfrm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4A7881E-D3AE-4451-061C-55F9831AEF25}"/>
              </a:ext>
            </a:extLst>
          </p:cNvPr>
          <p:cNvSpPr txBox="1">
            <a:spLocks/>
          </p:cNvSpPr>
          <p:nvPr/>
        </p:nvSpPr>
        <p:spPr>
          <a:xfrm>
            <a:off x="1069848" y="2121408"/>
            <a:ext cx="34877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zh-TW" altLang="en-US" dirty="0">
                <a:latin typeface="+mj-ea"/>
                <a:ea typeface="+mj-ea"/>
              </a:rPr>
              <a:t>所有</a:t>
            </a:r>
            <a:r>
              <a:rPr kumimoji="1" lang="en-US" altLang="zh-TW" dirty="0">
                <a:latin typeface="+mj-ea"/>
                <a:ea typeface="+mj-ea"/>
              </a:rPr>
              <a:t>lag</a:t>
            </a:r>
            <a:r>
              <a:rPr kumimoji="1" lang="zh-TW" altLang="en-US" dirty="0">
                <a:latin typeface="+mj-ea"/>
                <a:ea typeface="+mj-ea"/>
              </a:rPr>
              <a:t>下的</a:t>
            </a:r>
            <a:r>
              <a:rPr kumimoji="1" lang="en-US" altLang="zh-TW" dirty="0">
                <a:latin typeface="+mj-ea"/>
                <a:ea typeface="+mj-ea"/>
              </a:rPr>
              <a:t>p-value</a:t>
            </a:r>
            <a:r>
              <a:rPr kumimoji="1" lang="zh-TW" altLang="en-US" dirty="0">
                <a:latin typeface="+mj-ea"/>
                <a:ea typeface="+mj-ea"/>
              </a:rPr>
              <a:t>都顯示有</a:t>
            </a:r>
            <a:r>
              <a:rPr kumimoji="1" lang="en-US" altLang="zh-TW" dirty="0">
                <a:latin typeface="+mj-ea"/>
                <a:ea typeface="+mj-ea"/>
              </a:rPr>
              <a:t>ARCH effect</a:t>
            </a:r>
          </a:p>
        </p:txBody>
      </p:sp>
    </p:spTree>
    <p:extLst>
      <p:ext uri="{BB962C8B-B14F-4D97-AF65-F5344CB8AC3E}">
        <p14:creationId xmlns:p14="http://schemas.microsoft.com/office/powerpoint/2010/main" val="4154578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C67008-0F92-EF18-7A4F-34BF922FC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ARIMA(0,1,1)+GARCH(1,1)</a:t>
            </a:r>
            <a:endParaRPr kumimoji="1" lang="zh-TW" altLang="en-US" dirty="0"/>
          </a:p>
        </p:txBody>
      </p:sp>
      <p:pic>
        <p:nvPicPr>
          <p:cNvPr id="7" name="內容版面配置區 6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298174B5-B2D0-6085-07D2-1D087B5AB5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375" y="2209800"/>
            <a:ext cx="4673600" cy="3873500"/>
          </a:xfrm>
        </p:spPr>
      </p:pic>
    </p:spTree>
    <p:extLst>
      <p:ext uri="{BB962C8B-B14F-4D97-AF65-F5344CB8AC3E}">
        <p14:creationId xmlns:p14="http://schemas.microsoft.com/office/powerpoint/2010/main" val="763215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66725C-DB37-511F-A086-1E579B116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ARIMA(0,1,1)+GARCH(1,1) ACF/PACF</a:t>
            </a:r>
            <a:endParaRPr kumimoji="1" lang="zh-TW" altLang="en-US" dirty="0"/>
          </a:p>
        </p:txBody>
      </p:sp>
      <p:pic>
        <p:nvPicPr>
          <p:cNvPr id="6" name="內容版面配置區 5" descr="一張含有 文字, 圖表, 行, 工程製圖 的圖片&#10;&#10;自動產生的描述">
            <a:extLst>
              <a:ext uri="{FF2B5EF4-FFF2-40B4-BE49-F238E27FC236}">
                <a16:creationId xmlns:a16="http://schemas.microsoft.com/office/drawing/2014/main" id="{D67A6104-17EA-FB56-E424-A516CFFDB5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872" y="2120900"/>
            <a:ext cx="6564606" cy="4051300"/>
          </a:xfrm>
        </p:spPr>
      </p:pic>
    </p:spTree>
    <p:extLst>
      <p:ext uri="{BB962C8B-B14F-4D97-AF65-F5344CB8AC3E}">
        <p14:creationId xmlns:p14="http://schemas.microsoft.com/office/powerpoint/2010/main" val="3389326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430A9B-7931-793E-F44E-8B6BC9E68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SARIMA(1,0,1)x(0,1,1)</a:t>
            </a:r>
            <a:endParaRPr kumimoji="1" lang="zh-TW" altLang="en-US" dirty="0"/>
          </a:p>
        </p:txBody>
      </p:sp>
      <p:pic>
        <p:nvPicPr>
          <p:cNvPr id="5" name="內容版面配置區 4" descr="一張含有 文字, 收據, 螢幕擷取畫面, 字型 的圖片&#10;&#10;自動產生的描述">
            <a:extLst>
              <a:ext uri="{FF2B5EF4-FFF2-40B4-BE49-F238E27FC236}">
                <a16:creationId xmlns:a16="http://schemas.microsoft.com/office/drawing/2014/main" id="{CCC5086A-066E-53AC-7371-13A6CFEFFA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521" y="2540254"/>
            <a:ext cx="7683500" cy="3213100"/>
          </a:xfrm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14AEBA64-83BC-C664-12A6-BA4D40955D82}"/>
              </a:ext>
            </a:extLst>
          </p:cNvPr>
          <p:cNvSpPr txBox="1">
            <a:spLocks/>
          </p:cNvSpPr>
          <p:nvPr/>
        </p:nvSpPr>
        <p:spPr>
          <a:xfrm>
            <a:off x="1069847" y="2121408"/>
            <a:ext cx="10058399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TW" altLang="en-US" dirty="0">
                <a:latin typeface="+mj-ea"/>
                <a:ea typeface="+mj-ea"/>
              </a:rPr>
              <a:t>用</a:t>
            </a:r>
            <a:r>
              <a:rPr kumimoji="1" lang="en-US" altLang="zh-TW" dirty="0">
                <a:latin typeface="+mj-ea"/>
                <a:ea typeface="+mj-ea"/>
              </a:rPr>
              <a:t>AIC</a:t>
            </a:r>
            <a:r>
              <a:rPr kumimoji="1" lang="zh-TW" altLang="en-US" dirty="0">
                <a:latin typeface="+mj-ea"/>
                <a:ea typeface="+mj-ea"/>
              </a:rPr>
              <a:t>進行選模</a:t>
            </a:r>
            <a:endParaRPr kumimoji="1" lang="en-US" altLang="zh-TW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4467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909C3B-7FBE-F7D6-6621-C190050C0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SARIMA(1,0,1)x(0,1,1) </a:t>
            </a:r>
            <a:r>
              <a:rPr kumimoji="1" lang="en-US" altLang="zh-TW" dirty="0" err="1"/>
              <a:t>Ljung</a:t>
            </a:r>
            <a:r>
              <a:rPr kumimoji="1" lang="en-US" altLang="zh-TW" dirty="0"/>
              <a:t>-box test </a:t>
            </a:r>
            <a:endParaRPr kumimoji="1" lang="zh-TW" altLang="en-US" dirty="0"/>
          </a:p>
        </p:txBody>
      </p:sp>
      <p:pic>
        <p:nvPicPr>
          <p:cNvPr id="5" name="內容版面配置區 4" descr="一張含有 文字, 行, 數字, 繪圖 的圖片&#10;&#10;自動產生的描述">
            <a:extLst>
              <a:ext uri="{FF2B5EF4-FFF2-40B4-BE49-F238E27FC236}">
                <a16:creationId xmlns:a16="http://schemas.microsoft.com/office/drawing/2014/main" id="{B9256427-DB69-12FD-8A8D-5C0561DBC7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546" y="2093976"/>
            <a:ext cx="6564606" cy="4051300"/>
          </a:xfrm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DEE19E67-1030-FAA1-D99F-B4E42E569821}"/>
              </a:ext>
            </a:extLst>
          </p:cNvPr>
          <p:cNvSpPr txBox="1">
            <a:spLocks/>
          </p:cNvSpPr>
          <p:nvPr/>
        </p:nvSpPr>
        <p:spPr>
          <a:xfrm>
            <a:off x="1069847" y="2121408"/>
            <a:ext cx="3481603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zh-TW" altLang="en-US" dirty="0">
                <a:latin typeface="+mj-ea"/>
                <a:ea typeface="+mj-ea"/>
              </a:rPr>
              <a:t>所有</a:t>
            </a:r>
            <a:r>
              <a:rPr kumimoji="1" lang="en-US" altLang="zh-TW" dirty="0">
                <a:latin typeface="+mj-ea"/>
                <a:ea typeface="+mj-ea"/>
              </a:rPr>
              <a:t>lag</a:t>
            </a:r>
            <a:r>
              <a:rPr kumimoji="1" lang="zh-TW" altLang="en-US" dirty="0">
                <a:latin typeface="+mj-ea"/>
                <a:ea typeface="+mj-ea"/>
              </a:rPr>
              <a:t>下的</a:t>
            </a:r>
            <a:r>
              <a:rPr kumimoji="1" lang="en-US" altLang="zh-TW" dirty="0">
                <a:latin typeface="+mj-ea"/>
                <a:ea typeface="+mj-ea"/>
              </a:rPr>
              <a:t>p-value</a:t>
            </a:r>
            <a:r>
              <a:rPr kumimoji="1" lang="zh-TW" altLang="en-US" dirty="0">
                <a:latin typeface="+mj-ea"/>
                <a:ea typeface="+mj-ea"/>
              </a:rPr>
              <a:t>皆顯示符合</a:t>
            </a:r>
            <a:r>
              <a:rPr kumimoji="1" lang="en-US" altLang="zh-TW" dirty="0">
                <a:latin typeface="+mj-ea"/>
                <a:ea typeface="+mj-ea"/>
              </a:rPr>
              <a:t>white noise</a:t>
            </a:r>
            <a:r>
              <a:rPr kumimoji="1" lang="zh-TW" altLang="en-US" dirty="0">
                <a:latin typeface="+mj-ea"/>
                <a:ea typeface="+mj-ea"/>
              </a:rPr>
              <a:t>假設</a:t>
            </a:r>
            <a:endParaRPr kumimoji="1" lang="en-US" altLang="zh-TW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08544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F24D67-99BA-678A-DAE2-CD38047A4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SARIMA(1,0,1)x(0,1,1) ACF/PACF</a:t>
            </a:r>
            <a:endParaRPr kumimoji="1" lang="zh-TW" altLang="en-US" dirty="0"/>
          </a:p>
        </p:txBody>
      </p:sp>
      <p:pic>
        <p:nvPicPr>
          <p:cNvPr id="5" name="內容版面配置區 4" descr="一張含有 文字, 圖表, 行, 繪圖 的圖片&#10;&#10;自動產生的描述">
            <a:extLst>
              <a:ext uri="{FF2B5EF4-FFF2-40B4-BE49-F238E27FC236}">
                <a16:creationId xmlns:a16="http://schemas.microsoft.com/office/drawing/2014/main" id="{ED934116-7FE0-0EC3-B4F3-EC60F9D38E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872" y="2120900"/>
            <a:ext cx="6564606" cy="4051300"/>
          </a:xfrm>
        </p:spPr>
      </p:pic>
    </p:spTree>
    <p:extLst>
      <p:ext uri="{BB962C8B-B14F-4D97-AF65-F5344CB8AC3E}">
        <p14:creationId xmlns:p14="http://schemas.microsoft.com/office/powerpoint/2010/main" val="4203281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246825-C674-EC4F-9109-CD25742DD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SARIMA(1,0,1)x(0,1,1) </a:t>
            </a:r>
            <a:r>
              <a:rPr kumimoji="1" lang="en-US" altLang="zh-TW" dirty="0" err="1"/>
              <a:t>NORmal</a:t>
            </a:r>
            <a:r>
              <a:rPr kumimoji="1" lang="en-US" altLang="zh-TW" dirty="0"/>
              <a:t> Q-Q</a:t>
            </a:r>
            <a:endParaRPr kumimoji="1" lang="zh-TW" altLang="en-US" dirty="0"/>
          </a:p>
        </p:txBody>
      </p:sp>
      <p:pic>
        <p:nvPicPr>
          <p:cNvPr id="5" name="內容版面配置區 4" descr="一張含有 文字, 圖表, 行, 繪圖 的圖片&#10;&#10;自動產生的描述">
            <a:extLst>
              <a:ext uri="{FF2B5EF4-FFF2-40B4-BE49-F238E27FC236}">
                <a16:creationId xmlns:a16="http://schemas.microsoft.com/office/drawing/2014/main" id="{1F8F5684-40CB-BE62-B892-630D47AA68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872" y="2120900"/>
            <a:ext cx="6564606" cy="4051300"/>
          </a:xfrm>
        </p:spPr>
      </p:pic>
    </p:spTree>
    <p:extLst>
      <p:ext uri="{BB962C8B-B14F-4D97-AF65-F5344CB8AC3E}">
        <p14:creationId xmlns:p14="http://schemas.microsoft.com/office/powerpoint/2010/main" val="1727855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D7CE1C-2D9F-0174-45CA-5ECF0CA5C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SARIMA(1,0,1)x(0,1,1) ARCH LM </a:t>
            </a:r>
            <a:r>
              <a:rPr kumimoji="1" lang="en-US" altLang="zh-TW" dirty="0" err="1"/>
              <a:t>TESt</a:t>
            </a:r>
            <a:endParaRPr kumimoji="1" lang="zh-TW" altLang="en-US" dirty="0"/>
          </a:p>
        </p:txBody>
      </p:sp>
      <p:pic>
        <p:nvPicPr>
          <p:cNvPr id="5" name="內容版面配置區 4" descr="一張含有 文字, 行, 繪圖, 數字 的圖片&#10;&#10;自動產生的描述">
            <a:extLst>
              <a:ext uri="{FF2B5EF4-FFF2-40B4-BE49-F238E27FC236}">
                <a16:creationId xmlns:a16="http://schemas.microsoft.com/office/drawing/2014/main" id="{5EE2974A-F6A3-08A6-C773-2630E1C39B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546" y="2093976"/>
            <a:ext cx="6564606" cy="4051300"/>
          </a:xfrm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AB4EF732-5C59-BD49-3DF9-C9C1A54F9FB8}"/>
              </a:ext>
            </a:extLst>
          </p:cNvPr>
          <p:cNvSpPr txBox="1">
            <a:spLocks/>
          </p:cNvSpPr>
          <p:nvPr/>
        </p:nvSpPr>
        <p:spPr>
          <a:xfrm>
            <a:off x="1069848" y="2121408"/>
            <a:ext cx="34877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zh-TW" altLang="en-US" dirty="0">
                <a:latin typeface="+mj-ea"/>
                <a:ea typeface="+mj-ea"/>
              </a:rPr>
              <a:t>所有</a:t>
            </a:r>
            <a:r>
              <a:rPr kumimoji="1" lang="en-US" altLang="zh-TW" dirty="0">
                <a:latin typeface="+mj-ea"/>
                <a:ea typeface="+mj-ea"/>
              </a:rPr>
              <a:t>lag</a:t>
            </a:r>
            <a:r>
              <a:rPr kumimoji="1" lang="zh-TW" altLang="en-US" dirty="0">
                <a:latin typeface="+mj-ea"/>
                <a:ea typeface="+mj-ea"/>
              </a:rPr>
              <a:t>下的</a:t>
            </a:r>
            <a:r>
              <a:rPr kumimoji="1" lang="en-US" altLang="zh-TW" dirty="0">
                <a:latin typeface="+mj-ea"/>
                <a:ea typeface="+mj-ea"/>
              </a:rPr>
              <a:t>p-value</a:t>
            </a:r>
            <a:r>
              <a:rPr kumimoji="1" lang="zh-TW" altLang="en-US" dirty="0">
                <a:latin typeface="+mj-ea"/>
                <a:ea typeface="+mj-ea"/>
              </a:rPr>
              <a:t>都顯示沒有</a:t>
            </a:r>
            <a:r>
              <a:rPr kumimoji="1" lang="en-US" altLang="zh-TW" dirty="0">
                <a:latin typeface="+mj-ea"/>
                <a:ea typeface="+mj-ea"/>
              </a:rPr>
              <a:t>ARCH effect</a:t>
            </a:r>
          </a:p>
        </p:txBody>
      </p:sp>
    </p:spTree>
    <p:extLst>
      <p:ext uri="{BB962C8B-B14F-4D97-AF65-F5344CB8AC3E}">
        <p14:creationId xmlns:p14="http://schemas.microsoft.com/office/powerpoint/2010/main" val="2139732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EA0A60-1B2F-9567-2FF1-78DDB195A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SARIMA(1,0,1)x(0,1,1) prediction</a:t>
            </a:r>
            <a:endParaRPr kumimoji="1" lang="zh-TW" altLang="en-US" dirty="0"/>
          </a:p>
        </p:txBody>
      </p:sp>
      <p:pic>
        <p:nvPicPr>
          <p:cNvPr id="5" name="內容版面配置區 4" descr="一張含有 文字, 字型, 螢幕擷取畫面, 行 的圖片&#10;&#10;自動產生的描述">
            <a:extLst>
              <a:ext uri="{FF2B5EF4-FFF2-40B4-BE49-F238E27FC236}">
                <a16:creationId xmlns:a16="http://schemas.microsoft.com/office/drawing/2014/main" id="{B69B5D32-BF44-B447-9FAF-2C6412F9C7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872" y="2120900"/>
            <a:ext cx="6564606" cy="4051300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19AB8F3-5E04-DB1E-3BDE-BFBC56D56221}"/>
              </a:ext>
            </a:extLst>
          </p:cNvPr>
          <p:cNvSpPr txBox="1"/>
          <p:nvPr/>
        </p:nvSpPr>
        <p:spPr>
          <a:xfrm>
            <a:off x="5313420" y="5960610"/>
            <a:ext cx="1694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TW" sz="1600" dirty="0"/>
              <a:t>RMSE=1103.204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7062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369E3D-45B5-B361-E639-880B04AEB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TW" dirty="0"/>
              <a:t>Holt Linear Trend Model &amp; </a:t>
            </a:r>
            <a:br>
              <a:rPr kumimoji="1" lang="en" altLang="zh-TW" dirty="0"/>
            </a:br>
            <a:r>
              <a:rPr kumimoji="1" lang="en" altLang="zh-TW" dirty="0"/>
              <a:t>Holt-Winters Seasonal Model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B740C4-443C-A8F1-535D-53FBAAB5F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trike="noStrike" dirty="0">
                <a:effectLst/>
                <a:latin typeface="+mj-ea"/>
                <a:ea typeface="+mj-ea"/>
              </a:rPr>
              <a:t>美國德州大學奧斯丁分校</a:t>
            </a:r>
            <a:r>
              <a:rPr lang="en-US" altLang="zh-TW" strike="noStrike" dirty="0">
                <a:effectLst/>
                <a:ea typeface="+mj-ea"/>
              </a:rPr>
              <a:t>Charles Holt(1957)</a:t>
            </a:r>
            <a:r>
              <a:rPr lang="zh-TW" altLang="en-US" strike="noStrike" dirty="0">
                <a:effectLst/>
                <a:latin typeface="+mj-ea"/>
                <a:ea typeface="+mj-ea"/>
              </a:rPr>
              <a:t>將指數平滑法納入趨勢方程式</a:t>
            </a:r>
            <a:endParaRPr lang="en-US" altLang="zh-TW" strike="noStrike" dirty="0">
              <a:effectLst/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trike="noStrike" dirty="0">
                <a:effectLst/>
                <a:latin typeface="+mj-ea"/>
                <a:ea typeface="+mj-ea"/>
              </a:rPr>
              <a:t>他的學生</a:t>
            </a:r>
            <a:r>
              <a:rPr lang="en-US" altLang="zh-TW" strike="noStrike" dirty="0">
                <a:effectLst/>
                <a:ea typeface="+mj-ea"/>
              </a:rPr>
              <a:t>Peter Winters(1960</a:t>
            </a:r>
            <a:r>
              <a:rPr lang="en-US" altLang="zh-TW" strike="noStrike" dirty="0">
                <a:effectLst/>
                <a:latin typeface="+mj-ea"/>
                <a:ea typeface="+mj-ea"/>
              </a:rPr>
              <a:t>)</a:t>
            </a:r>
            <a:r>
              <a:rPr lang="zh-TW" altLang="en-US" strike="noStrike" dirty="0">
                <a:effectLst/>
                <a:latin typeface="+mj-ea"/>
                <a:ea typeface="+mj-ea"/>
              </a:rPr>
              <a:t>將預測方程式改良納入季節因子，成為</a:t>
            </a:r>
            <a:r>
              <a:rPr lang="en" altLang="zh-TW" strike="noStrike" dirty="0">
                <a:effectLst/>
                <a:latin typeface="+mj-ea"/>
                <a:ea typeface="+mj-ea"/>
              </a:rPr>
              <a:t>Holt-Winters</a:t>
            </a:r>
            <a:r>
              <a:rPr lang="zh-TW" altLang="en-US" strike="noStrike" dirty="0">
                <a:effectLst/>
                <a:latin typeface="+mj-ea"/>
                <a:ea typeface="+mj-ea"/>
              </a:rPr>
              <a:t>季節趨勢模型</a:t>
            </a:r>
            <a:endParaRPr lang="en-US" altLang="zh-TW" strike="noStrike" dirty="0">
              <a:effectLst/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" altLang="zh-TW" dirty="0"/>
              <a:t>Holt Linear Trend Model :</a:t>
            </a:r>
            <a:r>
              <a:rPr kumimoji="1" lang="zh-TW" altLang="en-US" dirty="0"/>
              <a:t> </a:t>
            </a:r>
            <a:r>
              <a:rPr kumimoji="1" lang="zh-TW" altLang="en-US" dirty="0">
                <a:latin typeface="+mj-ea"/>
                <a:ea typeface="+mj-ea"/>
              </a:rPr>
              <a:t>將</a:t>
            </a:r>
            <a:r>
              <a:rPr lang="zh-TW" altLang="en-US" b="0" i="0" u="none" strike="noStrike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時間序列分為循環變化</a:t>
            </a:r>
            <a:r>
              <a:rPr lang="en-US" altLang="zh-TW" b="0" i="0" u="none" strike="noStrike" dirty="0">
                <a:solidFill>
                  <a:srgbClr val="000000"/>
                </a:solidFill>
                <a:effectLst/>
                <a:ea typeface="Microsoft JhengHei" panose="020B0604030504040204" pitchFamily="34" charset="-120"/>
              </a:rPr>
              <a:t>(</a:t>
            </a:r>
            <a:r>
              <a:rPr lang="en" altLang="zh-TW" b="0" i="0" u="none" strike="noStrike" dirty="0">
                <a:solidFill>
                  <a:srgbClr val="000000"/>
                </a:solidFill>
                <a:effectLst/>
                <a:ea typeface="Microsoft JhengHei" panose="020B0604030504040204" pitchFamily="34" charset="-120"/>
              </a:rPr>
              <a:t>level)</a:t>
            </a:r>
            <a:r>
              <a:rPr lang="zh-TW" altLang="en-US" b="0" i="0" u="none" strike="noStrike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與趨勢變化</a:t>
            </a:r>
            <a:r>
              <a:rPr lang="en-US" altLang="zh-TW" b="0" i="0" u="none" strike="noStrike" dirty="0">
                <a:solidFill>
                  <a:srgbClr val="000000"/>
                </a:solidFill>
                <a:effectLst/>
                <a:ea typeface="Microsoft JhengHei" panose="020B0604030504040204" pitchFamily="34" charset="-120"/>
              </a:rPr>
              <a:t>(</a:t>
            </a:r>
            <a:r>
              <a:rPr lang="en" altLang="zh-TW" b="0" i="0" u="none" strike="noStrike" dirty="0">
                <a:solidFill>
                  <a:srgbClr val="000000"/>
                </a:solidFill>
                <a:effectLst/>
                <a:ea typeface="Microsoft JhengHei" panose="020B0604030504040204" pitchFamily="34" charset="-120"/>
              </a:rPr>
              <a:t>trend)</a:t>
            </a:r>
            <a:r>
              <a:rPr lang="zh-TW" altLang="en" b="0" i="0" u="none" strike="noStrike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</a:t>
            </a:r>
            <a:r>
              <a:rPr lang="zh-TW" altLang="en-US" b="0" i="0" u="none" strike="noStrike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將兩者指數平滑後再做線性組合</a:t>
            </a:r>
            <a:endParaRPr lang="en-US" altLang="zh-TW" b="0" i="0" u="none" strike="noStrike" dirty="0">
              <a:solidFill>
                <a:srgbClr val="000000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kumimoji="1" lang="en" altLang="zh-TW" dirty="0"/>
              <a:t>Holt-Winters Seasonal Model :</a:t>
            </a:r>
            <a:r>
              <a:rPr kumimoji="1" lang="zh-TW" altLang="en-US" dirty="0"/>
              <a:t> </a:t>
            </a:r>
            <a:r>
              <a:rPr kumimoji="1" lang="zh-TW" altLang="en-US" dirty="0">
                <a:latin typeface="+mj-ea"/>
                <a:ea typeface="+mj-ea"/>
              </a:rPr>
              <a:t>將</a:t>
            </a:r>
            <a:r>
              <a:rPr lang="zh-TW" altLang="en-US" b="0" i="0" u="none" strike="noStrike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時間序列分為循環變化</a:t>
            </a:r>
            <a:r>
              <a:rPr lang="en-US" altLang="zh-TW" b="0" i="0" u="none" strike="noStrike" dirty="0">
                <a:solidFill>
                  <a:srgbClr val="000000"/>
                </a:solidFill>
                <a:effectLst/>
                <a:ea typeface="Microsoft JhengHei" panose="020B0604030504040204" pitchFamily="34" charset="-120"/>
              </a:rPr>
              <a:t>(</a:t>
            </a:r>
            <a:r>
              <a:rPr lang="en" altLang="zh-TW" b="0" i="0" u="none" strike="noStrike" dirty="0">
                <a:solidFill>
                  <a:srgbClr val="000000"/>
                </a:solidFill>
                <a:effectLst/>
                <a:ea typeface="Microsoft JhengHei" panose="020B0604030504040204" pitchFamily="34" charset="-120"/>
              </a:rPr>
              <a:t>level)</a:t>
            </a:r>
            <a:r>
              <a:rPr lang="zh-TW" altLang="en-US" b="0" i="0" u="none" strike="noStrike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、趨勢變化</a:t>
            </a:r>
            <a:r>
              <a:rPr lang="en-US" altLang="zh-TW" b="0" i="0" u="none" strike="noStrike" dirty="0">
                <a:solidFill>
                  <a:srgbClr val="000000"/>
                </a:solidFill>
                <a:effectLst/>
                <a:ea typeface="Microsoft JhengHei" panose="020B0604030504040204" pitchFamily="34" charset="-120"/>
              </a:rPr>
              <a:t>(</a:t>
            </a:r>
            <a:r>
              <a:rPr lang="en" altLang="zh-TW" b="0" i="0" u="none" strike="noStrike" dirty="0">
                <a:solidFill>
                  <a:srgbClr val="000000"/>
                </a:solidFill>
                <a:effectLst/>
                <a:ea typeface="Microsoft JhengHei" panose="020B0604030504040204" pitchFamily="34" charset="-120"/>
              </a:rPr>
              <a:t>trend)</a:t>
            </a:r>
            <a:r>
              <a:rPr lang="zh-TW" altLang="en-US" b="0" i="0" u="none" strike="noStrike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與季節變化</a:t>
            </a:r>
            <a:r>
              <a:rPr lang="en-US" altLang="zh-TW" b="0" i="0" u="none" strike="noStrike" dirty="0">
                <a:solidFill>
                  <a:srgbClr val="000000"/>
                </a:solidFill>
                <a:effectLst/>
                <a:ea typeface="Microsoft JhengHei" panose="020B0604030504040204" pitchFamily="34" charset="-120"/>
              </a:rPr>
              <a:t>(seasonality</a:t>
            </a:r>
            <a:r>
              <a:rPr lang="en" altLang="zh-TW" b="0" i="0" u="none" strike="noStrike" dirty="0">
                <a:solidFill>
                  <a:srgbClr val="000000"/>
                </a:solidFill>
                <a:effectLst/>
                <a:ea typeface="Microsoft JhengHei" panose="020B0604030504040204" pitchFamily="34" charset="-120"/>
              </a:rPr>
              <a:t>) </a:t>
            </a:r>
            <a:r>
              <a:rPr lang="zh-TW" altLang="en" b="0" i="0" u="none" strike="noStrike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</a:t>
            </a:r>
            <a:r>
              <a:rPr lang="zh-TW" altLang="en-US" b="0" i="0" u="none" strike="noStrike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將</a:t>
            </a:r>
            <a:r>
              <a:rPr lang="zh-TW" altLang="en-US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三</a:t>
            </a:r>
            <a:r>
              <a:rPr lang="zh-TW" altLang="en-US" b="0" i="0" u="none" strike="noStrike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者指數平滑後再做線性組合</a:t>
            </a:r>
            <a:endParaRPr kumimoji="1"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91777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BBCC44-491D-B163-B30B-7B1CCA062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TW" dirty="0"/>
              <a:t>Data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334AFA-EDC4-3AE0-1A7C-9C7020B8D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>
                <a:latin typeface="+mj-ea"/>
                <a:ea typeface="+mj-ea"/>
              </a:rPr>
              <a:t>民國</a:t>
            </a:r>
            <a:r>
              <a:rPr kumimoji="1" lang="en-US" altLang="zh-TW" dirty="0">
                <a:latin typeface="+mj-ea"/>
                <a:ea typeface="+mj-ea"/>
              </a:rPr>
              <a:t>99</a:t>
            </a:r>
            <a:r>
              <a:rPr kumimoji="1" lang="zh-TW" altLang="en-US" dirty="0">
                <a:latin typeface="+mj-ea"/>
                <a:ea typeface="+mj-ea"/>
              </a:rPr>
              <a:t>年至</a:t>
            </a:r>
            <a:r>
              <a:rPr kumimoji="1" lang="en-US" altLang="zh-TW" dirty="0">
                <a:latin typeface="+mj-ea"/>
                <a:ea typeface="+mj-ea"/>
              </a:rPr>
              <a:t>112</a:t>
            </a:r>
            <a:r>
              <a:rPr kumimoji="1" lang="zh-TW" altLang="en-US" dirty="0">
                <a:latin typeface="+mj-ea"/>
                <a:ea typeface="+mj-ea"/>
              </a:rPr>
              <a:t>年出口貿易總額</a:t>
            </a:r>
            <a:endParaRPr kumimoji="1" lang="en-US" altLang="zh-TW" dirty="0">
              <a:latin typeface="+mj-ea"/>
              <a:ea typeface="+mj-ea"/>
            </a:endParaRPr>
          </a:p>
          <a:p>
            <a:r>
              <a:rPr kumimoji="1" lang="zh-TW" altLang="en-US" dirty="0">
                <a:latin typeface="+mj-ea"/>
                <a:ea typeface="+mj-ea"/>
              </a:rPr>
              <a:t>資料來源：財政部統計資料庫</a:t>
            </a:r>
            <a:endParaRPr kumimoji="1" lang="en-US" altLang="zh-TW" dirty="0">
              <a:latin typeface="+mj-ea"/>
              <a:ea typeface="+mj-ea"/>
            </a:endParaRPr>
          </a:p>
          <a:p>
            <a:r>
              <a:rPr kumimoji="1" lang="en-US" altLang="zh-TW" dirty="0">
                <a:ea typeface="+mj-ea"/>
              </a:rPr>
              <a:t>Training data</a:t>
            </a:r>
            <a:r>
              <a:rPr kumimoji="1" lang="zh-TW" altLang="en-US" dirty="0">
                <a:latin typeface="+mj-ea"/>
                <a:ea typeface="+mj-ea"/>
              </a:rPr>
              <a:t>：民國</a:t>
            </a:r>
            <a:r>
              <a:rPr kumimoji="1" lang="en-US" altLang="zh-TW" dirty="0">
                <a:latin typeface="+mj-ea"/>
                <a:ea typeface="+mj-ea"/>
              </a:rPr>
              <a:t>99</a:t>
            </a:r>
            <a:r>
              <a:rPr kumimoji="1" lang="zh-TW" altLang="en-US" dirty="0">
                <a:latin typeface="+mj-ea"/>
                <a:ea typeface="+mj-ea"/>
              </a:rPr>
              <a:t>年</a:t>
            </a:r>
            <a:r>
              <a:rPr kumimoji="1" lang="en-US" altLang="zh-TW" dirty="0">
                <a:latin typeface="+mj-ea"/>
                <a:ea typeface="+mj-ea"/>
              </a:rPr>
              <a:t>1</a:t>
            </a:r>
            <a:r>
              <a:rPr kumimoji="1" lang="zh-TW" altLang="en-US" dirty="0">
                <a:latin typeface="+mj-ea"/>
                <a:ea typeface="+mj-ea"/>
              </a:rPr>
              <a:t>月至民國</a:t>
            </a:r>
            <a:r>
              <a:rPr kumimoji="1" lang="en-US" altLang="zh-TW" dirty="0">
                <a:latin typeface="+mj-ea"/>
                <a:ea typeface="+mj-ea"/>
              </a:rPr>
              <a:t>110</a:t>
            </a:r>
            <a:r>
              <a:rPr kumimoji="1" lang="zh-TW" altLang="en-US" dirty="0">
                <a:latin typeface="+mj-ea"/>
                <a:ea typeface="+mj-ea"/>
              </a:rPr>
              <a:t>年</a:t>
            </a:r>
            <a:r>
              <a:rPr kumimoji="1" lang="en-US" altLang="zh-TW" dirty="0">
                <a:latin typeface="+mj-ea"/>
                <a:ea typeface="+mj-ea"/>
              </a:rPr>
              <a:t>12</a:t>
            </a:r>
            <a:r>
              <a:rPr kumimoji="1" lang="zh-TW" altLang="en-US" dirty="0">
                <a:latin typeface="+mj-ea"/>
                <a:ea typeface="+mj-ea"/>
              </a:rPr>
              <a:t>月</a:t>
            </a:r>
            <a:endParaRPr kumimoji="1" lang="en-US" altLang="zh-TW" dirty="0">
              <a:latin typeface="+mj-ea"/>
              <a:ea typeface="+mj-ea"/>
            </a:endParaRPr>
          </a:p>
          <a:p>
            <a:r>
              <a:rPr kumimoji="1" lang="en-US" altLang="zh-TW" dirty="0">
                <a:ea typeface="+mj-ea"/>
              </a:rPr>
              <a:t>Testing data</a:t>
            </a:r>
            <a:r>
              <a:rPr kumimoji="1" lang="zh-TW" altLang="en-US" dirty="0">
                <a:latin typeface="+mj-ea"/>
                <a:ea typeface="+mj-ea"/>
              </a:rPr>
              <a:t>：民國</a:t>
            </a:r>
            <a:r>
              <a:rPr kumimoji="1" lang="en-US" altLang="zh-TW" dirty="0">
                <a:latin typeface="+mj-ea"/>
                <a:ea typeface="+mj-ea"/>
              </a:rPr>
              <a:t>111</a:t>
            </a:r>
            <a:r>
              <a:rPr kumimoji="1" lang="zh-TW" altLang="en-US" dirty="0">
                <a:latin typeface="+mj-ea"/>
                <a:ea typeface="+mj-ea"/>
              </a:rPr>
              <a:t>年</a:t>
            </a:r>
            <a:r>
              <a:rPr kumimoji="1" lang="en-US" altLang="zh-TW" dirty="0">
                <a:latin typeface="+mj-ea"/>
                <a:ea typeface="+mj-ea"/>
              </a:rPr>
              <a:t>1</a:t>
            </a:r>
            <a:r>
              <a:rPr kumimoji="1" lang="zh-TW" altLang="en-US" dirty="0">
                <a:latin typeface="+mj-ea"/>
                <a:ea typeface="+mj-ea"/>
              </a:rPr>
              <a:t>月至民國</a:t>
            </a:r>
            <a:r>
              <a:rPr kumimoji="1" lang="en-US" altLang="zh-TW" dirty="0">
                <a:latin typeface="+mj-ea"/>
                <a:ea typeface="+mj-ea"/>
              </a:rPr>
              <a:t>112</a:t>
            </a:r>
            <a:r>
              <a:rPr kumimoji="1" lang="zh-TW" altLang="en-US" dirty="0">
                <a:latin typeface="+mj-ea"/>
                <a:ea typeface="+mj-ea"/>
              </a:rPr>
              <a:t>年</a:t>
            </a:r>
            <a:r>
              <a:rPr kumimoji="1" lang="en-US" altLang="zh-TW" dirty="0">
                <a:latin typeface="+mj-ea"/>
                <a:ea typeface="+mj-ea"/>
              </a:rPr>
              <a:t>5</a:t>
            </a:r>
            <a:r>
              <a:rPr kumimoji="1" lang="zh-TW" altLang="en-US" dirty="0">
                <a:latin typeface="+mj-ea"/>
                <a:ea typeface="+mj-ea"/>
              </a:rPr>
              <a:t>月</a:t>
            </a:r>
            <a:endParaRPr kumimoji="1" lang="en-US" altLang="zh-TW" dirty="0">
              <a:latin typeface="+mj-ea"/>
              <a:ea typeface="+mj-ea"/>
            </a:endParaRPr>
          </a:p>
          <a:p>
            <a:endParaRPr kumimoji="1" lang="en-US" altLang="zh-TW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84794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10446B-37BD-86F2-6426-92C53A74F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TW" dirty="0"/>
              <a:t>Holt-Winters Seasonal Model</a:t>
            </a:r>
            <a:endParaRPr kumimoji="1" lang="zh-TW" altLang="en-US" dirty="0"/>
          </a:p>
        </p:txBody>
      </p:sp>
      <p:pic>
        <p:nvPicPr>
          <p:cNvPr id="5" name="內容版面配置區 4" descr="一張含有 文字, 字型, 筆跡, 白色 的圖片&#10;&#10;自動產生的描述">
            <a:extLst>
              <a:ext uri="{FF2B5EF4-FFF2-40B4-BE49-F238E27FC236}">
                <a16:creationId xmlns:a16="http://schemas.microsoft.com/office/drawing/2014/main" id="{E4939791-A3AD-78D0-4EF6-C78B3272A7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52" y="2093976"/>
            <a:ext cx="6916141" cy="3640074"/>
          </a:xfrm>
        </p:spPr>
      </p:pic>
    </p:spTree>
    <p:extLst>
      <p:ext uri="{BB962C8B-B14F-4D97-AF65-F5344CB8AC3E}">
        <p14:creationId xmlns:p14="http://schemas.microsoft.com/office/powerpoint/2010/main" val="36621378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6A3229-6397-CFED-4BBB-2FBBCEBE8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TW" dirty="0"/>
              <a:t>Holt Linear Trend Model &amp; </a:t>
            </a:r>
            <a:br>
              <a:rPr kumimoji="1" lang="en" altLang="zh-TW" dirty="0"/>
            </a:br>
            <a:r>
              <a:rPr kumimoji="1" lang="en" altLang="zh-TW" dirty="0"/>
              <a:t>Holt-Winters Seasonal Model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80B04A-298B-163E-C2DB-CC660A22CF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en" altLang="zh-TW" dirty="0"/>
              <a:t>Holt Linear Trend </a:t>
            </a:r>
            <a:endParaRPr kumimoji="1"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10C3123-D73B-82CB-034A-4782B9E7398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en" altLang="zh-TW" dirty="0"/>
              <a:t>Holt-Winters Seasonal</a:t>
            </a:r>
            <a:endParaRPr kumimoji="1" lang="zh-TW" altLang="en-US" dirty="0"/>
          </a:p>
        </p:txBody>
      </p:sp>
      <p:pic>
        <p:nvPicPr>
          <p:cNvPr id="6" name="圖片 5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AD85873D-8DE1-2652-1135-BE4F23B699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167" y="2620750"/>
            <a:ext cx="2617545" cy="4040124"/>
          </a:xfrm>
          <a:prstGeom prst="rect">
            <a:avLst/>
          </a:prstGeom>
        </p:spPr>
      </p:pic>
      <p:pic>
        <p:nvPicPr>
          <p:cNvPr id="8" name="圖片 7" descr="一張含有 文字, 螢幕擷取畫面, 字型, 代數 的圖片&#10;&#10;自動產生的描述">
            <a:extLst>
              <a:ext uri="{FF2B5EF4-FFF2-40B4-BE49-F238E27FC236}">
                <a16:creationId xmlns:a16="http://schemas.microsoft.com/office/drawing/2014/main" id="{025B1561-B2A8-ACF4-E11E-3060551895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538" y="2620750"/>
            <a:ext cx="3089368" cy="211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714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E0F906-692B-2B74-54BF-65827BADF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TW" dirty="0"/>
              <a:t>Holt Linear Trend Model &amp; </a:t>
            </a:r>
            <a:br>
              <a:rPr kumimoji="1" lang="en" altLang="zh-TW" dirty="0"/>
            </a:br>
            <a:r>
              <a:rPr kumimoji="1" lang="en" altLang="zh-TW" dirty="0"/>
              <a:t>Holt-Winters Seasonal Model</a:t>
            </a:r>
            <a:endParaRPr kumimoji="1" lang="zh-TW" altLang="en-US" dirty="0"/>
          </a:p>
        </p:txBody>
      </p:sp>
      <p:pic>
        <p:nvPicPr>
          <p:cNvPr id="5" name="內容版面配置區 4" descr="一張含有 文字, 行, 繪圖, 圖表 的圖片&#10;&#10;自動產生的描述">
            <a:extLst>
              <a:ext uri="{FF2B5EF4-FFF2-40B4-BE49-F238E27FC236}">
                <a16:creationId xmlns:a16="http://schemas.microsoft.com/office/drawing/2014/main" id="{DB09A27C-8F96-D24B-1546-03A86A0123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120900"/>
            <a:ext cx="10058400" cy="4051300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02E8016-1BA4-7872-04CE-048701873BDC}"/>
              </a:ext>
            </a:extLst>
          </p:cNvPr>
          <p:cNvSpPr txBox="1"/>
          <p:nvPr/>
        </p:nvSpPr>
        <p:spPr>
          <a:xfrm>
            <a:off x="3081130" y="6065591"/>
            <a:ext cx="166263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TW" sz="1600" dirty="0"/>
              <a:t>SSE=</a:t>
            </a:r>
            <a:r>
              <a:rPr lang="en-US" altLang="zh-TW" sz="1600" b="0" i="0" dirty="0">
                <a:effectLst/>
              </a:rPr>
              <a:t>113042143</a:t>
            </a:r>
          </a:p>
          <a:p>
            <a:endParaRPr kumimoji="1"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2D89806-1C5A-1FE9-57F7-3D46E0939720}"/>
              </a:ext>
            </a:extLst>
          </p:cNvPr>
          <p:cNvSpPr txBox="1"/>
          <p:nvPr/>
        </p:nvSpPr>
        <p:spPr>
          <a:xfrm>
            <a:off x="8083825" y="6065590"/>
            <a:ext cx="155202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TW" sz="1600" dirty="0"/>
              <a:t>SSE=</a:t>
            </a:r>
            <a:r>
              <a:rPr lang="en-US" altLang="zh-TW" sz="1600" b="0" i="0" dirty="0">
                <a:effectLst/>
              </a:rPr>
              <a:t>28367713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59220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805313-F82B-00DA-6E9F-58E3832FC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TW" dirty="0"/>
              <a:t>Holt Linear Trend Model Prediction</a:t>
            </a:r>
            <a:endParaRPr kumimoji="1" lang="zh-TW" altLang="en-US" dirty="0"/>
          </a:p>
        </p:txBody>
      </p:sp>
      <p:pic>
        <p:nvPicPr>
          <p:cNvPr id="5" name="內容版面配置區 4" descr="一張含有 文字, 行, 螢幕擷取畫面, 繪圖 的圖片&#10;&#10;自動產生的描述">
            <a:extLst>
              <a:ext uri="{FF2B5EF4-FFF2-40B4-BE49-F238E27FC236}">
                <a16:creationId xmlns:a16="http://schemas.microsoft.com/office/drawing/2014/main" id="{1ED87BEA-BBAE-589E-C202-303A8A06A7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697" y="2093976"/>
            <a:ext cx="6564606" cy="4051300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2EE9419-4162-6702-0AEA-47D6D61C20A8}"/>
              </a:ext>
            </a:extLst>
          </p:cNvPr>
          <p:cNvSpPr txBox="1"/>
          <p:nvPr/>
        </p:nvSpPr>
        <p:spPr>
          <a:xfrm>
            <a:off x="5313420" y="5960610"/>
            <a:ext cx="1803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TW" sz="1600" dirty="0"/>
              <a:t>RMSE=</a:t>
            </a:r>
            <a:r>
              <a:rPr lang="en-US" altLang="zh-TW" dirty="0"/>
              <a:t>2691.283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28132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CBDE3B-F405-0D4F-6584-E7F75C6D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TW" sz="4800" dirty="0"/>
              <a:t>Holt-Winters Seasonal Model Prediction</a:t>
            </a:r>
            <a:endParaRPr kumimoji="1" lang="zh-TW" altLang="en-US" sz="4800" dirty="0"/>
          </a:p>
        </p:txBody>
      </p:sp>
      <p:pic>
        <p:nvPicPr>
          <p:cNvPr id="5" name="內容版面配置區 4" descr="一張含有 文字, 字型, 螢幕擷取畫面, 行 的圖片&#10;&#10;自動產生的描述">
            <a:extLst>
              <a:ext uri="{FF2B5EF4-FFF2-40B4-BE49-F238E27FC236}">
                <a16:creationId xmlns:a16="http://schemas.microsoft.com/office/drawing/2014/main" id="{108A4C03-86E6-6D84-96D2-C548893516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872" y="2120900"/>
            <a:ext cx="6564606" cy="4051300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8462BD3-EE10-D5EA-4C08-F239600530C1}"/>
              </a:ext>
            </a:extLst>
          </p:cNvPr>
          <p:cNvSpPr txBox="1"/>
          <p:nvPr/>
        </p:nvSpPr>
        <p:spPr>
          <a:xfrm>
            <a:off x="5313420" y="5960610"/>
            <a:ext cx="1803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TW" sz="1600" dirty="0"/>
              <a:t>RMSE=</a:t>
            </a:r>
            <a:r>
              <a:rPr lang="en-US" altLang="zh-TW" dirty="0"/>
              <a:t>1078.029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54154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AE218D-FF19-B93F-511F-4E1335B07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conclusion</a:t>
            </a:r>
            <a:endParaRPr kumimoji="1"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BBD2438-961F-60EE-164B-9232CCF070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4263326"/>
              </p:ext>
            </p:extLst>
          </p:nvPr>
        </p:nvGraphicFramePr>
        <p:xfrm>
          <a:off x="1066799" y="2531718"/>
          <a:ext cx="10058400" cy="13081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313723508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686489407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172624133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407365286"/>
                    </a:ext>
                  </a:extLst>
                </a:gridCol>
              </a:tblGrid>
              <a:tr h="65405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model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SARIMA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HOLT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HOLT-WINTERS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3809563"/>
                  </a:ext>
                </a:extLst>
              </a:tr>
              <a:tr h="65405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RMSE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800" dirty="0"/>
                        <a:t>1103.204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2691.283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1078.029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082742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35C881FD-FD18-A0E5-213F-C14B4D4486E7}"/>
              </a:ext>
            </a:extLst>
          </p:cNvPr>
          <p:cNvSpPr txBox="1"/>
          <p:nvPr/>
        </p:nvSpPr>
        <p:spPr>
          <a:xfrm>
            <a:off x="3298598" y="4638260"/>
            <a:ext cx="5594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latin typeface="+mj-ea"/>
                <a:ea typeface="+mj-ea"/>
              </a:rPr>
              <a:t>從模型結果可以看出季節性對此</a:t>
            </a:r>
            <a:r>
              <a:rPr kumimoji="1" lang="en-US" altLang="zh-TW" sz="2000" dirty="0">
                <a:latin typeface="+mj-ea"/>
                <a:ea typeface="+mj-ea"/>
              </a:rPr>
              <a:t>data</a:t>
            </a:r>
            <a:r>
              <a:rPr kumimoji="1" lang="zh-TW" altLang="en-US" sz="2000" dirty="0">
                <a:latin typeface="+mj-ea"/>
                <a:ea typeface="+mj-ea"/>
              </a:rPr>
              <a:t>的重要性！</a:t>
            </a:r>
          </a:p>
        </p:txBody>
      </p:sp>
    </p:spTree>
    <p:extLst>
      <p:ext uri="{BB962C8B-B14F-4D97-AF65-F5344CB8AC3E}">
        <p14:creationId xmlns:p14="http://schemas.microsoft.com/office/powerpoint/2010/main" val="1246532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C0EF23-50D2-D1A4-30EB-19F8B6264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DATA</a:t>
            </a:r>
            <a:endParaRPr kumimoji="1" lang="zh-TW" altLang="en-US" dirty="0"/>
          </a:p>
        </p:txBody>
      </p:sp>
      <p:pic>
        <p:nvPicPr>
          <p:cNvPr id="5" name="內容版面配置區 4" descr="一張含有 文字, 字型, 行, 圖表 的圖片&#10;&#10;自動產生的描述">
            <a:extLst>
              <a:ext uri="{FF2B5EF4-FFF2-40B4-BE49-F238E27FC236}">
                <a16:creationId xmlns:a16="http://schemas.microsoft.com/office/drawing/2014/main" id="{EAF60675-C3BA-5808-4FF5-6648005A90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531" y="2121408"/>
            <a:ext cx="6564606" cy="4051300"/>
          </a:xfrm>
        </p:spPr>
      </p:pic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0DCCAE58-982D-8C44-2089-19B5B29063CC}"/>
              </a:ext>
            </a:extLst>
          </p:cNvPr>
          <p:cNvSpPr txBox="1">
            <a:spLocks/>
          </p:cNvSpPr>
          <p:nvPr/>
        </p:nvSpPr>
        <p:spPr>
          <a:xfrm>
            <a:off x="1069847" y="2121408"/>
            <a:ext cx="10058399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TW" altLang="en-US" dirty="0">
                <a:latin typeface="+mj-ea"/>
                <a:ea typeface="+mj-ea"/>
              </a:rPr>
              <a:t>時間序列圖</a:t>
            </a:r>
            <a:endParaRPr kumimoji="1" lang="en-US" altLang="zh-TW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01958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77460A-BCE0-8354-F04C-86E3FEA15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DATA</a:t>
            </a:r>
            <a:endParaRPr kumimoji="1" lang="zh-TW" altLang="en-US" dirty="0"/>
          </a:p>
        </p:txBody>
      </p:sp>
      <p:pic>
        <p:nvPicPr>
          <p:cNvPr id="5" name="內容版面配置區 4" descr="一張含有 文字, 字型, 行, 圖表 的圖片&#10;&#10;自動產生的描述">
            <a:extLst>
              <a:ext uri="{FF2B5EF4-FFF2-40B4-BE49-F238E27FC236}">
                <a16:creationId xmlns:a16="http://schemas.microsoft.com/office/drawing/2014/main" id="{708A50E6-11E0-5D63-7E32-8956BA5034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782" y="2093976"/>
            <a:ext cx="6564606" cy="4051300"/>
          </a:xfrm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96DA6735-DF47-2C3B-CF80-FC762701A49C}"/>
              </a:ext>
            </a:extLst>
          </p:cNvPr>
          <p:cNvSpPr txBox="1">
            <a:spLocks/>
          </p:cNvSpPr>
          <p:nvPr/>
        </p:nvSpPr>
        <p:spPr>
          <a:xfrm>
            <a:off x="1069847" y="2121408"/>
            <a:ext cx="10058399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TW" altLang="en-US" dirty="0">
                <a:latin typeface="+mj-ea"/>
                <a:ea typeface="+mj-ea"/>
              </a:rPr>
              <a:t>先進行一階差分</a:t>
            </a:r>
            <a:endParaRPr kumimoji="1" lang="en-US" altLang="zh-TW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80551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13D855-E6CA-005F-82E3-A9454431B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DATA</a:t>
            </a:r>
            <a:r>
              <a:rPr kumimoji="1" lang="zh-TW" altLang="en-US" dirty="0"/>
              <a:t> </a:t>
            </a:r>
            <a:r>
              <a:rPr kumimoji="1" lang="en-US" altLang="zh-TW" dirty="0"/>
              <a:t>ACF/PACF</a:t>
            </a:r>
            <a:endParaRPr kumimoji="1" lang="zh-TW" altLang="en-US" dirty="0"/>
          </a:p>
        </p:txBody>
      </p:sp>
      <p:pic>
        <p:nvPicPr>
          <p:cNvPr id="5" name="內容版面配置區 4" descr="一張含有 圖表, 行, 文字, 工程製圖 的圖片&#10;&#10;自動產生的描述">
            <a:extLst>
              <a:ext uri="{FF2B5EF4-FFF2-40B4-BE49-F238E27FC236}">
                <a16:creationId xmlns:a16="http://schemas.microsoft.com/office/drawing/2014/main" id="{BE4E9199-431B-9392-1094-3FB4B7B306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872" y="2120900"/>
            <a:ext cx="6564606" cy="4051300"/>
          </a:xfrm>
        </p:spPr>
      </p:pic>
    </p:spTree>
    <p:extLst>
      <p:ext uri="{BB962C8B-B14F-4D97-AF65-F5344CB8AC3E}">
        <p14:creationId xmlns:p14="http://schemas.microsoft.com/office/powerpoint/2010/main" val="569548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38108A-E31D-8229-2CCC-1B60FF926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ARIMA(0,1,1)</a:t>
            </a:r>
            <a:endParaRPr kumimoji="1" lang="zh-TW" altLang="en-US" dirty="0"/>
          </a:p>
        </p:txBody>
      </p:sp>
      <p:pic>
        <p:nvPicPr>
          <p:cNvPr id="5" name="內容版面配置區 4" descr="一張含有 文字, 螢幕擷取畫面, 字型, 收據 的圖片&#10;&#10;自動產生的描述">
            <a:extLst>
              <a:ext uri="{FF2B5EF4-FFF2-40B4-BE49-F238E27FC236}">
                <a16:creationId xmlns:a16="http://schemas.microsoft.com/office/drawing/2014/main" id="{DB401FCA-7900-3CA3-CA72-8A58278EFC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805" y="2746491"/>
            <a:ext cx="7442200" cy="3251200"/>
          </a:xfrm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AD46ED1-5C33-3064-D9FF-EDF6AD8817ED}"/>
              </a:ext>
            </a:extLst>
          </p:cNvPr>
          <p:cNvSpPr txBox="1">
            <a:spLocks/>
          </p:cNvSpPr>
          <p:nvPr/>
        </p:nvSpPr>
        <p:spPr>
          <a:xfrm>
            <a:off x="1069847" y="2121408"/>
            <a:ext cx="10058399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TW" altLang="en-US" dirty="0">
                <a:latin typeface="+mj-ea"/>
                <a:ea typeface="+mj-ea"/>
              </a:rPr>
              <a:t>用</a:t>
            </a:r>
            <a:r>
              <a:rPr kumimoji="1" lang="en-US" altLang="zh-TW" dirty="0">
                <a:latin typeface="+mj-ea"/>
                <a:ea typeface="+mj-ea"/>
              </a:rPr>
              <a:t>AIC</a:t>
            </a:r>
            <a:r>
              <a:rPr kumimoji="1" lang="zh-TW" altLang="en-US" dirty="0">
                <a:latin typeface="+mj-ea"/>
                <a:ea typeface="+mj-ea"/>
              </a:rPr>
              <a:t>進行選模</a:t>
            </a:r>
            <a:endParaRPr kumimoji="1" lang="en-US" altLang="zh-TW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25320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2B4863-84E8-3C22-8933-2D7474D8D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ARIMA(0,1,1) </a:t>
            </a:r>
            <a:r>
              <a:rPr kumimoji="1" lang="en-US" altLang="zh-TW" dirty="0" err="1"/>
              <a:t>Ljung</a:t>
            </a:r>
            <a:r>
              <a:rPr kumimoji="1" lang="en-US" altLang="zh-TW" dirty="0"/>
              <a:t>-box test</a:t>
            </a:r>
            <a:endParaRPr kumimoji="1" lang="zh-TW" altLang="en-US" dirty="0"/>
          </a:p>
        </p:txBody>
      </p:sp>
      <p:pic>
        <p:nvPicPr>
          <p:cNvPr id="5" name="內容版面配置區 4" descr="一張含有 文字, 行, 螢幕擷取畫面, 繪圖 的圖片&#10;&#10;自動產生的描述">
            <a:extLst>
              <a:ext uri="{FF2B5EF4-FFF2-40B4-BE49-F238E27FC236}">
                <a16:creationId xmlns:a16="http://schemas.microsoft.com/office/drawing/2014/main" id="{90411113-2FE8-F804-BC9D-6347B99C55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872" y="2120900"/>
            <a:ext cx="6564606" cy="4051300"/>
          </a:xfrm>
        </p:spPr>
      </p:pic>
    </p:spTree>
    <p:extLst>
      <p:ext uri="{BB962C8B-B14F-4D97-AF65-F5344CB8AC3E}">
        <p14:creationId xmlns:p14="http://schemas.microsoft.com/office/powerpoint/2010/main" val="2738248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209BFD-F618-E440-D7FB-9DBE37435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ARIMA(0,1,1) ACF/PACF</a:t>
            </a:r>
            <a:endParaRPr kumimoji="1" lang="zh-TW" altLang="en-US" dirty="0"/>
          </a:p>
        </p:txBody>
      </p:sp>
      <p:pic>
        <p:nvPicPr>
          <p:cNvPr id="5" name="內容版面配置區 4" descr="一張含有 文字, 圖表, 行, 工程製圖 的圖片&#10;&#10;自動產生的描述">
            <a:extLst>
              <a:ext uri="{FF2B5EF4-FFF2-40B4-BE49-F238E27FC236}">
                <a16:creationId xmlns:a16="http://schemas.microsoft.com/office/drawing/2014/main" id="{163DBA65-617B-4FD7-4B1D-02AE4777FD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872" y="2120900"/>
            <a:ext cx="6564606" cy="4051300"/>
          </a:xfrm>
        </p:spPr>
      </p:pic>
    </p:spTree>
    <p:extLst>
      <p:ext uri="{BB962C8B-B14F-4D97-AF65-F5344CB8AC3E}">
        <p14:creationId xmlns:p14="http://schemas.microsoft.com/office/powerpoint/2010/main" val="363197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5E3896-2B47-400D-02F6-98DC96CE9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ARIMA(0,1,1) </a:t>
            </a:r>
            <a:r>
              <a:rPr kumimoji="1" lang="en-US" altLang="zh-TW" dirty="0" err="1"/>
              <a:t>NORmal</a:t>
            </a:r>
            <a:r>
              <a:rPr kumimoji="1" lang="en-US" altLang="zh-TW" dirty="0"/>
              <a:t> Q-Q</a:t>
            </a:r>
            <a:endParaRPr kumimoji="1" lang="zh-TW" altLang="en-US" dirty="0"/>
          </a:p>
        </p:txBody>
      </p:sp>
      <p:pic>
        <p:nvPicPr>
          <p:cNvPr id="5" name="內容版面配置區 4" descr="一張含有 文字, 圖表, 行, 繪圖 的圖片&#10;&#10;自動產生的描述">
            <a:extLst>
              <a:ext uri="{FF2B5EF4-FFF2-40B4-BE49-F238E27FC236}">
                <a16:creationId xmlns:a16="http://schemas.microsoft.com/office/drawing/2014/main" id="{451FCC4B-6D28-77F3-2239-0DBE5D34E1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872" y="2120900"/>
            <a:ext cx="6564606" cy="4051300"/>
          </a:xfrm>
        </p:spPr>
      </p:pic>
    </p:spTree>
    <p:extLst>
      <p:ext uri="{BB962C8B-B14F-4D97-AF65-F5344CB8AC3E}">
        <p14:creationId xmlns:p14="http://schemas.microsoft.com/office/powerpoint/2010/main" val="31750993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木刻字型</Template>
  <TotalTime>228</TotalTime>
  <Words>405</Words>
  <Application>Microsoft Macintosh PowerPoint</Application>
  <PresentationFormat>寬螢幕</PresentationFormat>
  <Paragraphs>58</Paragraphs>
  <Slides>25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3" baseType="lpstr">
      <vt:lpstr>微軟正黑體</vt:lpstr>
      <vt:lpstr>微軟正黑體</vt:lpstr>
      <vt:lpstr>Calibri</vt:lpstr>
      <vt:lpstr>Rockwell</vt:lpstr>
      <vt:lpstr>Rockwell Condensed</vt:lpstr>
      <vt:lpstr>Rockwell Extra Bold</vt:lpstr>
      <vt:lpstr>Wingdings</vt:lpstr>
      <vt:lpstr>木刻字型</vt:lpstr>
      <vt:lpstr>Time Series Analysis Final Project</vt:lpstr>
      <vt:lpstr>Data</vt:lpstr>
      <vt:lpstr>DATA</vt:lpstr>
      <vt:lpstr>DATA</vt:lpstr>
      <vt:lpstr>DATA ACF/PACF</vt:lpstr>
      <vt:lpstr>ARIMA(0,1,1)</vt:lpstr>
      <vt:lpstr>ARIMA(0,1,1) Ljung-box test</vt:lpstr>
      <vt:lpstr>ARIMA(0,1,1) ACF/PACF</vt:lpstr>
      <vt:lpstr>ARIMA(0,1,1) NORmal Q-Q</vt:lpstr>
      <vt:lpstr>ARIMA(0,1,1) ARCH LM test</vt:lpstr>
      <vt:lpstr>ARIMA(0,1,1)+GARCH(1,1)</vt:lpstr>
      <vt:lpstr>ARIMA(0,1,1)+GARCH(1,1) ACF/PACF</vt:lpstr>
      <vt:lpstr>SARIMA(1,0,1)x(0,1,1)</vt:lpstr>
      <vt:lpstr>SARIMA(1,0,1)x(0,1,1) Ljung-box test </vt:lpstr>
      <vt:lpstr>SARIMA(1,0,1)x(0,1,1) ACF/PACF</vt:lpstr>
      <vt:lpstr>SARIMA(1,0,1)x(0,1,1) NORmal Q-Q</vt:lpstr>
      <vt:lpstr>SARIMA(1,0,1)x(0,1,1) ARCH LM TESt</vt:lpstr>
      <vt:lpstr>SARIMA(1,0,1)x(0,1,1) prediction</vt:lpstr>
      <vt:lpstr>Holt Linear Trend Model &amp;  Holt-Winters Seasonal Model</vt:lpstr>
      <vt:lpstr>Holt-Winters Seasonal Model</vt:lpstr>
      <vt:lpstr>Holt Linear Trend Model &amp;  Holt-Winters Seasonal Model</vt:lpstr>
      <vt:lpstr>Holt Linear Trend Model &amp;  Holt-Winters Seasonal Model</vt:lpstr>
      <vt:lpstr>Holt Linear Trend Model Prediction</vt:lpstr>
      <vt:lpstr>Holt-Winters Seasonal Model Prediction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Analysis Final Project</dc:title>
  <dc:creator>陳冠霖</dc:creator>
  <cp:lastModifiedBy>陳冠霖</cp:lastModifiedBy>
  <cp:revision>1</cp:revision>
  <dcterms:created xsi:type="dcterms:W3CDTF">2023-06-15T17:07:59Z</dcterms:created>
  <dcterms:modified xsi:type="dcterms:W3CDTF">2023-06-15T20:56:52Z</dcterms:modified>
</cp:coreProperties>
</file>