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62"/>
  </p:notesMasterIdLst>
  <p:sldIdLst>
    <p:sldId id="256" r:id="rId2"/>
    <p:sldId id="28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93" r:id="rId28"/>
    <p:sldId id="294" r:id="rId29"/>
    <p:sldId id="295" r:id="rId30"/>
    <p:sldId id="296" r:id="rId31"/>
    <p:sldId id="297" r:id="rId32"/>
    <p:sldId id="298" r:id="rId33"/>
    <p:sldId id="299" r:id="rId34"/>
    <p:sldId id="300" r:id="rId35"/>
    <p:sldId id="301" r:id="rId36"/>
    <p:sldId id="302" r:id="rId37"/>
    <p:sldId id="303"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7" r:id="rId60"/>
    <p:sldId id="328"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54"/>
  </p:normalViewPr>
  <p:slideViewPr>
    <p:cSldViewPr snapToGrid="0" snapToObjects="1">
      <p:cViewPr varScale="1">
        <p:scale>
          <a:sx n="90" d="100"/>
          <a:sy n="90" d="100"/>
        </p:scale>
        <p:origin x="232"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207545-8D00-844C-AB5F-829C4CA4ECB5}" type="datetimeFigureOut">
              <a:rPr lang="en-US" smtClean="0"/>
              <a:t>10/4/19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4D9839-2C38-6C4E-8906-4555FA9751A9}" type="slidenum">
              <a:rPr lang="en-US" smtClean="0"/>
              <a:t>‹#›</a:t>
            </a:fld>
            <a:endParaRPr lang="en-US"/>
          </a:p>
        </p:txBody>
      </p:sp>
    </p:spTree>
    <p:extLst>
      <p:ext uri="{BB962C8B-B14F-4D97-AF65-F5344CB8AC3E}">
        <p14:creationId xmlns:p14="http://schemas.microsoft.com/office/powerpoint/2010/main" val="3461714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4D9839-2C38-6C4E-8906-4555FA9751A9}" type="slidenum">
              <a:rPr lang="en-US" smtClean="0"/>
              <a:t>40</a:t>
            </a:fld>
            <a:endParaRPr lang="en-US"/>
          </a:p>
        </p:txBody>
      </p:sp>
    </p:spTree>
    <p:extLst>
      <p:ext uri="{BB962C8B-B14F-4D97-AF65-F5344CB8AC3E}">
        <p14:creationId xmlns:p14="http://schemas.microsoft.com/office/powerpoint/2010/main" val="3542536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A3108B-AE5F-AA4E-B00D-F97325FCAF02}" type="datetimeFigureOut">
              <a:rPr lang="en-US" smtClean="0"/>
              <a:t>10/3/19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D3A0E-28C4-4947-9C30-AA2AF22A55E7}" type="slidenum">
              <a:rPr lang="en-US" smtClean="0"/>
              <a:t>‹#›</a:t>
            </a:fld>
            <a:endParaRPr lang="en-US"/>
          </a:p>
        </p:txBody>
      </p:sp>
    </p:spTree>
    <p:extLst>
      <p:ext uri="{BB962C8B-B14F-4D97-AF65-F5344CB8AC3E}">
        <p14:creationId xmlns:p14="http://schemas.microsoft.com/office/powerpoint/2010/main" val="1032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A3108B-AE5F-AA4E-B00D-F97325FCAF02}" type="datetimeFigureOut">
              <a:rPr lang="en-US" smtClean="0"/>
              <a:t>10/3/19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D3A0E-28C4-4947-9C30-AA2AF22A55E7}" type="slidenum">
              <a:rPr lang="en-US" smtClean="0"/>
              <a:t>‹#›</a:t>
            </a:fld>
            <a:endParaRPr lang="en-US"/>
          </a:p>
        </p:txBody>
      </p:sp>
    </p:spTree>
    <p:extLst>
      <p:ext uri="{BB962C8B-B14F-4D97-AF65-F5344CB8AC3E}">
        <p14:creationId xmlns:p14="http://schemas.microsoft.com/office/powerpoint/2010/main" val="419671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A3108B-AE5F-AA4E-B00D-F97325FCAF02}" type="datetimeFigureOut">
              <a:rPr lang="en-US" smtClean="0"/>
              <a:t>10/3/19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D3A0E-28C4-4947-9C30-AA2AF22A55E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440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A3108B-AE5F-AA4E-B00D-F97325FCAF02}" type="datetimeFigureOut">
              <a:rPr lang="en-US" smtClean="0"/>
              <a:t>10/3/19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D3A0E-28C4-4947-9C30-AA2AF22A55E7}" type="slidenum">
              <a:rPr lang="en-US" smtClean="0"/>
              <a:t>‹#›</a:t>
            </a:fld>
            <a:endParaRPr lang="en-US"/>
          </a:p>
        </p:txBody>
      </p:sp>
    </p:spTree>
    <p:extLst>
      <p:ext uri="{BB962C8B-B14F-4D97-AF65-F5344CB8AC3E}">
        <p14:creationId xmlns:p14="http://schemas.microsoft.com/office/powerpoint/2010/main" val="2298264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A3108B-AE5F-AA4E-B00D-F97325FCAF02}" type="datetimeFigureOut">
              <a:rPr lang="en-US" smtClean="0"/>
              <a:t>10/3/19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D3A0E-28C4-4947-9C30-AA2AF22A55E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50000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A3108B-AE5F-AA4E-B00D-F97325FCAF02}" type="datetimeFigureOut">
              <a:rPr lang="en-US" smtClean="0"/>
              <a:t>10/3/19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D3A0E-28C4-4947-9C30-AA2AF22A55E7}" type="slidenum">
              <a:rPr lang="en-US" smtClean="0"/>
              <a:t>‹#›</a:t>
            </a:fld>
            <a:endParaRPr lang="en-US"/>
          </a:p>
        </p:txBody>
      </p:sp>
    </p:spTree>
    <p:extLst>
      <p:ext uri="{BB962C8B-B14F-4D97-AF65-F5344CB8AC3E}">
        <p14:creationId xmlns:p14="http://schemas.microsoft.com/office/powerpoint/2010/main" val="3155273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A3108B-AE5F-AA4E-B00D-F97325FCAF02}" type="datetimeFigureOut">
              <a:rPr lang="en-US" smtClean="0"/>
              <a:t>10/3/19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D3A0E-28C4-4947-9C30-AA2AF22A55E7}" type="slidenum">
              <a:rPr lang="en-US" smtClean="0"/>
              <a:t>‹#›</a:t>
            </a:fld>
            <a:endParaRPr lang="en-US"/>
          </a:p>
        </p:txBody>
      </p:sp>
    </p:spTree>
    <p:extLst>
      <p:ext uri="{BB962C8B-B14F-4D97-AF65-F5344CB8AC3E}">
        <p14:creationId xmlns:p14="http://schemas.microsoft.com/office/powerpoint/2010/main" val="2414046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A3108B-AE5F-AA4E-B00D-F97325FCAF02}" type="datetimeFigureOut">
              <a:rPr lang="en-US" smtClean="0"/>
              <a:t>10/3/19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D3A0E-28C4-4947-9C30-AA2AF22A55E7}" type="slidenum">
              <a:rPr lang="en-US" smtClean="0"/>
              <a:t>‹#›</a:t>
            </a:fld>
            <a:endParaRPr lang="en-US"/>
          </a:p>
        </p:txBody>
      </p:sp>
    </p:spTree>
    <p:extLst>
      <p:ext uri="{BB962C8B-B14F-4D97-AF65-F5344CB8AC3E}">
        <p14:creationId xmlns:p14="http://schemas.microsoft.com/office/powerpoint/2010/main" val="378570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A3108B-AE5F-AA4E-B00D-F97325FCAF02}" type="datetimeFigureOut">
              <a:rPr lang="en-US" smtClean="0"/>
              <a:t>10/3/19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D3A0E-28C4-4947-9C30-AA2AF22A55E7}" type="slidenum">
              <a:rPr lang="en-US" smtClean="0"/>
              <a:t>‹#›</a:t>
            </a:fld>
            <a:endParaRPr lang="en-US"/>
          </a:p>
        </p:txBody>
      </p:sp>
    </p:spTree>
    <p:extLst>
      <p:ext uri="{BB962C8B-B14F-4D97-AF65-F5344CB8AC3E}">
        <p14:creationId xmlns:p14="http://schemas.microsoft.com/office/powerpoint/2010/main" val="3807594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A3108B-AE5F-AA4E-B00D-F97325FCAF02}" type="datetimeFigureOut">
              <a:rPr lang="en-US" smtClean="0"/>
              <a:t>10/3/19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D3A0E-28C4-4947-9C30-AA2AF22A55E7}" type="slidenum">
              <a:rPr lang="en-US" smtClean="0"/>
              <a:t>‹#›</a:t>
            </a:fld>
            <a:endParaRPr lang="en-US"/>
          </a:p>
        </p:txBody>
      </p:sp>
    </p:spTree>
    <p:extLst>
      <p:ext uri="{BB962C8B-B14F-4D97-AF65-F5344CB8AC3E}">
        <p14:creationId xmlns:p14="http://schemas.microsoft.com/office/powerpoint/2010/main" val="617933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A3108B-AE5F-AA4E-B00D-F97325FCAF02}" type="datetimeFigureOut">
              <a:rPr lang="en-US" smtClean="0"/>
              <a:t>10/3/19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D3A0E-28C4-4947-9C30-AA2AF22A55E7}" type="slidenum">
              <a:rPr lang="en-US" smtClean="0"/>
              <a:t>‹#›</a:t>
            </a:fld>
            <a:endParaRPr lang="en-US"/>
          </a:p>
        </p:txBody>
      </p:sp>
    </p:spTree>
    <p:extLst>
      <p:ext uri="{BB962C8B-B14F-4D97-AF65-F5344CB8AC3E}">
        <p14:creationId xmlns:p14="http://schemas.microsoft.com/office/powerpoint/2010/main" val="294926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A3108B-AE5F-AA4E-B00D-F97325FCAF02}" type="datetimeFigureOut">
              <a:rPr lang="en-US" smtClean="0"/>
              <a:t>10/3/19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CD3A0E-28C4-4947-9C30-AA2AF22A55E7}" type="slidenum">
              <a:rPr lang="en-US" smtClean="0"/>
              <a:t>‹#›</a:t>
            </a:fld>
            <a:endParaRPr lang="en-US"/>
          </a:p>
        </p:txBody>
      </p:sp>
    </p:spTree>
    <p:extLst>
      <p:ext uri="{BB962C8B-B14F-4D97-AF65-F5344CB8AC3E}">
        <p14:creationId xmlns:p14="http://schemas.microsoft.com/office/powerpoint/2010/main" val="2551617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A3108B-AE5F-AA4E-B00D-F97325FCAF02}" type="datetimeFigureOut">
              <a:rPr lang="en-US" smtClean="0"/>
              <a:t>10/3/19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CD3A0E-28C4-4947-9C30-AA2AF22A55E7}" type="slidenum">
              <a:rPr lang="en-US" smtClean="0"/>
              <a:t>‹#›</a:t>
            </a:fld>
            <a:endParaRPr lang="en-US"/>
          </a:p>
        </p:txBody>
      </p:sp>
    </p:spTree>
    <p:extLst>
      <p:ext uri="{BB962C8B-B14F-4D97-AF65-F5344CB8AC3E}">
        <p14:creationId xmlns:p14="http://schemas.microsoft.com/office/powerpoint/2010/main" val="3746661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A3108B-AE5F-AA4E-B00D-F97325FCAF02}" type="datetimeFigureOut">
              <a:rPr lang="en-US" smtClean="0"/>
              <a:t>10/3/19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CD3A0E-28C4-4947-9C30-AA2AF22A55E7}" type="slidenum">
              <a:rPr lang="en-US" smtClean="0"/>
              <a:t>‹#›</a:t>
            </a:fld>
            <a:endParaRPr lang="en-US"/>
          </a:p>
        </p:txBody>
      </p:sp>
    </p:spTree>
    <p:extLst>
      <p:ext uri="{BB962C8B-B14F-4D97-AF65-F5344CB8AC3E}">
        <p14:creationId xmlns:p14="http://schemas.microsoft.com/office/powerpoint/2010/main" val="2079106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A3108B-AE5F-AA4E-B00D-F97325FCAF02}" type="datetimeFigureOut">
              <a:rPr lang="en-US" smtClean="0"/>
              <a:t>10/3/19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D3A0E-28C4-4947-9C30-AA2AF22A55E7}" type="slidenum">
              <a:rPr lang="en-US" smtClean="0"/>
              <a:t>‹#›</a:t>
            </a:fld>
            <a:endParaRPr lang="en-US"/>
          </a:p>
        </p:txBody>
      </p:sp>
    </p:spTree>
    <p:extLst>
      <p:ext uri="{BB962C8B-B14F-4D97-AF65-F5344CB8AC3E}">
        <p14:creationId xmlns:p14="http://schemas.microsoft.com/office/powerpoint/2010/main" val="2412842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A3108B-AE5F-AA4E-B00D-F97325FCAF02}" type="datetimeFigureOut">
              <a:rPr lang="en-US" smtClean="0"/>
              <a:t>10/3/19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D3A0E-28C4-4947-9C30-AA2AF22A55E7}" type="slidenum">
              <a:rPr lang="en-US" smtClean="0"/>
              <a:t>‹#›</a:t>
            </a:fld>
            <a:endParaRPr lang="en-US"/>
          </a:p>
        </p:txBody>
      </p:sp>
    </p:spTree>
    <p:extLst>
      <p:ext uri="{BB962C8B-B14F-4D97-AF65-F5344CB8AC3E}">
        <p14:creationId xmlns:p14="http://schemas.microsoft.com/office/powerpoint/2010/main" val="336036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7A3108B-AE5F-AA4E-B00D-F97325FCAF02}" type="datetimeFigureOut">
              <a:rPr lang="en-US" smtClean="0"/>
              <a:t>10/3/19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CD3A0E-28C4-4947-9C30-AA2AF22A55E7}" type="slidenum">
              <a:rPr lang="en-US" smtClean="0"/>
              <a:t>‹#›</a:t>
            </a:fld>
            <a:endParaRPr lang="en-US"/>
          </a:p>
        </p:txBody>
      </p:sp>
    </p:spTree>
    <p:extLst>
      <p:ext uri="{BB962C8B-B14F-4D97-AF65-F5344CB8AC3E}">
        <p14:creationId xmlns:p14="http://schemas.microsoft.com/office/powerpoint/2010/main" val="151612762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klin4744/FSA-Alumn-Tests-V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80D7-F476-1F4E-A41F-0348A6D694CA}"/>
              </a:ext>
            </a:extLst>
          </p:cNvPr>
          <p:cNvSpPr>
            <a:spLocks noGrp="1"/>
          </p:cNvSpPr>
          <p:nvPr>
            <p:ph type="ctrTitle"/>
          </p:nvPr>
        </p:nvSpPr>
        <p:spPr/>
        <p:txBody>
          <a:bodyPr>
            <a:normAutofit fontScale="90000"/>
          </a:bodyPr>
          <a:lstStyle/>
          <a:p>
            <a:r>
              <a:rPr lang="en-US" dirty="0"/>
              <a:t>Part 1 – Problem solving methods for algorithms</a:t>
            </a:r>
          </a:p>
        </p:txBody>
      </p:sp>
      <p:sp>
        <p:nvSpPr>
          <p:cNvPr id="3" name="Subtitle 2">
            <a:extLst>
              <a:ext uri="{FF2B5EF4-FFF2-40B4-BE49-F238E27FC236}">
                <a16:creationId xmlns:a16="http://schemas.microsoft.com/office/drawing/2014/main" id="{902A529D-4793-D84D-A95E-01A88AAB64C0}"/>
              </a:ext>
            </a:extLst>
          </p:cNvPr>
          <p:cNvSpPr>
            <a:spLocks noGrp="1"/>
          </p:cNvSpPr>
          <p:nvPr>
            <p:ph type="subTitle" idx="1"/>
          </p:nvPr>
        </p:nvSpPr>
        <p:spPr/>
        <p:txBody>
          <a:bodyPr/>
          <a:lstStyle/>
          <a:p>
            <a:r>
              <a:rPr lang="en-US" dirty="0"/>
              <a:t>By: Kevin Lin</a:t>
            </a:r>
          </a:p>
        </p:txBody>
      </p:sp>
    </p:spTree>
    <p:extLst>
      <p:ext uri="{BB962C8B-B14F-4D97-AF65-F5344CB8AC3E}">
        <p14:creationId xmlns:p14="http://schemas.microsoft.com/office/powerpoint/2010/main" val="935746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6619F51-B45B-9C4E-818D-CECEC55ADDFE}"/>
              </a:ext>
            </a:extLst>
          </p:cNvPr>
          <p:cNvSpPr>
            <a:spLocks noGrp="1"/>
          </p:cNvSpPr>
          <p:nvPr>
            <p:ph type="title"/>
          </p:nvPr>
        </p:nvSpPr>
        <p:spPr>
          <a:xfrm>
            <a:off x="677334" y="609600"/>
            <a:ext cx="8596668" cy="1320800"/>
          </a:xfrm>
        </p:spPr>
        <p:txBody>
          <a:bodyPr/>
          <a:lstStyle/>
          <a:p>
            <a:r>
              <a:rPr lang="en-US" dirty="0"/>
              <a:t>Multiple Pointers Example – Combining two sorted arrays</a:t>
            </a:r>
          </a:p>
        </p:txBody>
      </p:sp>
      <p:sp>
        <p:nvSpPr>
          <p:cNvPr id="5" name="TextBox 4">
            <a:extLst>
              <a:ext uri="{FF2B5EF4-FFF2-40B4-BE49-F238E27FC236}">
                <a16:creationId xmlns:a16="http://schemas.microsoft.com/office/drawing/2014/main" id="{0CF02B67-B3D9-5B44-B98C-4C5A4435DCC5}"/>
              </a:ext>
            </a:extLst>
          </p:cNvPr>
          <p:cNvSpPr txBox="1"/>
          <p:nvPr/>
        </p:nvSpPr>
        <p:spPr>
          <a:xfrm>
            <a:off x="999744" y="1930400"/>
            <a:ext cx="6473952" cy="4401205"/>
          </a:xfrm>
          <a:prstGeom prst="rect">
            <a:avLst/>
          </a:prstGeom>
          <a:noFill/>
        </p:spPr>
        <p:txBody>
          <a:bodyPr wrap="square" rtlCol="0">
            <a:spAutoFit/>
          </a:bodyPr>
          <a:lstStyle/>
          <a:p>
            <a:r>
              <a:rPr lang="en-US" sz="4000" dirty="0"/>
              <a:t>                  	↓</a:t>
            </a:r>
          </a:p>
          <a:p>
            <a:r>
              <a:rPr lang="en-US" sz="4000" dirty="0"/>
              <a:t>Array 1 - [1,2,3]</a:t>
            </a:r>
          </a:p>
          <a:p>
            <a:r>
              <a:rPr lang="en-US" sz="4000" dirty="0"/>
              <a:t>            </a:t>
            </a:r>
          </a:p>
          <a:p>
            <a:r>
              <a:rPr lang="en-US" sz="4000" dirty="0"/>
              <a:t>   				↓</a:t>
            </a:r>
          </a:p>
          <a:p>
            <a:r>
              <a:rPr lang="en-US" sz="4000" dirty="0"/>
              <a:t>Array 2 - [2,3,3]</a:t>
            </a:r>
          </a:p>
          <a:p>
            <a:endParaRPr lang="en-US" sz="4000" dirty="0"/>
          </a:p>
          <a:p>
            <a:r>
              <a:rPr lang="en-US" sz="4000" dirty="0"/>
              <a:t>Combined Array – [1,2]</a:t>
            </a:r>
          </a:p>
        </p:txBody>
      </p:sp>
      <p:sp>
        <p:nvSpPr>
          <p:cNvPr id="6" name="TextBox 5">
            <a:extLst>
              <a:ext uri="{FF2B5EF4-FFF2-40B4-BE49-F238E27FC236}">
                <a16:creationId xmlns:a16="http://schemas.microsoft.com/office/drawing/2014/main" id="{F1E56EB6-ABF9-6A4A-A964-2253273F7CB7}"/>
              </a:ext>
            </a:extLst>
          </p:cNvPr>
          <p:cNvSpPr txBox="1"/>
          <p:nvPr/>
        </p:nvSpPr>
        <p:spPr>
          <a:xfrm>
            <a:off x="3984368" y="1745734"/>
            <a:ext cx="1975104" cy="369332"/>
          </a:xfrm>
          <a:prstGeom prst="rect">
            <a:avLst/>
          </a:prstGeom>
          <a:noFill/>
        </p:spPr>
        <p:txBody>
          <a:bodyPr wrap="square" rtlCol="0">
            <a:spAutoFit/>
          </a:bodyPr>
          <a:lstStyle/>
          <a:p>
            <a:r>
              <a:rPr lang="en-US" dirty="0"/>
              <a:t>Pointer 1</a:t>
            </a:r>
          </a:p>
        </p:txBody>
      </p:sp>
      <p:sp>
        <p:nvSpPr>
          <p:cNvPr id="7" name="TextBox 6">
            <a:extLst>
              <a:ext uri="{FF2B5EF4-FFF2-40B4-BE49-F238E27FC236}">
                <a16:creationId xmlns:a16="http://schemas.microsoft.com/office/drawing/2014/main" id="{AB47092F-6CAF-0845-AE2D-D6F764CB362F}"/>
              </a:ext>
            </a:extLst>
          </p:cNvPr>
          <p:cNvSpPr txBox="1"/>
          <p:nvPr/>
        </p:nvSpPr>
        <p:spPr>
          <a:xfrm>
            <a:off x="3000564" y="3548556"/>
            <a:ext cx="1975104" cy="369332"/>
          </a:xfrm>
          <a:prstGeom prst="rect">
            <a:avLst/>
          </a:prstGeom>
          <a:noFill/>
        </p:spPr>
        <p:txBody>
          <a:bodyPr wrap="square" rtlCol="0">
            <a:spAutoFit/>
          </a:bodyPr>
          <a:lstStyle/>
          <a:p>
            <a:r>
              <a:rPr lang="en-US" dirty="0"/>
              <a:t>Pointer 2</a:t>
            </a:r>
          </a:p>
        </p:txBody>
      </p:sp>
      <p:sp>
        <p:nvSpPr>
          <p:cNvPr id="8" name="TextBox 7">
            <a:extLst>
              <a:ext uri="{FF2B5EF4-FFF2-40B4-BE49-F238E27FC236}">
                <a16:creationId xmlns:a16="http://schemas.microsoft.com/office/drawing/2014/main" id="{E4602767-448E-9747-B397-4B0B6B68BA39}"/>
              </a:ext>
            </a:extLst>
          </p:cNvPr>
          <p:cNvSpPr txBox="1"/>
          <p:nvPr/>
        </p:nvSpPr>
        <p:spPr>
          <a:xfrm>
            <a:off x="6943275" y="1822950"/>
            <a:ext cx="3230880" cy="3724096"/>
          </a:xfrm>
          <a:prstGeom prst="rect">
            <a:avLst/>
          </a:prstGeom>
          <a:noFill/>
        </p:spPr>
        <p:txBody>
          <a:bodyPr wrap="square" rtlCol="0">
            <a:spAutoFit/>
          </a:bodyPr>
          <a:lstStyle/>
          <a:p>
            <a:r>
              <a:rPr lang="en-US" sz="2000" b="1" u="sng" dirty="0"/>
              <a:t>Iteration 2</a:t>
            </a:r>
          </a:p>
          <a:p>
            <a:r>
              <a:rPr lang="en-US" dirty="0"/>
              <a:t>Pointer 1  = 1</a:t>
            </a:r>
          </a:p>
          <a:p>
            <a:r>
              <a:rPr lang="en-US" dirty="0"/>
              <a:t>Array1[pointer1] = 2 (val1)</a:t>
            </a:r>
          </a:p>
          <a:p>
            <a:r>
              <a:rPr lang="en-US" dirty="0"/>
              <a:t>Pointer 2  = 0</a:t>
            </a:r>
          </a:p>
          <a:p>
            <a:r>
              <a:rPr lang="en-US" dirty="0"/>
              <a:t>Array2[pointer2] = 2 (val2)</a:t>
            </a:r>
          </a:p>
          <a:p>
            <a:r>
              <a:rPr lang="en-US" dirty="0"/>
              <a:t>Compare val1 and val2</a:t>
            </a:r>
          </a:p>
          <a:p>
            <a:r>
              <a:rPr lang="en-US" dirty="0"/>
              <a:t>Val2 is equal to val2, we can push either, lets just push val1</a:t>
            </a:r>
          </a:p>
          <a:p>
            <a:r>
              <a:rPr lang="en-US" dirty="0"/>
              <a:t>Since we used val1, increment pointer 1 </a:t>
            </a:r>
          </a:p>
          <a:p>
            <a:endParaRPr lang="en-US" dirty="0"/>
          </a:p>
          <a:p>
            <a:endParaRPr lang="en-US" dirty="0"/>
          </a:p>
        </p:txBody>
      </p:sp>
    </p:spTree>
    <p:extLst>
      <p:ext uri="{BB962C8B-B14F-4D97-AF65-F5344CB8AC3E}">
        <p14:creationId xmlns:p14="http://schemas.microsoft.com/office/powerpoint/2010/main" val="3928221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F3B6960-61C9-DB49-87E5-994812D34F17}"/>
              </a:ext>
            </a:extLst>
          </p:cNvPr>
          <p:cNvSpPr>
            <a:spLocks noGrp="1"/>
          </p:cNvSpPr>
          <p:nvPr>
            <p:ph type="title"/>
          </p:nvPr>
        </p:nvSpPr>
        <p:spPr>
          <a:xfrm>
            <a:off x="677334" y="609600"/>
            <a:ext cx="8596668" cy="1320800"/>
          </a:xfrm>
        </p:spPr>
        <p:txBody>
          <a:bodyPr/>
          <a:lstStyle/>
          <a:p>
            <a:r>
              <a:rPr lang="en-US" dirty="0"/>
              <a:t>Multiple Pointers Example – Combining two sorted arrays</a:t>
            </a:r>
          </a:p>
        </p:txBody>
      </p:sp>
      <p:sp>
        <p:nvSpPr>
          <p:cNvPr id="5" name="TextBox 4">
            <a:extLst>
              <a:ext uri="{FF2B5EF4-FFF2-40B4-BE49-F238E27FC236}">
                <a16:creationId xmlns:a16="http://schemas.microsoft.com/office/drawing/2014/main" id="{8B7C2485-2FB4-074F-AAF3-AC65F506AF7D}"/>
              </a:ext>
            </a:extLst>
          </p:cNvPr>
          <p:cNvSpPr txBox="1"/>
          <p:nvPr/>
        </p:nvSpPr>
        <p:spPr>
          <a:xfrm>
            <a:off x="999744" y="1930400"/>
            <a:ext cx="6473952" cy="4401205"/>
          </a:xfrm>
          <a:prstGeom prst="rect">
            <a:avLst/>
          </a:prstGeom>
          <a:noFill/>
        </p:spPr>
        <p:txBody>
          <a:bodyPr wrap="square" rtlCol="0">
            <a:spAutoFit/>
          </a:bodyPr>
          <a:lstStyle/>
          <a:p>
            <a:r>
              <a:rPr lang="en-US" sz="4000" dirty="0"/>
              <a:t>                  	↓</a:t>
            </a:r>
          </a:p>
          <a:p>
            <a:r>
              <a:rPr lang="en-US" sz="4000" dirty="0"/>
              <a:t>Array 1 - [1,2,3]</a:t>
            </a:r>
          </a:p>
          <a:p>
            <a:r>
              <a:rPr lang="en-US" sz="4000" dirty="0"/>
              <a:t>            </a:t>
            </a:r>
          </a:p>
          <a:p>
            <a:r>
              <a:rPr lang="en-US" sz="4000" dirty="0"/>
              <a:t>   				↓</a:t>
            </a:r>
          </a:p>
          <a:p>
            <a:r>
              <a:rPr lang="en-US" sz="4000" dirty="0"/>
              <a:t>Array 2 - [2,3,3]</a:t>
            </a:r>
          </a:p>
          <a:p>
            <a:endParaRPr lang="en-US" sz="4000" dirty="0"/>
          </a:p>
          <a:p>
            <a:r>
              <a:rPr lang="en-US" sz="4000" dirty="0"/>
              <a:t>Combined Array – [1,2]</a:t>
            </a:r>
          </a:p>
        </p:txBody>
      </p:sp>
      <p:sp>
        <p:nvSpPr>
          <p:cNvPr id="6" name="TextBox 5">
            <a:extLst>
              <a:ext uri="{FF2B5EF4-FFF2-40B4-BE49-F238E27FC236}">
                <a16:creationId xmlns:a16="http://schemas.microsoft.com/office/drawing/2014/main" id="{0705FEA4-D41C-C245-9FDE-12210E9D8D87}"/>
              </a:ext>
            </a:extLst>
          </p:cNvPr>
          <p:cNvSpPr txBox="1"/>
          <p:nvPr/>
        </p:nvSpPr>
        <p:spPr>
          <a:xfrm>
            <a:off x="3984368" y="1745734"/>
            <a:ext cx="1975104" cy="369332"/>
          </a:xfrm>
          <a:prstGeom prst="rect">
            <a:avLst/>
          </a:prstGeom>
          <a:noFill/>
        </p:spPr>
        <p:txBody>
          <a:bodyPr wrap="square" rtlCol="0">
            <a:spAutoFit/>
          </a:bodyPr>
          <a:lstStyle/>
          <a:p>
            <a:r>
              <a:rPr lang="en-US" dirty="0"/>
              <a:t>Pointer 1</a:t>
            </a:r>
          </a:p>
        </p:txBody>
      </p:sp>
      <p:sp>
        <p:nvSpPr>
          <p:cNvPr id="7" name="TextBox 6">
            <a:extLst>
              <a:ext uri="{FF2B5EF4-FFF2-40B4-BE49-F238E27FC236}">
                <a16:creationId xmlns:a16="http://schemas.microsoft.com/office/drawing/2014/main" id="{BC7864DD-61CD-6C48-BC63-499C7D0FF51D}"/>
              </a:ext>
            </a:extLst>
          </p:cNvPr>
          <p:cNvSpPr txBox="1"/>
          <p:nvPr/>
        </p:nvSpPr>
        <p:spPr>
          <a:xfrm>
            <a:off x="3000564" y="3548556"/>
            <a:ext cx="1975104" cy="369332"/>
          </a:xfrm>
          <a:prstGeom prst="rect">
            <a:avLst/>
          </a:prstGeom>
          <a:noFill/>
        </p:spPr>
        <p:txBody>
          <a:bodyPr wrap="square" rtlCol="0">
            <a:spAutoFit/>
          </a:bodyPr>
          <a:lstStyle/>
          <a:p>
            <a:r>
              <a:rPr lang="en-US" dirty="0"/>
              <a:t>Pointer 2</a:t>
            </a:r>
          </a:p>
        </p:txBody>
      </p:sp>
      <p:sp>
        <p:nvSpPr>
          <p:cNvPr id="8" name="TextBox 7">
            <a:extLst>
              <a:ext uri="{FF2B5EF4-FFF2-40B4-BE49-F238E27FC236}">
                <a16:creationId xmlns:a16="http://schemas.microsoft.com/office/drawing/2014/main" id="{DADF47B4-9D00-384C-894B-4A1095CE1CEE}"/>
              </a:ext>
            </a:extLst>
          </p:cNvPr>
          <p:cNvSpPr txBox="1"/>
          <p:nvPr/>
        </p:nvSpPr>
        <p:spPr>
          <a:xfrm>
            <a:off x="6943275" y="1822950"/>
            <a:ext cx="3230880" cy="3447098"/>
          </a:xfrm>
          <a:prstGeom prst="rect">
            <a:avLst/>
          </a:prstGeom>
          <a:noFill/>
        </p:spPr>
        <p:txBody>
          <a:bodyPr wrap="square" rtlCol="0">
            <a:spAutoFit/>
          </a:bodyPr>
          <a:lstStyle/>
          <a:p>
            <a:r>
              <a:rPr lang="en-US" sz="2000" b="1" u="sng" dirty="0"/>
              <a:t>Iteration 3</a:t>
            </a:r>
          </a:p>
          <a:p>
            <a:r>
              <a:rPr lang="en-US" dirty="0"/>
              <a:t>Pointer 1  = 2</a:t>
            </a:r>
          </a:p>
          <a:p>
            <a:r>
              <a:rPr lang="en-US" dirty="0"/>
              <a:t>Array1[pointer1] = 3 (val1)</a:t>
            </a:r>
          </a:p>
          <a:p>
            <a:r>
              <a:rPr lang="en-US" dirty="0"/>
              <a:t>Pointer 2  = 0</a:t>
            </a:r>
          </a:p>
          <a:p>
            <a:r>
              <a:rPr lang="en-US" dirty="0"/>
              <a:t>Array2[pointer2] = 2 (val2)</a:t>
            </a:r>
          </a:p>
          <a:p>
            <a:r>
              <a:rPr lang="en-US" dirty="0"/>
              <a:t>Compare val1 and val2</a:t>
            </a:r>
          </a:p>
          <a:p>
            <a:r>
              <a:rPr lang="en-US" dirty="0"/>
              <a:t>Val2 is less than val1, we have to push val2 here</a:t>
            </a:r>
          </a:p>
          <a:p>
            <a:r>
              <a:rPr lang="en-US" dirty="0"/>
              <a:t>Since we used val2, increment pointer 2 </a:t>
            </a:r>
          </a:p>
          <a:p>
            <a:endParaRPr lang="en-US" dirty="0"/>
          </a:p>
          <a:p>
            <a:endParaRPr lang="en-US" dirty="0"/>
          </a:p>
        </p:txBody>
      </p:sp>
    </p:spTree>
    <p:extLst>
      <p:ext uri="{BB962C8B-B14F-4D97-AF65-F5344CB8AC3E}">
        <p14:creationId xmlns:p14="http://schemas.microsoft.com/office/powerpoint/2010/main" val="3343791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F07F7E-6935-B94F-A992-CF1B59E52EB9}"/>
              </a:ext>
            </a:extLst>
          </p:cNvPr>
          <p:cNvSpPr>
            <a:spLocks noGrp="1"/>
          </p:cNvSpPr>
          <p:nvPr>
            <p:ph type="title"/>
          </p:nvPr>
        </p:nvSpPr>
        <p:spPr>
          <a:xfrm>
            <a:off x="677334" y="609600"/>
            <a:ext cx="8596668" cy="1320800"/>
          </a:xfrm>
        </p:spPr>
        <p:txBody>
          <a:bodyPr/>
          <a:lstStyle/>
          <a:p>
            <a:r>
              <a:rPr lang="en-US" dirty="0"/>
              <a:t>Multiple Pointers Example – Combining two sorted arrays</a:t>
            </a:r>
          </a:p>
        </p:txBody>
      </p:sp>
      <p:sp>
        <p:nvSpPr>
          <p:cNvPr id="5" name="TextBox 4">
            <a:extLst>
              <a:ext uri="{FF2B5EF4-FFF2-40B4-BE49-F238E27FC236}">
                <a16:creationId xmlns:a16="http://schemas.microsoft.com/office/drawing/2014/main" id="{D52FD048-DD82-0C4E-B3D1-DD9E748568AD}"/>
              </a:ext>
            </a:extLst>
          </p:cNvPr>
          <p:cNvSpPr txBox="1"/>
          <p:nvPr/>
        </p:nvSpPr>
        <p:spPr>
          <a:xfrm>
            <a:off x="999744" y="1930400"/>
            <a:ext cx="6473952" cy="4401205"/>
          </a:xfrm>
          <a:prstGeom prst="rect">
            <a:avLst/>
          </a:prstGeom>
          <a:noFill/>
        </p:spPr>
        <p:txBody>
          <a:bodyPr wrap="square" rtlCol="0">
            <a:spAutoFit/>
          </a:bodyPr>
          <a:lstStyle/>
          <a:p>
            <a:r>
              <a:rPr lang="en-US" sz="4000" dirty="0"/>
              <a:t>                  	↓</a:t>
            </a:r>
          </a:p>
          <a:p>
            <a:r>
              <a:rPr lang="en-US" sz="4000" dirty="0"/>
              <a:t>Array 1 - [1,2,3]</a:t>
            </a:r>
          </a:p>
          <a:p>
            <a:r>
              <a:rPr lang="en-US" sz="4000" dirty="0"/>
              <a:t>            </a:t>
            </a:r>
          </a:p>
          <a:p>
            <a:r>
              <a:rPr lang="en-US" sz="4000" dirty="0"/>
              <a:t>   				↓</a:t>
            </a:r>
          </a:p>
          <a:p>
            <a:r>
              <a:rPr lang="en-US" sz="4000" dirty="0"/>
              <a:t>Array 2 - [2,3,3]</a:t>
            </a:r>
          </a:p>
          <a:p>
            <a:endParaRPr lang="en-US" sz="4000" dirty="0"/>
          </a:p>
          <a:p>
            <a:r>
              <a:rPr lang="en-US" sz="4000" dirty="0"/>
              <a:t>Combined Array – [1,2,2]</a:t>
            </a:r>
          </a:p>
        </p:txBody>
      </p:sp>
      <p:sp>
        <p:nvSpPr>
          <p:cNvPr id="6" name="TextBox 5">
            <a:extLst>
              <a:ext uri="{FF2B5EF4-FFF2-40B4-BE49-F238E27FC236}">
                <a16:creationId xmlns:a16="http://schemas.microsoft.com/office/drawing/2014/main" id="{3CF8739D-73E9-D640-B1A3-7027CFC04616}"/>
              </a:ext>
            </a:extLst>
          </p:cNvPr>
          <p:cNvSpPr txBox="1"/>
          <p:nvPr/>
        </p:nvSpPr>
        <p:spPr>
          <a:xfrm>
            <a:off x="3984368" y="1745734"/>
            <a:ext cx="1975104" cy="369332"/>
          </a:xfrm>
          <a:prstGeom prst="rect">
            <a:avLst/>
          </a:prstGeom>
          <a:noFill/>
        </p:spPr>
        <p:txBody>
          <a:bodyPr wrap="square" rtlCol="0">
            <a:spAutoFit/>
          </a:bodyPr>
          <a:lstStyle/>
          <a:p>
            <a:r>
              <a:rPr lang="en-US" dirty="0"/>
              <a:t>Pointer 1</a:t>
            </a:r>
          </a:p>
        </p:txBody>
      </p:sp>
      <p:sp>
        <p:nvSpPr>
          <p:cNvPr id="7" name="TextBox 6">
            <a:extLst>
              <a:ext uri="{FF2B5EF4-FFF2-40B4-BE49-F238E27FC236}">
                <a16:creationId xmlns:a16="http://schemas.microsoft.com/office/drawing/2014/main" id="{8B1164F1-B06A-EF40-B991-D84442D8F178}"/>
              </a:ext>
            </a:extLst>
          </p:cNvPr>
          <p:cNvSpPr txBox="1"/>
          <p:nvPr/>
        </p:nvSpPr>
        <p:spPr>
          <a:xfrm>
            <a:off x="3000564" y="3548556"/>
            <a:ext cx="1975104" cy="369332"/>
          </a:xfrm>
          <a:prstGeom prst="rect">
            <a:avLst/>
          </a:prstGeom>
          <a:noFill/>
        </p:spPr>
        <p:txBody>
          <a:bodyPr wrap="square" rtlCol="0">
            <a:spAutoFit/>
          </a:bodyPr>
          <a:lstStyle/>
          <a:p>
            <a:r>
              <a:rPr lang="en-US" dirty="0"/>
              <a:t>Pointer 2</a:t>
            </a:r>
          </a:p>
        </p:txBody>
      </p:sp>
      <p:sp>
        <p:nvSpPr>
          <p:cNvPr id="8" name="TextBox 7">
            <a:extLst>
              <a:ext uri="{FF2B5EF4-FFF2-40B4-BE49-F238E27FC236}">
                <a16:creationId xmlns:a16="http://schemas.microsoft.com/office/drawing/2014/main" id="{707136F3-35DD-7D4F-AC77-0703900548D4}"/>
              </a:ext>
            </a:extLst>
          </p:cNvPr>
          <p:cNvSpPr txBox="1"/>
          <p:nvPr/>
        </p:nvSpPr>
        <p:spPr>
          <a:xfrm>
            <a:off x="6943275" y="1822950"/>
            <a:ext cx="3230880" cy="3447098"/>
          </a:xfrm>
          <a:prstGeom prst="rect">
            <a:avLst/>
          </a:prstGeom>
          <a:noFill/>
        </p:spPr>
        <p:txBody>
          <a:bodyPr wrap="square" rtlCol="0">
            <a:spAutoFit/>
          </a:bodyPr>
          <a:lstStyle/>
          <a:p>
            <a:r>
              <a:rPr lang="en-US" sz="2000" b="1" u="sng" dirty="0"/>
              <a:t>Iteration 3</a:t>
            </a:r>
          </a:p>
          <a:p>
            <a:r>
              <a:rPr lang="en-US" dirty="0"/>
              <a:t>Pointer 1  = 2</a:t>
            </a:r>
          </a:p>
          <a:p>
            <a:r>
              <a:rPr lang="en-US" dirty="0"/>
              <a:t>Array1[pointer1] = 3 (val1)</a:t>
            </a:r>
          </a:p>
          <a:p>
            <a:r>
              <a:rPr lang="en-US" dirty="0"/>
              <a:t>Pointer 2  = 0</a:t>
            </a:r>
          </a:p>
          <a:p>
            <a:r>
              <a:rPr lang="en-US" dirty="0"/>
              <a:t>Array2[pointer2] = 2 (val2)</a:t>
            </a:r>
          </a:p>
          <a:p>
            <a:r>
              <a:rPr lang="en-US" dirty="0"/>
              <a:t>Compare val1 and val2</a:t>
            </a:r>
          </a:p>
          <a:p>
            <a:r>
              <a:rPr lang="en-US" dirty="0"/>
              <a:t>Val2 is less than val1, we have to push val2 here</a:t>
            </a:r>
          </a:p>
          <a:p>
            <a:r>
              <a:rPr lang="en-US" dirty="0"/>
              <a:t>Since we used val2, increment pointer 2 </a:t>
            </a:r>
          </a:p>
          <a:p>
            <a:endParaRPr lang="en-US" dirty="0"/>
          </a:p>
          <a:p>
            <a:endParaRPr lang="en-US" dirty="0"/>
          </a:p>
        </p:txBody>
      </p:sp>
    </p:spTree>
    <p:extLst>
      <p:ext uri="{BB962C8B-B14F-4D97-AF65-F5344CB8AC3E}">
        <p14:creationId xmlns:p14="http://schemas.microsoft.com/office/powerpoint/2010/main" val="3184328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C2C434-67FD-4146-B87D-74284FF407A6}"/>
              </a:ext>
            </a:extLst>
          </p:cNvPr>
          <p:cNvSpPr>
            <a:spLocks noGrp="1"/>
          </p:cNvSpPr>
          <p:nvPr>
            <p:ph type="title"/>
          </p:nvPr>
        </p:nvSpPr>
        <p:spPr>
          <a:xfrm>
            <a:off x="677334" y="609600"/>
            <a:ext cx="8596668" cy="1320800"/>
          </a:xfrm>
        </p:spPr>
        <p:txBody>
          <a:bodyPr/>
          <a:lstStyle/>
          <a:p>
            <a:r>
              <a:rPr lang="en-US" dirty="0"/>
              <a:t>Multiple Pointers Example – Combining two sorted arrays</a:t>
            </a:r>
          </a:p>
        </p:txBody>
      </p:sp>
      <p:sp>
        <p:nvSpPr>
          <p:cNvPr id="5" name="TextBox 4">
            <a:extLst>
              <a:ext uri="{FF2B5EF4-FFF2-40B4-BE49-F238E27FC236}">
                <a16:creationId xmlns:a16="http://schemas.microsoft.com/office/drawing/2014/main" id="{0F282141-4DCC-094B-9628-65E31BAAEAA0}"/>
              </a:ext>
            </a:extLst>
          </p:cNvPr>
          <p:cNvSpPr txBox="1"/>
          <p:nvPr/>
        </p:nvSpPr>
        <p:spPr>
          <a:xfrm>
            <a:off x="999744" y="1930400"/>
            <a:ext cx="6473952" cy="4401205"/>
          </a:xfrm>
          <a:prstGeom prst="rect">
            <a:avLst/>
          </a:prstGeom>
          <a:noFill/>
        </p:spPr>
        <p:txBody>
          <a:bodyPr wrap="square" rtlCol="0">
            <a:spAutoFit/>
          </a:bodyPr>
          <a:lstStyle/>
          <a:p>
            <a:r>
              <a:rPr lang="en-US" sz="4000" dirty="0"/>
              <a:t>                  	↓</a:t>
            </a:r>
          </a:p>
          <a:p>
            <a:r>
              <a:rPr lang="en-US" sz="4000" dirty="0"/>
              <a:t>Array 1 - [1,2,3]</a:t>
            </a:r>
          </a:p>
          <a:p>
            <a:r>
              <a:rPr lang="en-US" sz="4000" dirty="0"/>
              <a:t>            </a:t>
            </a:r>
          </a:p>
          <a:p>
            <a:r>
              <a:rPr lang="en-US" sz="4000" dirty="0"/>
              <a:t>   					↓</a:t>
            </a:r>
          </a:p>
          <a:p>
            <a:r>
              <a:rPr lang="en-US" sz="4000" dirty="0"/>
              <a:t>Array 2 - [2,3,3]</a:t>
            </a:r>
          </a:p>
          <a:p>
            <a:endParaRPr lang="en-US" sz="4000" dirty="0"/>
          </a:p>
          <a:p>
            <a:r>
              <a:rPr lang="en-US" sz="4000" dirty="0"/>
              <a:t>Combined Array – [1,2,2]</a:t>
            </a:r>
          </a:p>
        </p:txBody>
      </p:sp>
      <p:sp>
        <p:nvSpPr>
          <p:cNvPr id="6" name="TextBox 5">
            <a:extLst>
              <a:ext uri="{FF2B5EF4-FFF2-40B4-BE49-F238E27FC236}">
                <a16:creationId xmlns:a16="http://schemas.microsoft.com/office/drawing/2014/main" id="{609CB4AD-22B5-F042-A488-35164EC7D1B0}"/>
              </a:ext>
            </a:extLst>
          </p:cNvPr>
          <p:cNvSpPr txBox="1"/>
          <p:nvPr/>
        </p:nvSpPr>
        <p:spPr>
          <a:xfrm>
            <a:off x="3984368" y="1745734"/>
            <a:ext cx="1975104" cy="369332"/>
          </a:xfrm>
          <a:prstGeom prst="rect">
            <a:avLst/>
          </a:prstGeom>
          <a:noFill/>
        </p:spPr>
        <p:txBody>
          <a:bodyPr wrap="square" rtlCol="0">
            <a:spAutoFit/>
          </a:bodyPr>
          <a:lstStyle/>
          <a:p>
            <a:r>
              <a:rPr lang="en-US" dirty="0"/>
              <a:t>Pointer 1</a:t>
            </a:r>
          </a:p>
        </p:txBody>
      </p:sp>
      <p:sp>
        <p:nvSpPr>
          <p:cNvPr id="7" name="TextBox 6">
            <a:extLst>
              <a:ext uri="{FF2B5EF4-FFF2-40B4-BE49-F238E27FC236}">
                <a16:creationId xmlns:a16="http://schemas.microsoft.com/office/drawing/2014/main" id="{564BE3C3-37E2-5747-88EA-937F1C69FAFC}"/>
              </a:ext>
            </a:extLst>
          </p:cNvPr>
          <p:cNvSpPr txBox="1"/>
          <p:nvPr/>
        </p:nvSpPr>
        <p:spPr>
          <a:xfrm>
            <a:off x="3488718" y="3546499"/>
            <a:ext cx="1975104" cy="369332"/>
          </a:xfrm>
          <a:prstGeom prst="rect">
            <a:avLst/>
          </a:prstGeom>
          <a:noFill/>
        </p:spPr>
        <p:txBody>
          <a:bodyPr wrap="square" rtlCol="0">
            <a:spAutoFit/>
          </a:bodyPr>
          <a:lstStyle/>
          <a:p>
            <a:r>
              <a:rPr lang="en-US" dirty="0"/>
              <a:t>Pointer 2</a:t>
            </a:r>
          </a:p>
        </p:txBody>
      </p:sp>
      <p:sp>
        <p:nvSpPr>
          <p:cNvPr id="8" name="TextBox 7">
            <a:extLst>
              <a:ext uri="{FF2B5EF4-FFF2-40B4-BE49-F238E27FC236}">
                <a16:creationId xmlns:a16="http://schemas.microsoft.com/office/drawing/2014/main" id="{BB1D9756-0B5D-B646-8A3B-5E6DF46AE455}"/>
              </a:ext>
            </a:extLst>
          </p:cNvPr>
          <p:cNvSpPr txBox="1"/>
          <p:nvPr/>
        </p:nvSpPr>
        <p:spPr>
          <a:xfrm>
            <a:off x="6943275" y="1822950"/>
            <a:ext cx="3230880" cy="3447098"/>
          </a:xfrm>
          <a:prstGeom prst="rect">
            <a:avLst/>
          </a:prstGeom>
          <a:noFill/>
        </p:spPr>
        <p:txBody>
          <a:bodyPr wrap="square" rtlCol="0">
            <a:spAutoFit/>
          </a:bodyPr>
          <a:lstStyle/>
          <a:p>
            <a:r>
              <a:rPr lang="en-US" sz="2000" b="1" u="sng" dirty="0"/>
              <a:t>Iteration 3</a:t>
            </a:r>
          </a:p>
          <a:p>
            <a:r>
              <a:rPr lang="en-US" dirty="0"/>
              <a:t>Pointer 1  = 2</a:t>
            </a:r>
          </a:p>
          <a:p>
            <a:r>
              <a:rPr lang="en-US" dirty="0"/>
              <a:t>Array1[pointer1] = 3 (val1)</a:t>
            </a:r>
          </a:p>
          <a:p>
            <a:r>
              <a:rPr lang="en-US" dirty="0"/>
              <a:t>Pointer 2  = 0</a:t>
            </a:r>
          </a:p>
          <a:p>
            <a:r>
              <a:rPr lang="en-US" dirty="0"/>
              <a:t>Array2[pointer2] = 2 (val2)</a:t>
            </a:r>
          </a:p>
          <a:p>
            <a:r>
              <a:rPr lang="en-US" dirty="0"/>
              <a:t>Compare val1 and val2</a:t>
            </a:r>
          </a:p>
          <a:p>
            <a:r>
              <a:rPr lang="en-US" dirty="0"/>
              <a:t>Val2 is less than val1, we have to push val2 here</a:t>
            </a:r>
          </a:p>
          <a:p>
            <a:r>
              <a:rPr lang="en-US" dirty="0"/>
              <a:t>Since we used val2, increment pointer 2 </a:t>
            </a:r>
          </a:p>
          <a:p>
            <a:endParaRPr lang="en-US" dirty="0"/>
          </a:p>
          <a:p>
            <a:endParaRPr lang="en-US" dirty="0"/>
          </a:p>
        </p:txBody>
      </p:sp>
    </p:spTree>
    <p:extLst>
      <p:ext uri="{BB962C8B-B14F-4D97-AF65-F5344CB8AC3E}">
        <p14:creationId xmlns:p14="http://schemas.microsoft.com/office/powerpoint/2010/main" val="3695843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64B483-CB43-7C4A-8650-BDA36905BC0A}"/>
              </a:ext>
            </a:extLst>
          </p:cNvPr>
          <p:cNvSpPr>
            <a:spLocks noGrp="1"/>
          </p:cNvSpPr>
          <p:nvPr>
            <p:ph type="title"/>
          </p:nvPr>
        </p:nvSpPr>
        <p:spPr>
          <a:xfrm>
            <a:off x="677334" y="609600"/>
            <a:ext cx="8596668" cy="1320800"/>
          </a:xfrm>
        </p:spPr>
        <p:txBody>
          <a:bodyPr/>
          <a:lstStyle/>
          <a:p>
            <a:r>
              <a:rPr lang="en-US" dirty="0"/>
              <a:t>Multiple Pointers Example – Combining two sorted arrays</a:t>
            </a:r>
          </a:p>
        </p:txBody>
      </p:sp>
      <p:sp>
        <p:nvSpPr>
          <p:cNvPr id="5" name="TextBox 4">
            <a:extLst>
              <a:ext uri="{FF2B5EF4-FFF2-40B4-BE49-F238E27FC236}">
                <a16:creationId xmlns:a16="http://schemas.microsoft.com/office/drawing/2014/main" id="{5C5BEA85-68B4-8146-A332-77E762C991A0}"/>
              </a:ext>
            </a:extLst>
          </p:cNvPr>
          <p:cNvSpPr txBox="1"/>
          <p:nvPr/>
        </p:nvSpPr>
        <p:spPr>
          <a:xfrm>
            <a:off x="999744" y="1930400"/>
            <a:ext cx="6473952" cy="4401205"/>
          </a:xfrm>
          <a:prstGeom prst="rect">
            <a:avLst/>
          </a:prstGeom>
          <a:noFill/>
        </p:spPr>
        <p:txBody>
          <a:bodyPr wrap="square" rtlCol="0">
            <a:spAutoFit/>
          </a:bodyPr>
          <a:lstStyle/>
          <a:p>
            <a:r>
              <a:rPr lang="en-US" sz="4000" dirty="0"/>
              <a:t>                  	↓</a:t>
            </a:r>
          </a:p>
          <a:p>
            <a:r>
              <a:rPr lang="en-US" sz="4000" dirty="0"/>
              <a:t>Array 1 - [1,2,3]</a:t>
            </a:r>
          </a:p>
          <a:p>
            <a:r>
              <a:rPr lang="en-US" sz="4000" dirty="0"/>
              <a:t>            </a:t>
            </a:r>
          </a:p>
          <a:p>
            <a:r>
              <a:rPr lang="en-US" sz="4000" dirty="0"/>
              <a:t>   					↓</a:t>
            </a:r>
          </a:p>
          <a:p>
            <a:r>
              <a:rPr lang="en-US" sz="4000" dirty="0"/>
              <a:t>Array 2 - [2,3,3]</a:t>
            </a:r>
          </a:p>
          <a:p>
            <a:endParaRPr lang="en-US" sz="4000" dirty="0"/>
          </a:p>
          <a:p>
            <a:r>
              <a:rPr lang="en-US" sz="4000" dirty="0"/>
              <a:t>Combined Array – [1,2,2]</a:t>
            </a:r>
          </a:p>
        </p:txBody>
      </p:sp>
      <p:sp>
        <p:nvSpPr>
          <p:cNvPr id="6" name="TextBox 5">
            <a:extLst>
              <a:ext uri="{FF2B5EF4-FFF2-40B4-BE49-F238E27FC236}">
                <a16:creationId xmlns:a16="http://schemas.microsoft.com/office/drawing/2014/main" id="{BE49CF2E-90CF-C043-A98A-DBEA8E2DDED6}"/>
              </a:ext>
            </a:extLst>
          </p:cNvPr>
          <p:cNvSpPr txBox="1"/>
          <p:nvPr/>
        </p:nvSpPr>
        <p:spPr>
          <a:xfrm>
            <a:off x="3984368" y="1745734"/>
            <a:ext cx="1975104" cy="369332"/>
          </a:xfrm>
          <a:prstGeom prst="rect">
            <a:avLst/>
          </a:prstGeom>
          <a:noFill/>
        </p:spPr>
        <p:txBody>
          <a:bodyPr wrap="square" rtlCol="0">
            <a:spAutoFit/>
          </a:bodyPr>
          <a:lstStyle/>
          <a:p>
            <a:r>
              <a:rPr lang="en-US" dirty="0"/>
              <a:t>Pointer 1</a:t>
            </a:r>
          </a:p>
        </p:txBody>
      </p:sp>
      <p:sp>
        <p:nvSpPr>
          <p:cNvPr id="7" name="TextBox 6">
            <a:extLst>
              <a:ext uri="{FF2B5EF4-FFF2-40B4-BE49-F238E27FC236}">
                <a16:creationId xmlns:a16="http://schemas.microsoft.com/office/drawing/2014/main" id="{4E2850AD-CD04-9A4F-929A-93F4DFB4C7CD}"/>
              </a:ext>
            </a:extLst>
          </p:cNvPr>
          <p:cNvSpPr txBox="1"/>
          <p:nvPr/>
        </p:nvSpPr>
        <p:spPr>
          <a:xfrm>
            <a:off x="3488718" y="3546499"/>
            <a:ext cx="1975104" cy="369332"/>
          </a:xfrm>
          <a:prstGeom prst="rect">
            <a:avLst/>
          </a:prstGeom>
          <a:noFill/>
        </p:spPr>
        <p:txBody>
          <a:bodyPr wrap="square" rtlCol="0">
            <a:spAutoFit/>
          </a:bodyPr>
          <a:lstStyle/>
          <a:p>
            <a:r>
              <a:rPr lang="en-US" dirty="0"/>
              <a:t>Pointer 2</a:t>
            </a:r>
          </a:p>
        </p:txBody>
      </p:sp>
      <p:sp>
        <p:nvSpPr>
          <p:cNvPr id="8" name="TextBox 7">
            <a:extLst>
              <a:ext uri="{FF2B5EF4-FFF2-40B4-BE49-F238E27FC236}">
                <a16:creationId xmlns:a16="http://schemas.microsoft.com/office/drawing/2014/main" id="{16186B27-17FC-9340-A94F-2E4D1A67102F}"/>
              </a:ext>
            </a:extLst>
          </p:cNvPr>
          <p:cNvSpPr txBox="1"/>
          <p:nvPr/>
        </p:nvSpPr>
        <p:spPr>
          <a:xfrm>
            <a:off x="6943275" y="1822950"/>
            <a:ext cx="3230880" cy="4278094"/>
          </a:xfrm>
          <a:prstGeom prst="rect">
            <a:avLst/>
          </a:prstGeom>
          <a:noFill/>
        </p:spPr>
        <p:txBody>
          <a:bodyPr wrap="square" rtlCol="0">
            <a:spAutoFit/>
          </a:bodyPr>
          <a:lstStyle/>
          <a:p>
            <a:r>
              <a:rPr lang="en-US" sz="2000" b="1" u="sng" dirty="0"/>
              <a:t>Iteration 4</a:t>
            </a:r>
          </a:p>
          <a:p>
            <a:r>
              <a:rPr lang="en-US" dirty="0"/>
              <a:t>Pointer 1  = 2</a:t>
            </a:r>
          </a:p>
          <a:p>
            <a:r>
              <a:rPr lang="en-US" dirty="0"/>
              <a:t>Array1[pointer1] = 3 (val1)</a:t>
            </a:r>
          </a:p>
          <a:p>
            <a:r>
              <a:rPr lang="en-US" dirty="0"/>
              <a:t>Pointer 2  = 1</a:t>
            </a:r>
          </a:p>
          <a:p>
            <a:r>
              <a:rPr lang="en-US" dirty="0"/>
              <a:t>Array2[pointer2] = 3 (val2)</a:t>
            </a:r>
          </a:p>
          <a:p>
            <a:r>
              <a:rPr lang="en-US" dirty="0"/>
              <a:t>Compare val1 and val2</a:t>
            </a:r>
          </a:p>
          <a:p>
            <a:r>
              <a:rPr lang="en-US" dirty="0"/>
              <a:t>Val2 is equal to val1, we can push either here, lets push pointer1 since we did that the last time we had this scenario</a:t>
            </a:r>
          </a:p>
          <a:p>
            <a:r>
              <a:rPr lang="en-US" dirty="0"/>
              <a:t>Since we used val1, increment pointer 1 </a:t>
            </a:r>
          </a:p>
          <a:p>
            <a:endParaRPr lang="en-US" dirty="0"/>
          </a:p>
          <a:p>
            <a:endParaRPr lang="en-US" dirty="0"/>
          </a:p>
        </p:txBody>
      </p:sp>
    </p:spTree>
    <p:extLst>
      <p:ext uri="{BB962C8B-B14F-4D97-AF65-F5344CB8AC3E}">
        <p14:creationId xmlns:p14="http://schemas.microsoft.com/office/powerpoint/2010/main" val="1145390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7BAC30-7586-C247-806B-BA000F1D32C4}"/>
              </a:ext>
            </a:extLst>
          </p:cNvPr>
          <p:cNvSpPr>
            <a:spLocks noGrp="1"/>
          </p:cNvSpPr>
          <p:nvPr>
            <p:ph type="title"/>
          </p:nvPr>
        </p:nvSpPr>
        <p:spPr>
          <a:xfrm>
            <a:off x="677334" y="609600"/>
            <a:ext cx="8596668" cy="1320800"/>
          </a:xfrm>
        </p:spPr>
        <p:txBody>
          <a:bodyPr/>
          <a:lstStyle/>
          <a:p>
            <a:r>
              <a:rPr lang="en-US" dirty="0"/>
              <a:t>Multiple Pointers Example – Combining two sorted arrays</a:t>
            </a:r>
          </a:p>
        </p:txBody>
      </p:sp>
      <p:sp>
        <p:nvSpPr>
          <p:cNvPr id="5" name="TextBox 4">
            <a:extLst>
              <a:ext uri="{FF2B5EF4-FFF2-40B4-BE49-F238E27FC236}">
                <a16:creationId xmlns:a16="http://schemas.microsoft.com/office/drawing/2014/main" id="{90B45B52-5290-DC43-9B43-EF853AEBD10E}"/>
              </a:ext>
            </a:extLst>
          </p:cNvPr>
          <p:cNvSpPr txBox="1"/>
          <p:nvPr/>
        </p:nvSpPr>
        <p:spPr>
          <a:xfrm>
            <a:off x="999744" y="1930400"/>
            <a:ext cx="6473952" cy="4401205"/>
          </a:xfrm>
          <a:prstGeom prst="rect">
            <a:avLst/>
          </a:prstGeom>
          <a:noFill/>
        </p:spPr>
        <p:txBody>
          <a:bodyPr wrap="square" rtlCol="0">
            <a:spAutoFit/>
          </a:bodyPr>
          <a:lstStyle/>
          <a:p>
            <a:r>
              <a:rPr lang="en-US" sz="4000" dirty="0"/>
              <a:t>                  	↓</a:t>
            </a:r>
          </a:p>
          <a:p>
            <a:r>
              <a:rPr lang="en-US" sz="4000" dirty="0"/>
              <a:t>Array 1 - [1,2,3]</a:t>
            </a:r>
          </a:p>
          <a:p>
            <a:r>
              <a:rPr lang="en-US" sz="4000" dirty="0"/>
              <a:t>            </a:t>
            </a:r>
          </a:p>
          <a:p>
            <a:r>
              <a:rPr lang="en-US" sz="4000" dirty="0"/>
              <a:t>   					↓</a:t>
            </a:r>
          </a:p>
          <a:p>
            <a:r>
              <a:rPr lang="en-US" sz="4000" dirty="0"/>
              <a:t>Array 2 - [2,3,3]</a:t>
            </a:r>
          </a:p>
          <a:p>
            <a:endParaRPr lang="en-US" sz="4000" dirty="0"/>
          </a:p>
          <a:p>
            <a:r>
              <a:rPr lang="en-US" sz="4000" dirty="0"/>
              <a:t>Combined Array – [1,2,2,3]</a:t>
            </a:r>
          </a:p>
        </p:txBody>
      </p:sp>
      <p:sp>
        <p:nvSpPr>
          <p:cNvPr id="6" name="TextBox 5">
            <a:extLst>
              <a:ext uri="{FF2B5EF4-FFF2-40B4-BE49-F238E27FC236}">
                <a16:creationId xmlns:a16="http://schemas.microsoft.com/office/drawing/2014/main" id="{09610AED-509F-C04F-ABBC-01415CDC21CE}"/>
              </a:ext>
            </a:extLst>
          </p:cNvPr>
          <p:cNvSpPr txBox="1"/>
          <p:nvPr/>
        </p:nvSpPr>
        <p:spPr>
          <a:xfrm>
            <a:off x="3984368" y="1745734"/>
            <a:ext cx="1975104" cy="369332"/>
          </a:xfrm>
          <a:prstGeom prst="rect">
            <a:avLst/>
          </a:prstGeom>
          <a:noFill/>
        </p:spPr>
        <p:txBody>
          <a:bodyPr wrap="square" rtlCol="0">
            <a:spAutoFit/>
          </a:bodyPr>
          <a:lstStyle/>
          <a:p>
            <a:r>
              <a:rPr lang="en-US" dirty="0"/>
              <a:t>Pointer 1</a:t>
            </a:r>
          </a:p>
        </p:txBody>
      </p:sp>
      <p:sp>
        <p:nvSpPr>
          <p:cNvPr id="7" name="TextBox 6">
            <a:extLst>
              <a:ext uri="{FF2B5EF4-FFF2-40B4-BE49-F238E27FC236}">
                <a16:creationId xmlns:a16="http://schemas.microsoft.com/office/drawing/2014/main" id="{373ADDA4-0237-774D-A849-652367297866}"/>
              </a:ext>
            </a:extLst>
          </p:cNvPr>
          <p:cNvSpPr txBox="1"/>
          <p:nvPr/>
        </p:nvSpPr>
        <p:spPr>
          <a:xfrm>
            <a:off x="3488718" y="3546499"/>
            <a:ext cx="1975104" cy="369332"/>
          </a:xfrm>
          <a:prstGeom prst="rect">
            <a:avLst/>
          </a:prstGeom>
          <a:noFill/>
        </p:spPr>
        <p:txBody>
          <a:bodyPr wrap="square" rtlCol="0">
            <a:spAutoFit/>
          </a:bodyPr>
          <a:lstStyle/>
          <a:p>
            <a:r>
              <a:rPr lang="en-US" dirty="0"/>
              <a:t>Pointer 2</a:t>
            </a:r>
          </a:p>
        </p:txBody>
      </p:sp>
      <p:sp>
        <p:nvSpPr>
          <p:cNvPr id="8" name="TextBox 7">
            <a:extLst>
              <a:ext uri="{FF2B5EF4-FFF2-40B4-BE49-F238E27FC236}">
                <a16:creationId xmlns:a16="http://schemas.microsoft.com/office/drawing/2014/main" id="{4932E66E-3FF3-4541-A36B-9ECED39D5950}"/>
              </a:ext>
            </a:extLst>
          </p:cNvPr>
          <p:cNvSpPr txBox="1"/>
          <p:nvPr/>
        </p:nvSpPr>
        <p:spPr>
          <a:xfrm>
            <a:off x="6943275" y="1822950"/>
            <a:ext cx="3230880" cy="4278094"/>
          </a:xfrm>
          <a:prstGeom prst="rect">
            <a:avLst/>
          </a:prstGeom>
          <a:noFill/>
        </p:spPr>
        <p:txBody>
          <a:bodyPr wrap="square" rtlCol="0">
            <a:spAutoFit/>
          </a:bodyPr>
          <a:lstStyle/>
          <a:p>
            <a:r>
              <a:rPr lang="en-US" sz="2000" b="1" u="sng" dirty="0"/>
              <a:t>Iteration 4</a:t>
            </a:r>
          </a:p>
          <a:p>
            <a:r>
              <a:rPr lang="en-US" dirty="0"/>
              <a:t>Pointer 1  = 2</a:t>
            </a:r>
          </a:p>
          <a:p>
            <a:r>
              <a:rPr lang="en-US" dirty="0"/>
              <a:t>Array1[pointer1] = 3 (val1)</a:t>
            </a:r>
          </a:p>
          <a:p>
            <a:r>
              <a:rPr lang="en-US" dirty="0"/>
              <a:t>Pointer 2  = 1</a:t>
            </a:r>
          </a:p>
          <a:p>
            <a:r>
              <a:rPr lang="en-US" dirty="0"/>
              <a:t>Array2[pointer2] = 3 (val2)</a:t>
            </a:r>
          </a:p>
          <a:p>
            <a:r>
              <a:rPr lang="en-US" dirty="0"/>
              <a:t>Compare val1 and val2</a:t>
            </a:r>
          </a:p>
          <a:p>
            <a:r>
              <a:rPr lang="en-US" dirty="0"/>
              <a:t>Val2 is equal to val1, we can push either here, lets push pointer1 since we did that the last time we had this scenario</a:t>
            </a:r>
          </a:p>
          <a:p>
            <a:r>
              <a:rPr lang="en-US" dirty="0"/>
              <a:t>Since we used val1, increment pointer 1 </a:t>
            </a:r>
          </a:p>
          <a:p>
            <a:endParaRPr lang="en-US" dirty="0"/>
          </a:p>
          <a:p>
            <a:endParaRPr lang="en-US" dirty="0"/>
          </a:p>
        </p:txBody>
      </p:sp>
    </p:spTree>
    <p:extLst>
      <p:ext uri="{BB962C8B-B14F-4D97-AF65-F5344CB8AC3E}">
        <p14:creationId xmlns:p14="http://schemas.microsoft.com/office/powerpoint/2010/main" val="3068580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3452E1-F422-4441-8720-93134E8D052C}"/>
              </a:ext>
            </a:extLst>
          </p:cNvPr>
          <p:cNvSpPr>
            <a:spLocks noGrp="1"/>
          </p:cNvSpPr>
          <p:nvPr>
            <p:ph type="title"/>
          </p:nvPr>
        </p:nvSpPr>
        <p:spPr>
          <a:xfrm>
            <a:off x="677334" y="609600"/>
            <a:ext cx="8596668" cy="1320800"/>
          </a:xfrm>
        </p:spPr>
        <p:txBody>
          <a:bodyPr/>
          <a:lstStyle/>
          <a:p>
            <a:r>
              <a:rPr lang="en-US" dirty="0"/>
              <a:t>Multiple Pointers Example – Combining two sorted arrays</a:t>
            </a:r>
          </a:p>
        </p:txBody>
      </p:sp>
      <p:sp>
        <p:nvSpPr>
          <p:cNvPr id="5" name="TextBox 4">
            <a:extLst>
              <a:ext uri="{FF2B5EF4-FFF2-40B4-BE49-F238E27FC236}">
                <a16:creationId xmlns:a16="http://schemas.microsoft.com/office/drawing/2014/main" id="{EA4CC0D7-0843-DC4C-B663-7BCF07929ECA}"/>
              </a:ext>
            </a:extLst>
          </p:cNvPr>
          <p:cNvSpPr txBox="1"/>
          <p:nvPr/>
        </p:nvSpPr>
        <p:spPr>
          <a:xfrm>
            <a:off x="999744" y="1930400"/>
            <a:ext cx="6473952" cy="4401205"/>
          </a:xfrm>
          <a:prstGeom prst="rect">
            <a:avLst/>
          </a:prstGeom>
          <a:noFill/>
        </p:spPr>
        <p:txBody>
          <a:bodyPr wrap="square" rtlCol="0">
            <a:spAutoFit/>
          </a:bodyPr>
          <a:lstStyle/>
          <a:p>
            <a:r>
              <a:rPr lang="en-US" sz="4000" dirty="0"/>
              <a:t>                  		  ↓</a:t>
            </a:r>
          </a:p>
          <a:p>
            <a:r>
              <a:rPr lang="en-US" sz="4000" dirty="0"/>
              <a:t>Array 1 - [1,2,3]</a:t>
            </a:r>
          </a:p>
          <a:p>
            <a:r>
              <a:rPr lang="en-US" sz="4000" dirty="0"/>
              <a:t>            </a:t>
            </a:r>
          </a:p>
          <a:p>
            <a:r>
              <a:rPr lang="en-US" sz="4000" dirty="0"/>
              <a:t>   					↓</a:t>
            </a:r>
          </a:p>
          <a:p>
            <a:r>
              <a:rPr lang="en-US" sz="4000" dirty="0"/>
              <a:t>Array 2 - [2,3,3]</a:t>
            </a:r>
          </a:p>
          <a:p>
            <a:endParaRPr lang="en-US" sz="4000" dirty="0"/>
          </a:p>
          <a:p>
            <a:r>
              <a:rPr lang="en-US" sz="4000" dirty="0"/>
              <a:t>Combined Array – [1,2,2,3]</a:t>
            </a:r>
          </a:p>
        </p:txBody>
      </p:sp>
      <p:sp>
        <p:nvSpPr>
          <p:cNvPr id="6" name="TextBox 5">
            <a:extLst>
              <a:ext uri="{FF2B5EF4-FFF2-40B4-BE49-F238E27FC236}">
                <a16:creationId xmlns:a16="http://schemas.microsoft.com/office/drawing/2014/main" id="{8091433F-C983-8842-B2A9-E5737FADBA77}"/>
              </a:ext>
            </a:extLst>
          </p:cNvPr>
          <p:cNvSpPr txBox="1"/>
          <p:nvPr/>
        </p:nvSpPr>
        <p:spPr>
          <a:xfrm>
            <a:off x="4654928" y="1745734"/>
            <a:ext cx="1975104" cy="369332"/>
          </a:xfrm>
          <a:prstGeom prst="rect">
            <a:avLst/>
          </a:prstGeom>
          <a:noFill/>
        </p:spPr>
        <p:txBody>
          <a:bodyPr wrap="square" rtlCol="0">
            <a:spAutoFit/>
          </a:bodyPr>
          <a:lstStyle/>
          <a:p>
            <a:r>
              <a:rPr lang="en-US" dirty="0"/>
              <a:t>Pointer 1</a:t>
            </a:r>
          </a:p>
        </p:txBody>
      </p:sp>
      <p:sp>
        <p:nvSpPr>
          <p:cNvPr id="7" name="TextBox 6">
            <a:extLst>
              <a:ext uri="{FF2B5EF4-FFF2-40B4-BE49-F238E27FC236}">
                <a16:creationId xmlns:a16="http://schemas.microsoft.com/office/drawing/2014/main" id="{57935841-1ADC-B34A-920E-E61756846811}"/>
              </a:ext>
            </a:extLst>
          </p:cNvPr>
          <p:cNvSpPr txBox="1"/>
          <p:nvPr/>
        </p:nvSpPr>
        <p:spPr>
          <a:xfrm>
            <a:off x="3488718" y="3546499"/>
            <a:ext cx="1975104" cy="369332"/>
          </a:xfrm>
          <a:prstGeom prst="rect">
            <a:avLst/>
          </a:prstGeom>
          <a:noFill/>
        </p:spPr>
        <p:txBody>
          <a:bodyPr wrap="square" rtlCol="0">
            <a:spAutoFit/>
          </a:bodyPr>
          <a:lstStyle/>
          <a:p>
            <a:r>
              <a:rPr lang="en-US" dirty="0"/>
              <a:t>Pointer 2</a:t>
            </a:r>
          </a:p>
        </p:txBody>
      </p:sp>
      <p:sp>
        <p:nvSpPr>
          <p:cNvPr id="8" name="TextBox 7">
            <a:extLst>
              <a:ext uri="{FF2B5EF4-FFF2-40B4-BE49-F238E27FC236}">
                <a16:creationId xmlns:a16="http://schemas.microsoft.com/office/drawing/2014/main" id="{47E95D7F-190C-3343-82F6-69A77215B866}"/>
              </a:ext>
            </a:extLst>
          </p:cNvPr>
          <p:cNvSpPr txBox="1"/>
          <p:nvPr/>
        </p:nvSpPr>
        <p:spPr>
          <a:xfrm>
            <a:off x="6943275" y="1822950"/>
            <a:ext cx="3230880" cy="4278094"/>
          </a:xfrm>
          <a:prstGeom prst="rect">
            <a:avLst/>
          </a:prstGeom>
          <a:noFill/>
        </p:spPr>
        <p:txBody>
          <a:bodyPr wrap="square" rtlCol="0">
            <a:spAutoFit/>
          </a:bodyPr>
          <a:lstStyle/>
          <a:p>
            <a:r>
              <a:rPr lang="en-US" sz="2000" b="1" u="sng" dirty="0"/>
              <a:t>Iteration 4</a:t>
            </a:r>
          </a:p>
          <a:p>
            <a:r>
              <a:rPr lang="en-US" dirty="0"/>
              <a:t>Pointer 1  = 2</a:t>
            </a:r>
          </a:p>
          <a:p>
            <a:r>
              <a:rPr lang="en-US" dirty="0"/>
              <a:t>Array1[pointer1] = 3 (val1)</a:t>
            </a:r>
          </a:p>
          <a:p>
            <a:r>
              <a:rPr lang="en-US" dirty="0"/>
              <a:t>Pointer 2  = 1</a:t>
            </a:r>
          </a:p>
          <a:p>
            <a:r>
              <a:rPr lang="en-US" dirty="0"/>
              <a:t>Array2[pointer2] = 3 (val2)</a:t>
            </a:r>
          </a:p>
          <a:p>
            <a:r>
              <a:rPr lang="en-US" dirty="0"/>
              <a:t>Compare val1 and val2</a:t>
            </a:r>
          </a:p>
          <a:p>
            <a:r>
              <a:rPr lang="en-US" dirty="0"/>
              <a:t>Val2 is equal to val1, we can push either here, lets push pointer1 since we did that the last time we had this scenario</a:t>
            </a:r>
          </a:p>
          <a:p>
            <a:r>
              <a:rPr lang="en-US" dirty="0"/>
              <a:t>Since we used val1, increment pointer 1 </a:t>
            </a:r>
          </a:p>
          <a:p>
            <a:endParaRPr lang="en-US" dirty="0"/>
          </a:p>
          <a:p>
            <a:endParaRPr lang="en-US" dirty="0"/>
          </a:p>
        </p:txBody>
      </p:sp>
    </p:spTree>
    <p:extLst>
      <p:ext uri="{BB962C8B-B14F-4D97-AF65-F5344CB8AC3E}">
        <p14:creationId xmlns:p14="http://schemas.microsoft.com/office/powerpoint/2010/main" val="2484180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5E5E1A-FA32-144F-89F7-336D177B0E82}"/>
              </a:ext>
            </a:extLst>
          </p:cNvPr>
          <p:cNvSpPr>
            <a:spLocks noGrp="1"/>
          </p:cNvSpPr>
          <p:nvPr>
            <p:ph type="title"/>
          </p:nvPr>
        </p:nvSpPr>
        <p:spPr>
          <a:xfrm>
            <a:off x="677334" y="609600"/>
            <a:ext cx="8596668" cy="1320800"/>
          </a:xfrm>
        </p:spPr>
        <p:txBody>
          <a:bodyPr/>
          <a:lstStyle/>
          <a:p>
            <a:r>
              <a:rPr lang="en-US" dirty="0"/>
              <a:t>Multiple Pointers Example – Combining two sorted arrays</a:t>
            </a:r>
          </a:p>
        </p:txBody>
      </p:sp>
      <p:sp>
        <p:nvSpPr>
          <p:cNvPr id="5" name="TextBox 4">
            <a:extLst>
              <a:ext uri="{FF2B5EF4-FFF2-40B4-BE49-F238E27FC236}">
                <a16:creationId xmlns:a16="http://schemas.microsoft.com/office/drawing/2014/main" id="{C2631746-87EE-DA44-856E-6EA99C10ECBB}"/>
              </a:ext>
            </a:extLst>
          </p:cNvPr>
          <p:cNvSpPr txBox="1"/>
          <p:nvPr/>
        </p:nvSpPr>
        <p:spPr>
          <a:xfrm>
            <a:off x="999744" y="1930400"/>
            <a:ext cx="6473952" cy="4401205"/>
          </a:xfrm>
          <a:prstGeom prst="rect">
            <a:avLst/>
          </a:prstGeom>
          <a:noFill/>
        </p:spPr>
        <p:txBody>
          <a:bodyPr wrap="square" rtlCol="0">
            <a:spAutoFit/>
          </a:bodyPr>
          <a:lstStyle/>
          <a:p>
            <a:r>
              <a:rPr lang="en-US" sz="4000" dirty="0"/>
              <a:t>                  		  ↓</a:t>
            </a:r>
          </a:p>
          <a:p>
            <a:r>
              <a:rPr lang="en-US" sz="4000" dirty="0"/>
              <a:t>Array 1 - [1,2,3]</a:t>
            </a:r>
          </a:p>
          <a:p>
            <a:r>
              <a:rPr lang="en-US" sz="4000" dirty="0"/>
              <a:t>            </a:t>
            </a:r>
          </a:p>
          <a:p>
            <a:r>
              <a:rPr lang="en-US" sz="4000" dirty="0"/>
              <a:t>   					↓</a:t>
            </a:r>
          </a:p>
          <a:p>
            <a:r>
              <a:rPr lang="en-US" sz="4000" dirty="0"/>
              <a:t>Array 2 - [2,3,3]</a:t>
            </a:r>
          </a:p>
          <a:p>
            <a:endParaRPr lang="en-US" sz="4000" dirty="0"/>
          </a:p>
          <a:p>
            <a:r>
              <a:rPr lang="en-US" sz="4000" dirty="0"/>
              <a:t>Combined Array – [1,2,2,3]</a:t>
            </a:r>
          </a:p>
        </p:txBody>
      </p:sp>
      <p:sp>
        <p:nvSpPr>
          <p:cNvPr id="6" name="TextBox 5">
            <a:extLst>
              <a:ext uri="{FF2B5EF4-FFF2-40B4-BE49-F238E27FC236}">
                <a16:creationId xmlns:a16="http://schemas.microsoft.com/office/drawing/2014/main" id="{F90ED198-8192-4848-9A80-E3E8060C67EE}"/>
              </a:ext>
            </a:extLst>
          </p:cNvPr>
          <p:cNvSpPr txBox="1"/>
          <p:nvPr/>
        </p:nvSpPr>
        <p:spPr>
          <a:xfrm>
            <a:off x="4654928" y="1745734"/>
            <a:ext cx="1975104" cy="369332"/>
          </a:xfrm>
          <a:prstGeom prst="rect">
            <a:avLst/>
          </a:prstGeom>
          <a:noFill/>
        </p:spPr>
        <p:txBody>
          <a:bodyPr wrap="square" rtlCol="0">
            <a:spAutoFit/>
          </a:bodyPr>
          <a:lstStyle/>
          <a:p>
            <a:r>
              <a:rPr lang="en-US" dirty="0"/>
              <a:t>Pointer 1</a:t>
            </a:r>
          </a:p>
        </p:txBody>
      </p:sp>
      <p:sp>
        <p:nvSpPr>
          <p:cNvPr id="7" name="TextBox 6">
            <a:extLst>
              <a:ext uri="{FF2B5EF4-FFF2-40B4-BE49-F238E27FC236}">
                <a16:creationId xmlns:a16="http://schemas.microsoft.com/office/drawing/2014/main" id="{3B4012D9-07D6-A947-8317-65DF13859D20}"/>
              </a:ext>
            </a:extLst>
          </p:cNvPr>
          <p:cNvSpPr txBox="1"/>
          <p:nvPr/>
        </p:nvSpPr>
        <p:spPr>
          <a:xfrm>
            <a:off x="3488718" y="3546499"/>
            <a:ext cx="1975104" cy="369332"/>
          </a:xfrm>
          <a:prstGeom prst="rect">
            <a:avLst/>
          </a:prstGeom>
          <a:noFill/>
        </p:spPr>
        <p:txBody>
          <a:bodyPr wrap="square" rtlCol="0">
            <a:spAutoFit/>
          </a:bodyPr>
          <a:lstStyle/>
          <a:p>
            <a:r>
              <a:rPr lang="en-US" dirty="0"/>
              <a:t>Pointer 2</a:t>
            </a:r>
          </a:p>
        </p:txBody>
      </p:sp>
      <p:sp>
        <p:nvSpPr>
          <p:cNvPr id="8" name="TextBox 7">
            <a:extLst>
              <a:ext uri="{FF2B5EF4-FFF2-40B4-BE49-F238E27FC236}">
                <a16:creationId xmlns:a16="http://schemas.microsoft.com/office/drawing/2014/main" id="{D70531EB-BD1A-9748-9F00-90ECDB31AB94}"/>
              </a:ext>
            </a:extLst>
          </p:cNvPr>
          <p:cNvSpPr txBox="1"/>
          <p:nvPr/>
        </p:nvSpPr>
        <p:spPr>
          <a:xfrm>
            <a:off x="6943275" y="1822950"/>
            <a:ext cx="3230880" cy="3724096"/>
          </a:xfrm>
          <a:prstGeom prst="rect">
            <a:avLst/>
          </a:prstGeom>
          <a:noFill/>
        </p:spPr>
        <p:txBody>
          <a:bodyPr wrap="square" rtlCol="0">
            <a:spAutoFit/>
          </a:bodyPr>
          <a:lstStyle/>
          <a:p>
            <a:r>
              <a:rPr lang="en-US" sz="2000" b="1" u="sng" dirty="0"/>
              <a:t>Iteration 5</a:t>
            </a:r>
          </a:p>
          <a:p>
            <a:r>
              <a:rPr lang="en-US" dirty="0"/>
              <a:t>Pointer 1  = </a:t>
            </a:r>
            <a:r>
              <a:rPr lang="en-US" dirty="0">
                <a:solidFill>
                  <a:srgbClr val="FF0000"/>
                </a:solidFill>
              </a:rPr>
              <a:t>3</a:t>
            </a:r>
          </a:p>
          <a:p>
            <a:r>
              <a:rPr lang="en-US" dirty="0"/>
              <a:t>Array1[pointer1] = undefined</a:t>
            </a:r>
          </a:p>
          <a:p>
            <a:r>
              <a:rPr lang="en-US" dirty="0"/>
              <a:t>Pointer 2  = 1</a:t>
            </a:r>
          </a:p>
          <a:p>
            <a:r>
              <a:rPr lang="en-US" dirty="0"/>
              <a:t>Array2[pointer2] = 3 (val2)</a:t>
            </a:r>
          </a:p>
          <a:p>
            <a:r>
              <a:rPr lang="en-US" dirty="0"/>
              <a:t>We can’t compare val1 and val2 here because our first pointer reached the end of array1, push val2</a:t>
            </a:r>
          </a:p>
          <a:p>
            <a:r>
              <a:rPr lang="en-US" dirty="0"/>
              <a:t>Since we used val2, increment pointer 2 </a:t>
            </a:r>
          </a:p>
          <a:p>
            <a:endParaRPr lang="en-US" dirty="0"/>
          </a:p>
          <a:p>
            <a:endParaRPr lang="en-US" dirty="0"/>
          </a:p>
        </p:txBody>
      </p:sp>
    </p:spTree>
    <p:extLst>
      <p:ext uri="{BB962C8B-B14F-4D97-AF65-F5344CB8AC3E}">
        <p14:creationId xmlns:p14="http://schemas.microsoft.com/office/powerpoint/2010/main" val="1584447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530E89-775E-8540-BAD7-57440E575A1D}"/>
              </a:ext>
            </a:extLst>
          </p:cNvPr>
          <p:cNvSpPr>
            <a:spLocks noGrp="1"/>
          </p:cNvSpPr>
          <p:nvPr>
            <p:ph type="title"/>
          </p:nvPr>
        </p:nvSpPr>
        <p:spPr>
          <a:xfrm>
            <a:off x="677334" y="609600"/>
            <a:ext cx="8596668" cy="1320800"/>
          </a:xfrm>
        </p:spPr>
        <p:txBody>
          <a:bodyPr/>
          <a:lstStyle/>
          <a:p>
            <a:r>
              <a:rPr lang="en-US" dirty="0"/>
              <a:t>Multiple Pointers Example – Combining two sorted arrays</a:t>
            </a:r>
          </a:p>
        </p:txBody>
      </p:sp>
      <p:sp>
        <p:nvSpPr>
          <p:cNvPr id="5" name="TextBox 4">
            <a:extLst>
              <a:ext uri="{FF2B5EF4-FFF2-40B4-BE49-F238E27FC236}">
                <a16:creationId xmlns:a16="http://schemas.microsoft.com/office/drawing/2014/main" id="{13BB2122-0998-874E-B116-620FCCEA633D}"/>
              </a:ext>
            </a:extLst>
          </p:cNvPr>
          <p:cNvSpPr txBox="1"/>
          <p:nvPr/>
        </p:nvSpPr>
        <p:spPr>
          <a:xfrm>
            <a:off x="999744" y="1930400"/>
            <a:ext cx="6986016" cy="4401205"/>
          </a:xfrm>
          <a:prstGeom prst="rect">
            <a:avLst/>
          </a:prstGeom>
          <a:noFill/>
        </p:spPr>
        <p:txBody>
          <a:bodyPr wrap="square" rtlCol="0">
            <a:spAutoFit/>
          </a:bodyPr>
          <a:lstStyle/>
          <a:p>
            <a:r>
              <a:rPr lang="en-US" sz="4000" dirty="0"/>
              <a:t>                  		  ↓</a:t>
            </a:r>
          </a:p>
          <a:p>
            <a:r>
              <a:rPr lang="en-US" sz="4000" dirty="0"/>
              <a:t>Array 1 - [1,2,3]</a:t>
            </a:r>
          </a:p>
          <a:p>
            <a:r>
              <a:rPr lang="en-US" sz="4000" dirty="0"/>
              <a:t>            </a:t>
            </a:r>
          </a:p>
          <a:p>
            <a:r>
              <a:rPr lang="en-US" sz="4000" dirty="0"/>
              <a:t>   					↓</a:t>
            </a:r>
          </a:p>
          <a:p>
            <a:r>
              <a:rPr lang="en-US" sz="4000" dirty="0"/>
              <a:t>Array 2 - [2,3,3]</a:t>
            </a:r>
          </a:p>
          <a:p>
            <a:endParaRPr lang="en-US" sz="4000" dirty="0"/>
          </a:p>
          <a:p>
            <a:r>
              <a:rPr lang="en-US" sz="4000" dirty="0"/>
              <a:t>Combined Array – [1,2,2,3,3]</a:t>
            </a:r>
          </a:p>
        </p:txBody>
      </p:sp>
      <p:sp>
        <p:nvSpPr>
          <p:cNvPr id="6" name="TextBox 5">
            <a:extLst>
              <a:ext uri="{FF2B5EF4-FFF2-40B4-BE49-F238E27FC236}">
                <a16:creationId xmlns:a16="http://schemas.microsoft.com/office/drawing/2014/main" id="{D683E8D8-F55C-644E-B992-D46C018E567B}"/>
              </a:ext>
            </a:extLst>
          </p:cNvPr>
          <p:cNvSpPr txBox="1"/>
          <p:nvPr/>
        </p:nvSpPr>
        <p:spPr>
          <a:xfrm>
            <a:off x="4654928" y="1745734"/>
            <a:ext cx="1975104" cy="369332"/>
          </a:xfrm>
          <a:prstGeom prst="rect">
            <a:avLst/>
          </a:prstGeom>
          <a:noFill/>
        </p:spPr>
        <p:txBody>
          <a:bodyPr wrap="square" rtlCol="0">
            <a:spAutoFit/>
          </a:bodyPr>
          <a:lstStyle/>
          <a:p>
            <a:r>
              <a:rPr lang="en-US" dirty="0"/>
              <a:t>Pointer 1</a:t>
            </a:r>
          </a:p>
        </p:txBody>
      </p:sp>
      <p:sp>
        <p:nvSpPr>
          <p:cNvPr id="7" name="TextBox 6">
            <a:extLst>
              <a:ext uri="{FF2B5EF4-FFF2-40B4-BE49-F238E27FC236}">
                <a16:creationId xmlns:a16="http://schemas.microsoft.com/office/drawing/2014/main" id="{1210D61D-5619-7F46-A6ED-1F14EF09D8FB}"/>
              </a:ext>
            </a:extLst>
          </p:cNvPr>
          <p:cNvSpPr txBox="1"/>
          <p:nvPr/>
        </p:nvSpPr>
        <p:spPr>
          <a:xfrm>
            <a:off x="3488718" y="3546499"/>
            <a:ext cx="1975104" cy="369332"/>
          </a:xfrm>
          <a:prstGeom prst="rect">
            <a:avLst/>
          </a:prstGeom>
          <a:noFill/>
        </p:spPr>
        <p:txBody>
          <a:bodyPr wrap="square" rtlCol="0">
            <a:spAutoFit/>
          </a:bodyPr>
          <a:lstStyle/>
          <a:p>
            <a:r>
              <a:rPr lang="en-US" dirty="0"/>
              <a:t>Pointer 2</a:t>
            </a:r>
          </a:p>
        </p:txBody>
      </p:sp>
      <p:sp>
        <p:nvSpPr>
          <p:cNvPr id="8" name="TextBox 7">
            <a:extLst>
              <a:ext uri="{FF2B5EF4-FFF2-40B4-BE49-F238E27FC236}">
                <a16:creationId xmlns:a16="http://schemas.microsoft.com/office/drawing/2014/main" id="{C0549ADE-C437-E747-AF28-6656BD5E2081}"/>
              </a:ext>
            </a:extLst>
          </p:cNvPr>
          <p:cNvSpPr txBox="1"/>
          <p:nvPr/>
        </p:nvSpPr>
        <p:spPr>
          <a:xfrm>
            <a:off x="6943275" y="1822950"/>
            <a:ext cx="3230880" cy="3724096"/>
          </a:xfrm>
          <a:prstGeom prst="rect">
            <a:avLst/>
          </a:prstGeom>
          <a:noFill/>
        </p:spPr>
        <p:txBody>
          <a:bodyPr wrap="square" rtlCol="0">
            <a:spAutoFit/>
          </a:bodyPr>
          <a:lstStyle/>
          <a:p>
            <a:r>
              <a:rPr lang="en-US" sz="2000" b="1" u="sng" dirty="0"/>
              <a:t>Iteration 5</a:t>
            </a:r>
          </a:p>
          <a:p>
            <a:r>
              <a:rPr lang="en-US" dirty="0"/>
              <a:t>Pointer 1  = </a:t>
            </a:r>
            <a:r>
              <a:rPr lang="en-US" dirty="0">
                <a:solidFill>
                  <a:srgbClr val="FF0000"/>
                </a:solidFill>
              </a:rPr>
              <a:t>3</a:t>
            </a:r>
          </a:p>
          <a:p>
            <a:r>
              <a:rPr lang="en-US" dirty="0"/>
              <a:t>Array1[pointer1] = undefined</a:t>
            </a:r>
          </a:p>
          <a:p>
            <a:r>
              <a:rPr lang="en-US" dirty="0"/>
              <a:t>Pointer 2  = 1</a:t>
            </a:r>
          </a:p>
          <a:p>
            <a:r>
              <a:rPr lang="en-US" dirty="0"/>
              <a:t>Array2[pointer2] = 3 (val2)</a:t>
            </a:r>
          </a:p>
          <a:p>
            <a:r>
              <a:rPr lang="en-US" dirty="0"/>
              <a:t>We can’t compare val1 and val2 here because our first pointer reached the end of array1, push val2</a:t>
            </a:r>
          </a:p>
          <a:p>
            <a:r>
              <a:rPr lang="en-US" dirty="0"/>
              <a:t>Since we used val2, increment pointer 2 </a:t>
            </a:r>
          </a:p>
          <a:p>
            <a:endParaRPr lang="en-US" dirty="0"/>
          </a:p>
          <a:p>
            <a:endParaRPr lang="en-US" dirty="0"/>
          </a:p>
        </p:txBody>
      </p:sp>
    </p:spTree>
    <p:extLst>
      <p:ext uri="{BB962C8B-B14F-4D97-AF65-F5344CB8AC3E}">
        <p14:creationId xmlns:p14="http://schemas.microsoft.com/office/powerpoint/2010/main" val="419946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23542F-AE0C-F446-8D67-42184E5DA63F}"/>
              </a:ext>
            </a:extLst>
          </p:cNvPr>
          <p:cNvSpPr>
            <a:spLocks noGrp="1"/>
          </p:cNvSpPr>
          <p:nvPr>
            <p:ph type="title"/>
          </p:nvPr>
        </p:nvSpPr>
        <p:spPr>
          <a:xfrm>
            <a:off x="677334" y="609600"/>
            <a:ext cx="8596668" cy="1320800"/>
          </a:xfrm>
        </p:spPr>
        <p:txBody>
          <a:bodyPr/>
          <a:lstStyle/>
          <a:p>
            <a:r>
              <a:rPr lang="en-US" dirty="0"/>
              <a:t>Multiple Pointers Example – Combining two sorted arrays</a:t>
            </a:r>
          </a:p>
        </p:txBody>
      </p:sp>
      <p:sp>
        <p:nvSpPr>
          <p:cNvPr id="5" name="TextBox 4">
            <a:extLst>
              <a:ext uri="{FF2B5EF4-FFF2-40B4-BE49-F238E27FC236}">
                <a16:creationId xmlns:a16="http://schemas.microsoft.com/office/drawing/2014/main" id="{E6EE5FA5-F059-5645-99E7-C99C09098556}"/>
              </a:ext>
            </a:extLst>
          </p:cNvPr>
          <p:cNvSpPr txBox="1"/>
          <p:nvPr/>
        </p:nvSpPr>
        <p:spPr>
          <a:xfrm>
            <a:off x="999744" y="1930400"/>
            <a:ext cx="6986016" cy="4401205"/>
          </a:xfrm>
          <a:prstGeom prst="rect">
            <a:avLst/>
          </a:prstGeom>
          <a:noFill/>
        </p:spPr>
        <p:txBody>
          <a:bodyPr wrap="square" rtlCol="0">
            <a:spAutoFit/>
          </a:bodyPr>
          <a:lstStyle/>
          <a:p>
            <a:r>
              <a:rPr lang="en-US" sz="4000" dirty="0"/>
              <a:t>                  		  ↓</a:t>
            </a:r>
          </a:p>
          <a:p>
            <a:r>
              <a:rPr lang="en-US" sz="4000" dirty="0"/>
              <a:t>Array 1 - [1,2,3]</a:t>
            </a:r>
          </a:p>
          <a:p>
            <a:r>
              <a:rPr lang="en-US" sz="4000" dirty="0"/>
              <a:t>            </a:t>
            </a:r>
          </a:p>
          <a:p>
            <a:r>
              <a:rPr lang="en-US" sz="4000" dirty="0"/>
              <a:t>   						↓</a:t>
            </a:r>
          </a:p>
          <a:p>
            <a:r>
              <a:rPr lang="en-US" sz="4000" dirty="0"/>
              <a:t>Array 2 - [2,3,3]</a:t>
            </a:r>
          </a:p>
          <a:p>
            <a:endParaRPr lang="en-US" sz="4000" dirty="0"/>
          </a:p>
          <a:p>
            <a:r>
              <a:rPr lang="en-US" sz="4000" dirty="0"/>
              <a:t>Combined Array – [1,2,2,3,3]</a:t>
            </a:r>
          </a:p>
        </p:txBody>
      </p:sp>
      <p:sp>
        <p:nvSpPr>
          <p:cNvPr id="6" name="TextBox 5">
            <a:extLst>
              <a:ext uri="{FF2B5EF4-FFF2-40B4-BE49-F238E27FC236}">
                <a16:creationId xmlns:a16="http://schemas.microsoft.com/office/drawing/2014/main" id="{E7DE2916-E8FF-0648-93FB-69F682CCE0D1}"/>
              </a:ext>
            </a:extLst>
          </p:cNvPr>
          <p:cNvSpPr txBox="1"/>
          <p:nvPr/>
        </p:nvSpPr>
        <p:spPr>
          <a:xfrm>
            <a:off x="4654928" y="1745734"/>
            <a:ext cx="1975104" cy="369332"/>
          </a:xfrm>
          <a:prstGeom prst="rect">
            <a:avLst/>
          </a:prstGeom>
          <a:noFill/>
        </p:spPr>
        <p:txBody>
          <a:bodyPr wrap="square" rtlCol="0">
            <a:spAutoFit/>
          </a:bodyPr>
          <a:lstStyle/>
          <a:p>
            <a:r>
              <a:rPr lang="en-US" dirty="0"/>
              <a:t>Pointer 1</a:t>
            </a:r>
          </a:p>
        </p:txBody>
      </p:sp>
      <p:sp>
        <p:nvSpPr>
          <p:cNvPr id="7" name="TextBox 6">
            <a:extLst>
              <a:ext uri="{FF2B5EF4-FFF2-40B4-BE49-F238E27FC236}">
                <a16:creationId xmlns:a16="http://schemas.microsoft.com/office/drawing/2014/main" id="{23FD6D00-1E6B-184E-BC6C-911487E8F4F3}"/>
              </a:ext>
            </a:extLst>
          </p:cNvPr>
          <p:cNvSpPr txBox="1"/>
          <p:nvPr/>
        </p:nvSpPr>
        <p:spPr>
          <a:xfrm>
            <a:off x="3819414" y="3554057"/>
            <a:ext cx="1975104" cy="369332"/>
          </a:xfrm>
          <a:prstGeom prst="rect">
            <a:avLst/>
          </a:prstGeom>
          <a:noFill/>
        </p:spPr>
        <p:txBody>
          <a:bodyPr wrap="square" rtlCol="0">
            <a:spAutoFit/>
          </a:bodyPr>
          <a:lstStyle/>
          <a:p>
            <a:r>
              <a:rPr lang="en-US" dirty="0"/>
              <a:t>Pointer 2</a:t>
            </a:r>
          </a:p>
        </p:txBody>
      </p:sp>
      <p:sp>
        <p:nvSpPr>
          <p:cNvPr id="8" name="TextBox 7">
            <a:extLst>
              <a:ext uri="{FF2B5EF4-FFF2-40B4-BE49-F238E27FC236}">
                <a16:creationId xmlns:a16="http://schemas.microsoft.com/office/drawing/2014/main" id="{62BD888B-7F76-7949-9E54-85D4859267AF}"/>
              </a:ext>
            </a:extLst>
          </p:cNvPr>
          <p:cNvSpPr txBox="1"/>
          <p:nvPr/>
        </p:nvSpPr>
        <p:spPr>
          <a:xfrm>
            <a:off x="6943275" y="1822950"/>
            <a:ext cx="3230880" cy="3724096"/>
          </a:xfrm>
          <a:prstGeom prst="rect">
            <a:avLst/>
          </a:prstGeom>
          <a:noFill/>
        </p:spPr>
        <p:txBody>
          <a:bodyPr wrap="square" rtlCol="0">
            <a:spAutoFit/>
          </a:bodyPr>
          <a:lstStyle/>
          <a:p>
            <a:r>
              <a:rPr lang="en-US" sz="2000" b="1" u="sng" dirty="0"/>
              <a:t>Iteration 5</a:t>
            </a:r>
          </a:p>
          <a:p>
            <a:r>
              <a:rPr lang="en-US" dirty="0"/>
              <a:t>Pointer 1  = </a:t>
            </a:r>
            <a:r>
              <a:rPr lang="en-US" dirty="0">
                <a:solidFill>
                  <a:srgbClr val="FF0000"/>
                </a:solidFill>
              </a:rPr>
              <a:t>3</a:t>
            </a:r>
          </a:p>
          <a:p>
            <a:r>
              <a:rPr lang="en-US" dirty="0"/>
              <a:t>Array1[pointer1] = undefined</a:t>
            </a:r>
          </a:p>
          <a:p>
            <a:r>
              <a:rPr lang="en-US" dirty="0"/>
              <a:t>Pointer 2  = 1</a:t>
            </a:r>
          </a:p>
          <a:p>
            <a:r>
              <a:rPr lang="en-US" dirty="0"/>
              <a:t>Array2[pointer2] = 3 (val2)</a:t>
            </a:r>
          </a:p>
          <a:p>
            <a:r>
              <a:rPr lang="en-US" dirty="0"/>
              <a:t>We can’t compare val1 and val2 here because our first pointer reached the end of array1, push val2</a:t>
            </a:r>
          </a:p>
          <a:p>
            <a:r>
              <a:rPr lang="en-US" dirty="0"/>
              <a:t>Since we used val2, increment pointer 2 </a:t>
            </a:r>
          </a:p>
          <a:p>
            <a:endParaRPr lang="en-US" dirty="0"/>
          </a:p>
          <a:p>
            <a:endParaRPr lang="en-US" dirty="0"/>
          </a:p>
        </p:txBody>
      </p:sp>
    </p:spTree>
    <p:extLst>
      <p:ext uri="{BB962C8B-B14F-4D97-AF65-F5344CB8AC3E}">
        <p14:creationId xmlns:p14="http://schemas.microsoft.com/office/powerpoint/2010/main" val="4212004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8F1290-C6BA-A645-88CE-53A5657824B5}"/>
              </a:ext>
            </a:extLst>
          </p:cNvPr>
          <p:cNvSpPr txBox="1">
            <a:spLocks/>
          </p:cNvSpPr>
          <p:nvPr/>
        </p:nvSpPr>
        <p:spPr>
          <a:xfrm>
            <a:off x="1507067" y="2404534"/>
            <a:ext cx="7766936" cy="1646302"/>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Part 1 – Problem solving methods for algorithms</a:t>
            </a:r>
          </a:p>
        </p:txBody>
      </p:sp>
      <p:sp>
        <p:nvSpPr>
          <p:cNvPr id="5" name="Subtitle 2">
            <a:extLst>
              <a:ext uri="{FF2B5EF4-FFF2-40B4-BE49-F238E27FC236}">
                <a16:creationId xmlns:a16="http://schemas.microsoft.com/office/drawing/2014/main" id="{D1711240-0002-B241-BC15-52638E5BA4A9}"/>
              </a:ext>
            </a:extLst>
          </p:cNvPr>
          <p:cNvSpPr txBox="1">
            <a:spLocks/>
          </p:cNvSpPr>
          <p:nvPr/>
        </p:nvSpPr>
        <p:spPr>
          <a:xfrm>
            <a:off x="1507067" y="4050833"/>
            <a:ext cx="7766936" cy="10968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By: Kevin Lin</a:t>
            </a:r>
            <a:endParaRPr lang="en-US" dirty="0"/>
          </a:p>
        </p:txBody>
      </p:sp>
      <p:sp>
        <p:nvSpPr>
          <p:cNvPr id="6" name="TextBox 5">
            <a:extLst>
              <a:ext uri="{FF2B5EF4-FFF2-40B4-BE49-F238E27FC236}">
                <a16:creationId xmlns:a16="http://schemas.microsoft.com/office/drawing/2014/main" id="{852B5065-C417-C348-9471-808D6B69C871}"/>
              </a:ext>
            </a:extLst>
          </p:cNvPr>
          <p:cNvSpPr txBox="1"/>
          <p:nvPr/>
        </p:nvSpPr>
        <p:spPr>
          <a:xfrm rot="21428098">
            <a:off x="746477" y="2400558"/>
            <a:ext cx="2357937" cy="584775"/>
          </a:xfrm>
          <a:prstGeom prst="rect">
            <a:avLst/>
          </a:prstGeom>
          <a:solidFill>
            <a:schemeClr val="accent1"/>
          </a:solidFill>
        </p:spPr>
        <p:txBody>
          <a:bodyPr wrap="square" rtlCol="0">
            <a:spAutoFit/>
          </a:bodyPr>
          <a:lstStyle/>
          <a:p>
            <a:r>
              <a:rPr lang="en-US" sz="3200" dirty="0">
                <a:solidFill>
                  <a:schemeClr val="bg1"/>
                </a:solidFill>
              </a:rPr>
              <a:t>Well.. some</a:t>
            </a:r>
          </a:p>
        </p:txBody>
      </p:sp>
    </p:spTree>
    <p:extLst>
      <p:ext uri="{BB962C8B-B14F-4D97-AF65-F5344CB8AC3E}">
        <p14:creationId xmlns:p14="http://schemas.microsoft.com/office/powerpoint/2010/main" val="2519576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5A16F99-C8F8-E84F-9D7A-7AB1F2DA85E9}"/>
              </a:ext>
            </a:extLst>
          </p:cNvPr>
          <p:cNvSpPr>
            <a:spLocks noGrp="1"/>
          </p:cNvSpPr>
          <p:nvPr>
            <p:ph type="title"/>
          </p:nvPr>
        </p:nvSpPr>
        <p:spPr>
          <a:xfrm>
            <a:off x="677334" y="609600"/>
            <a:ext cx="8596668" cy="1320800"/>
          </a:xfrm>
        </p:spPr>
        <p:txBody>
          <a:bodyPr/>
          <a:lstStyle/>
          <a:p>
            <a:r>
              <a:rPr lang="en-US" dirty="0"/>
              <a:t>Multiple Pointers Example – Combining two sorted arrays</a:t>
            </a:r>
          </a:p>
        </p:txBody>
      </p:sp>
      <p:sp>
        <p:nvSpPr>
          <p:cNvPr id="5" name="TextBox 4">
            <a:extLst>
              <a:ext uri="{FF2B5EF4-FFF2-40B4-BE49-F238E27FC236}">
                <a16:creationId xmlns:a16="http://schemas.microsoft.com/office/drawing/2014/main" id="{ACCA39EB-EB02-5B48-88A6-C76EB5EC3AF3}"/>
              </a:ext>
            </a:extLst>
          </p:cNvPr>
          <p:cNvSpPr txBox="1"/>
          <p:nvPr/>
        </p:nvSpPr>
        <p:spPr>
          <a:xfrm>
            <a:off x="999744" y="1930400"/>
            <a:ext cx="6986016" cy="4401205"/>
          </a:xfrm>
          <a:prstGeom prst="rect">
            <a:avLst/>
          </a:prstGeom>
          <a:noFill/>
        </p:spPr>
        <p:txBody>
          <a:bodyPr wrap="square" rtlCol="0">
            <a:spAutoFit/>
          </a:bodyPr>
          <a:lstStyle/>
          <a:p>
            <a:r>
              <a:rPr lang="en-US" sz="4000" dirty="0"/>
              <a:t>                  		  ↓</a:t>
            </a:r>
          </a:p>
          <a:p>
            <a:r>
              <a:rPr lang="en-US" sz="4000" dirty="0"/>
              <a:t>Array 1 - [1,2,3]</a:t>
            </a:r>
          </a:p>
          <a:p>
            <a:r>
              <a:rPr lang="en-US" sz="4000" dirty="0"/>
              <a:t>            </a:t>
            </a:r>
          </a:p>
          <a:p>
            <a:r>
              <a:rPr lang="en-US" sz="4000" dirty="0"/>
              <a:t>   						↓</a:t>
            </a:r>
          </a:p>
          <a:p>
            <a:r>
              <a:rPr lang="en-US" sz="4000" dirty="0"/>
              <a:t>Array 2 - [2,3,3]</a:t>
            </a:r>
          </a:p>
          <a:p>
            <a:endParaRPr lang="en-US" sz="4000" dirty="0"/>
          </a:p>
          <a:p>
            <a:r>
              <a:rPr lang="en-US" sz="4000" dirty="0"/>
              <a:t>Combined Array – [1,2,2,3,3]</a:t>
            </a:r>
          </a:p>
        </p:txBody>
      </p:sp>
      <p:sp>
        <p:nvSpPr>
          <p:cNvPr id="6" name="TextBox 5">
            <a:extLst>
              <a:ext uri="{FF2B5EF4-FFF2-40B4-BE49-F238E27FC236}">
                <a16:creationId xmlns:a16="http://schemas.microsoft.com/office/drawing/2014/main" id="{38831375-618A-9E4D-861D-0B8DEEDD5EE4}"/>
              </a:ext>
            </a:extLst>
          </p:cNvPr>
          <p:cNvSpPr txBox="1"/>
          <p:nvPr/>
        </p:nvSpPr>
        <p:spPr>
          <a:xfrm>
            <a:off x="4654928" y="1745734"/>
            <a:ext cx="1975104" cy="369332"/>
          </a:xfrm>
          <a:prstGeom prst="rect">
            <a:avLst/>
          </a:prstGeom>
          <a:noFill/>
        </p:spPr>
        <p:txBody>
          <a:bodyPr wrap="square" rtlCol="0">
            <a:spAutoFit/>
          </a:bodyPr>
          <a:lstStyle/>
          <a:p>
            <a:r>
              <a:rPr lang="en-US" dirty="0"/>
              <a:t>Pointer 1</a:t>
            </a:r>
          </a:p>
        </p:txBody>
      </p:sp>
      <p:sp>
        <p:nvSpPr>
          <p:cNvPr id="7" name="TextBox 6">
            <a:extLst>
              <a:ext uri="{FF2B5EF4-FFF2-40B4-BE49-F238E27FC236}">
                <a16:creationId xmlns:a16="http://schemas.microsoft.com/office/drawing/2014/main" id="{A953AFC0-443F-354A-B64A-7ABB279FC6AE}"/>
              </a:ext>
            </a:extLst>
          </p:cNvPr>
          <p:cNvSpPr txBox="1"/>
          <p:nvPr/>
        </p:nvSpPr>
        <p:spPr>
          <a:xfrm>
            <a:off x="3819414" y="3554057"/>
            <a:ext cx="1975104" cy="369332"/>
          </a:xfrm>
          <a:prstGeom prst="rect">
            <a:avLst/>
          </a:prstGeom>
          <a:noFill/>
        </p:spPr>
        <p:txBody>
          <a:bodyPr wrap="square" rtlCol="0">
            <a:spAutoFit/>
          </a:bodyPr>
          <a:lstStyle/>
          <a:p>
            <a:r>
              <a:rPr lang="en-US" dirty="0"/>
              <a:t>Pointer 2</a:t>
            </a:r>
          </a:p>
        </p:txBody>
      </p:sp>
      <p:sp>
        <p:nvSpPr>
          <p:cNvPr id="8" name="TextBox 7">
            <a:extLst>
              <a:ext uri="{FF2B5EF4-FFF2-40B4-BE49-F238E27FC236}">
                <a16:creationId xmlns:a16="http://schemas.microsoft.com/office/drawing/2014/main" id="{9C227026-A341-664D-A7C5-08BD980DF31A}"/>
              </a:ext>
            </a:extLst>
          </p:cNvPr>
          <p:cNvSpPr txBox="1"/>
          <p:nvPr/>
        </p:nvSpPr>
        <p:spPr>
          <a:xfrm>
            <a:off x="6943275" y="1822950"/>
            <a:ext cx="3230880" cy="3724096"/>
          </a:xfrm>
          <a:prstGeom prst="rect">
            <a:avLst/>
          </a:prstGeom>
          <a:noFill/>
        </p:spPr>
        <p:txBody>
          <a:bodyPr wrap="square" rtlCol="0">
            <a:spAutoFit/>
          </a:bodyPr>
          <a:lstStyle/>
          <a:p>
            <a:r>
              <a:rPr lang="en-US" sz="2000" b="1" u="sng" dirty="0"/>
              <a:t>Iteration 6</a:t>
            </a:r>
          </a:p>
          <a:p>
            <a:r>
              <a:rPr lang="en-US" dirty="0"/>
              <a:t>Pointer 1  = </a:t>
            </a:r>
            <a:r>
              <a:rPr lang="en-US" dirty="0">
                <a:solidFill>
                  <a:srgbClr val="FF0000"/>
                </a:solidFill>
              </a:rPr>
              <a:t>3</a:t>
            </a:r>
          </a:p>
          <a:p>
            <a:r>
              <a:rPr lang="en-US" dirty="0"/>
              <a:t>Array1[pointer1] = undefined</a:t>
            </a:r>
          </a:p>
          <a:p>
            <a:r>
              <a:rPr lang="en-US" dirty="0"/>
              <a:t>Pointer 2  = 2</a:t>
            </a:r>
          </a:p>
          <a:p>
            <a:r>
              <a:rPr lang="en-US" dirty="0"/>
              <a:t>Array2[pointer2] = 3 (val2)</a:t>
            </a:r>
          </a:p>
          <a:p>
            <a:r>
              <a:rPr lang="en-US" dirty="0"/>
              <a:t>We can’t compare val1 and val2 here because our first pointer reached the end of array1, push val2</a:t>
            </a:r>
          </a:p>
          <a:p>
            <a:r>
              <a:rPr lang="en-US" dirty="0"/>
              <a:t>Since we used val2, increment pointer 2 </a:t>
            </a:r>
          </a:p>
          <a:p>
            <a:endParaRPr lang="en-US" dirty="0"/>
          </a:p>
          <a:p>
            <a:endParaRPr lang="en-US" dirty="0"/>
          </a:p>
        </p:txBody>
      </p:sp>
    </p:spTree>
    <p:extLst>
      <p:ext uri="{BB962C8B-B14F-4D97-AF65-F5344CB8AC3E}">
        <p14:creationId xmlns:p14="http://schemas.microsoft.com/office/powerpoint/2010/main" val="2783389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912AA7-164D-B145-9D4D-B7CA76B77B65}"/>
              </a:ext>
            </a:extLst>
          </p:cNvPr>
          <p:cNvSpPr>
            <a:spLocks noGrp="1"/>
          </p:cNvSpPr>
          <p:nvPr>
            <p:ph type="title"/>
          </p:nvPr>
        </p:nvSpPr>
        <p:spPr>
          <a:xfrm>
            <a:off x="677334" y="609600"/>
            <a:ext cx="8596668" cy="1320800"/>
          </a:xfrm>
        </p:spPr>
        <p:txBody>
          <a:bodyPr/>
          <a:lstStyle/>
          <a:p>
            <a:r>
              <a:rPr lang="en-US" dirty="0"/>
              <a:t>Multiple Pointers Example – Combining two sorted arrays</a:t>
            </a:r>
          </a:p>
        </p:txBody>
      </p:sp>
      <p:sp>
        <p:nvSpPr>
          <p:cNvPr id="5" name="TextBox 4">
            <a:extLst>
              <a:ext uri="{FF2B5EF4-FFF2-40B4-BE49-F238E27FC236}">
                <a16:creationId xmlns:a16="http://schemas.microsoft.com/office/drawing/2014/main" id="{C8F23307-1E52-4847-B237-3DEB5EDB37A7}"/>
              </a:ext>
            </a:extLst>
          </p:cNvPr>
          <p:cNvSpPr txBox="1"/>
          <p:nvPr/>
        </p:nvSpPr>
        <p:spPr>
          <a:xfrm>
            <a:off x="999744" y="1930400"/>
            <a:ext cx="8083296" cy="4401205"/>
          </a:xfrm>
          <a:prstGeom prst="rect">
            <a:avLst/>
          </a:prstGeom>
          <a:noFill/>
        </p:spPr>
        <p:txBody>
          <a:bodyPr wrap="square" rtlCol="0">
            <a:spAutoFit/>
          </a:bodyPr>
          <a:lstStyle/>
          <a:p>
            <a:r>
              <a:rPr lang="en-US" sz="4000" dirty="0"/>
              <a:t>                  		  ↓</a:t>
            </a:r>
          </a:p>
          <a:p>
            <a:r>
              <a:rPr lang="en-US" sz="4000" dirty="0"/>
              <a:t>Array 1 - [1,2,3]</a:t>
            </a:r>
          </a:p>
          <a:p>
            <a:r>
              <a:rPr lang="en-US" sz="4000" dirty="0"/>
              <a:t>            </a:t>
            </a:r>
          </a:p>
          <a:p>
            <a:r>
              <a:rPr lang="en-US" sz="4000" dirty="0"/>
              <a:t>   						↓</a:t>
            </a:r>
          </a:p>
          <a:p>
            <a:r>
              <a:rPr lang="en-US" sz="4000" dirty="0"/>
              <a:t>Array 2 - [2,3,3]</a:t>
            </a:r>
          </a:p>
          <a:p>
            <a:endParaRPr lang="en-US" sz="4000" dirty="0"/>
          </a:p>
          <a:p>
            <a:r>
              <a:rPr lang="en-US" sz="4000" dirty="0"/>
              <a:t>Combined Array – [1,2,2,3,3,3]</a:t>
            </a:r>
          </a:p>
        </p:txBody>
      </p:sp>
      <p:sp>
        <p:nvSpPr>
          <p:cNvPr id="6" name="TextBox 5">
            <a:extLst>
              <a:ext uri="{FF2B5EF4-FFF2-40B4-BE49-F238E27FC236}">
                <a16:creationId xmlns:a16="http://schemas.microsoft.com/office/drawing/2014/main" id="{8D8AFF0D-E897-0944-803B-F54198867E98}"/>
              </a:ext>
            </a:extLst>
          </p:cNvPr>
          <p:cNvSpPr txBox="1"/>
          <p:nvPr/>
        </p:nvSpPr>
        <p:spPr>
          <a:xfrm>
            <a:off x="4654928" y="1745734"/>
            <a:ext cx="1975104" cy="369332"/>
          </a:xfrm>
          <a:prstGeom prst="rect">
            <a:avLst/>
          </a:prstGeom>
          <a:noFill/>
        </p:spPr>
        <p:txBody>
          <a:bodyPr wrap="square" rtlCol="0">
            <a:spAutoFit/>
          </a:bodyPr>
          <a:lstStyle/>
          <a:p>
            <a:r>
              <a:rPr lang="en-US" dirty="0"/>
              <a:t>Pointer 1</a:t>
            </a:r>
          </a:p>
        </p:txBody>
      </p:sp>
      <p:sp>
        <p:nvSpPr>
          <p:cNvPr id="7" name="TextBox 6">
            <a:extLst>
              <a:ext uri="{FF2B5EF4-FFF2-40B4-BE49-F238E27FC236}">
                <a16:creationId xmlns:a16="http://schemas.microsoft.com/office/drawing/2014/main" id="{A4B17C9B-9E9F-C040-8A8F-EB7403C7BE9E}"/>
              </a:ext>
            </a:extLst>
          </p:cNvPr>
          <p:cNvSpPr txBox="1"/>
          <p:nvPr/>
        </p:nvSpPr>
        <p:spPr>
          <a:xfrm>
            <a:off x="3819414" y="3554057"/>
            <a:ext cx="1975104" cy="369332"/>
          </a:xfrm>
          <a:prstGeom prst="rect">
            <a:avLst/>
          </a:prstGeom>
          <a:noFill/>
        </p:spPr>
        <p:txBody>
          <a:bodyPr wrap="square" rtlCol="0">
            <a:spAutoFit/>
          </a:bodyPr>
          <a:lstStyle/>
          <a:p>
            <a:r>
              <a:rPr lang="en-US" dirty="0"/>
              <a:t>Pointer 2</a:t>
            </a:r>
          </a:p>
        </p:txBody>
      </p:sp>
      <p:sp>
        <p:nvSpPr>
          <p:cNvPr id="8" name="TextBox 7">
            <a:extLst>
              <a:ext uri="{FF2B5EF4-FFF2-40B4-BE49-F238E27FC236}">
                <a16:creationId xmlns:a16="http://schemas.microsoft.com/office/drawing/2014/main" id="{0FBE375C-09B6-834B-9EB2-7532F4275001}"/>
              </a:ext>
            </a:extLst>
          </p:cNvPr>
          <p:cNvSpPr txBox="1"/>
          <p:nvPr/>
        </p:nvSpPr>
        <p:spPr>
          <a:xfrm>
            <a:off x="6943275" y="1822950"/>
            <a:ext cx="3230880" cy="3724096"/>
          </a:xfrm>
          <a:prstGeom prst="rect">
            <a:avLst/>
          </a:prstGeom>
          <a:noFill/>
        </p:spPr>
        <p:txBody>
          <a:bodyPr wrap="square" rtlCol="0">
            <a:spAutoFit/>
          </a:bodyPr>
          <a:lstStyle/>
          <a:p>
            <a:r>
              <a:rPr lang="en-US" sz="2000" b="1" u="sng" dirty="0"/>
              <a:t>Iteration 6</a:t>
            </a:r>
          </a:p>
          <a:p>
            <a:r>
              <a:rPr lang="en-US" dirty="0"/>
              <a:t>Pointer 1  = </a:t>
            </a:r>
            <a:r>
              <a:rPr lang="en-US" dirty="0">
                <a:solidFill>
                  <a:srgbClr val="FF0000"/>
                </a:solidFill>
              </a:rPr>
              <a:t>3</a:t>
            </a:r>
          </a:p>
          <a:p>
            <a:r>
              <a:rPr lang="en-US" dirty="0"/>
              <a:t>Array1[pointer1] = undefined</a:t>
            </a:r>
          </a:p>
          <a:p>
            <a:r>
              <a:rPr lang="en-US" dirty="0"/>
              <a:t>Pointer 2  = 2</a:t>
            </a:r>
          </a:p>
          <a:p>
            <a:r>
              <a:rPr lang="en-US" dirty="0"/>
              <a:t>Array2[pointer2] = 3 (val2)</a:t>
            </a:r>
          </a:p>
          <a:p>
            <a:r>
              <a:rPr lang="en-US" dirty="0"/>
              <a:t>We can’t compare val1 and val2 here because our first pointer reached the end of array1, push val2</a:t>
            </a:r>
          </a:p>
          <a:p>
            <a:r>
              <a:rPr lang="en-US" dirty="0"/>
              <a:t>Since we used val2, increment pointer 2 </a:t>
            </a:r>
          </a:p>
          <a:p>
            <a:endParaRPr lang="en-US" dirty="0"/>
          </a:p>
          <a:p>
            <a:endParaRPr lang="en-US" dirty="0"/>
          </a:p>
        </p:txBody>
      </p:sp>
    </p:spTree>
    <p:extLst>
      <p:ext uri="{BB962C8B-B14F-4D97-AF65-F5344CB8AC3E}">
        <p14:creationId xmlns:p14="http://schemas.microsoft.com/office/powerpoint/2010/main" val="2380981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F37B15E-0DF1-D648-8FDB-97DC92CF0DAD}"/>
              </a:ext>
            </a:extLst>
          </p:cNvPr>
          <p:cNvSpPr>
            <a:spLocks noGrp="1"/>
          </p:cNvSpPr>
          <p:nvPr>
            <p:ph type="title"/>
          </p:nvPr>
        </p:nvSpPr>
        <p:spPr>
          <a:xfrm>
            <a:off x="677334" y="609600"/>
            <a:ext cx="8596668" cy="1320800"/>
          </a:xfrm>
        </p:spPr>
        <p:txBody>
          <a:bodyPr/>
          <a:lstStyle/>
          <a:p>
            <a:r>
              <a:rPr lang="en-US" dirty="0"/>
              <a:t>Multiple Pointers Example – Combining two sorted arrays</a:t>
            </a:r>
          </a:p>
        </p:txBody>
      </p:sp>
      <p:sp>
        <p:nvSpPr>
          <p:cNvPr id="5" name="TextBox 4">
            <a:extLst>
              <a:ext uri="{FF2B5EF4-FFF2-40B4-BE49-F238E27FC236}">
                <a16:creationId xmlns:a16="http://schemas.microsoft.com/office/drawing/2014/main" id="{33739DA5-8FE2-164D-B09D-F1D63F661FB5}"/>
              </a:ext>
            </a:extLst>
          </p:cNvPr>
          <p:cNvSpPr txBox="1"/>
          <p:nvPr/>
        </p:nvSpPr>
        <p:spPr>
          <a:xfrm>
            <a:off x="999744" y="1930400"/>
            <a:ext cx="8083296" cy="4401205"/>
          </a:xfrm>
          <a:prstGeom prst="rect">
            <a:avLst/>
          </a:prstGeom>
          <a:noFill/>
        </p:spPr>
        <p:txBody>
          <a:bodyPr wrap="square" rtlCol="0">
            <a:spAutoFit/>
          </a:bodyPr>
          <a:lstStyle/>
          <a:p>
            <a:r>
              <a:rPr lang="en-US" sz="4000" dirty="0"/>
              <a:t>                  		  ↓</a:t>
            </a:r>
          </a:p>
          <a:p>
            <a:r>
              <a:rPr lang="en-US" sz="4000" dirty="0"/>
              <a:t>Array 1 - [1,2,3]</a:t>
            </a:r>
          </a:p>
          <a:p>
            <a:r>
              <a:rPr lang="en-US" sz="4000" dirty="0"/>
              <a:t>            </a:t>
            </a:r>
          </a:p>
          <a:p>
            <a:r>
              <a:rPr lang="en-US" sz="4000" dirty="0"/>
              <a:t>   								↓</a:t>
            </a:r>
          </a:p>
          <a:p>
            <a:r>
              <a:rPr lang="en-US" sz="4000" dirty="0"/>
              <a:t>Array 2 - [2,3,3]</a:t>
            </a:r>
          </a:p>
          <a:p>
            <a:endParaRPr lang="en-US" sz="4000" dirty="0"/>
          </a:p>
          <a:p>
            <a:r>
              <a:rPr lang="en-US" sz="4000" dirty="0"/>
              <a:t>Combined Array – [1,2,2,3,3,3]</a:t>
            </a:r>
          </a:p>
        </p:txBody>
      </p:sp>
      <p:sp>
        <p:nvSpPr>
          <p:cNvPr id="6" name="TextBox 5">
            <a:extLst>
              <a:ext uri="{FF2B5EF4-FFF2-40B4-BE49-F238E27FC236}">
                <a16:creationId xmlns:a16="http://schemas.microsoft.com/office/drawing/2014/main" id="{616483F5-37DA-FA42-ABAC-57A048C27E92}"/>
              </a:ext>
            </a:extLst>
          </p:cNvPr>
          <p:cNvSpPr txBox="1"/>
          <p:nvPr/>
        </p:nvSpPr>
        <p:spPr>
          <a:xfrm>
            <a:off x="4654928" y="1745734"/>
            <a:ext cx="1975104" cy="369332"/>
          </a:xfrm>
          <a:prstGeom prst="rect">
            <a:avLst/>
          </a:prstGeom>
          <a:noFill/>
        </p:spPr>
        <p:txBody>
          <a:bodyPr wrap="square" rtlCol="0">
            <a:spAutoFit/>
          </a:bodyPr>
          <a:lstStyle/>
          <a:p>
            <a:r>
              <a:rPr lang="en-US" dirty="0"/>
              <a:t>Pointer 1</a:t>
            </a:r>
          </a:p>
        </p:txBody>
      </p:sp>
      <p:sp>
        <p:nvSpPr>
          <p:cNvPr id="7" name="TextBox 6">
            <a:extLst>
              <a:ext uri="{FF2B5EF4-FFF2-40B4-BE49-F238E27FC236}">
                <a16:creationId xmlns:a16="http://schemas.microsoft.com/office/drawing/2014/main" id="{FA77E813-1830-934A-9A8C-9404B6488BB2}"/>
              </a:ext>
            </a:extLst>
          </p:cNvPr>
          <p:cNvSpPr txBox="1"/>
          <p:nvPr/>
        </p:nvSpPr>
        <p:spPr>
          <a:xfrm>
            <a:off x="4654928" y="3500332"/>
            <a:ext cx="1975104" cy="369332"/>
          </a:xfrm>
          <a:prstGeom prst="rect">
            <a:avLst/>
          </a:prstGeom>
          <a:noFill/>
        </p:spPr>
        <p:txBody>
          <a:bodyPr wrap="square" rtlCol="0">
            <a:spAutoFit/>
          </a:bodyPr>
          <a:lstStyle/>
          <a:p>
            <a:r>
              <a:rPr lang="en-US" dirty="0"/>
              <a:t>Pointer 2</a:t>
            </a:r>
          </a:p>
        </p:txBody>
      </p:sp>
      <p:sp>
        <p:nvSpPr>
          <p:cNvPr id="8" name="TextBox 7">
            <a:extLst>
              <a:ext uri="{FF2B5EF4-FFF2-40B4-BE49-F238E27FC236}">
                <a16:creationId xmlns:a16="http://schemas.microsoft.com/office/drawing/2014/main" id="{4A41AD0F-840F-E04C-B4B2-A368062862FC}"/>
              </a:ext>
            </a:extLst>
          </p:cNvPr>
          <p:cNvSpPr txBox="1"/>
          <p:nvPr/>
        </p:nvSpPr>
        <p:spPr>
          <a:xfrm>
            <a:off x="6943275" y="1822950"/>
            <a:ext cx="3230880" cy="2893100"/>
          </a:xfrm>
          <a:prstGeom prst="rect">
            <a:avLst/>
          </a:prstGeom>
          <a:noFill/>
        </p:spPr>
        <p:txBody>
          <a:bodyPr wrap="square" rtlCol="0">
            <a:spAutoFit/>
          </a:bodyPr>
          <a:lstStyle/>
          <a:p>
            <a:r>
              <a:rPr lang="en-US" sz="2000" b="1" u="sng" dirty="0"/>
              <a:t>Iteration 6</a:t>
            </a:r>
          </a:p>
          <a:p>
            <a:r>
              <a:rPr lang="en-US" dirty="0"/>
              <a:t>Pointer 1  = </a:t>
            </a:r>
            <a:r>
              <a:rPr lang="en-US" dirty="0">
                <a:solidFill>
                  <a:srgbClr val="FF0000"/>
                </a:solidFill>
              </a:rPr>
              <a:t>3</a:t>
            </a:r>
          </a:p>
          <a:p>
            <a:r>
              <a:rPr lang="en-US" dirty="0"/>
              <a:t>Array1[pointer1] = undefined</a:t>
            </a:r>
          </a:p>
          <a:p>
            <a:r>
              <a:rPr lang="en-US" dirty="0"/>
              <a:t>Pointer 2  = </a:t>
            </a:r>
            <a:r>
              <a:rPr lang="en-US" dirty="0">
                <a:solidFill>
                  <a:srgbClr val="FF0000"/>
                </a:solidFill>
              </a:rPr>
              <a:t>3</a:t>
            </a:r>
          </a:p>
          <a:p>
            <a:r>
              <a:rPr lang="en-US" dirty="0"/>
              <a:t>Pointer1 and pointer2 are now equivalent to the lengths of their arrays, end our loop and return the combined array</a:t>
            </a:r>
          </a:p>
          <a:p>
            <a:endParaRPr lang="en-US" dirty="0"/>
          </a:p>
        </p:txBody>
      </p:sp>
    </p:spTree>
    <p:extLst>
      <p:ext uri="{BB962C8B-B14F-4D97-AF65-F5344CB8AC3E}">
        <p14:creationId xmlns:p14="http://schemas.microsoft.com/office/powerpoint/2010/main" val="589518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FBF90D-922A-674E-A201-4D8FC0FB3EE5}"/>
              </a:ext>
            </a:extLst>
          </p:cNvPr>
          <p:cNvSpPr>
            <a:spLocks noGrp="1"/>
          </p:cNvSpPr>
          <p:nvPr>
            <p:ph type="title"/>
          </p:nvPr>
        </p:nvSpPr>
        <p:spPr>
          <a:xfrm>
            <a:off x="677334" y="609600"/>
            <a:ext cx="8596668" cy="1320800"/>
          </a:xfrm>
        </p:spPr>
        <p:txBody>
          <a:bodyPr/>
          <a:lstStyle/>
          <a:p>
            <a:r>
              <a:rPr lang="en-US" dirty="0"/>
              <a:t>Multiple Pointers in code</a:t>
            </a:r>
          </a:p>
        </p:txBody>
      </p:sp>
      <p:sp>
        <p:nvSpPr>
          <p:cNvPr id="9" name="TextBox 8">
            <a:extLst>
              <a:ext uri="{FF2B5EF4-FFF2-40B4-BE49-F238E27FC236}">
                <a16:creationId xmlns:a16="http://schemas.microsoft.com/office/drawing/2014/main" id="{A026C17A-E061-E742-8CB3-987F0F064997}"/>
              </a:ext>
            </a:extLst>
          </p:cNvPr>
          <p:cNvSpPr txBox="1"/>
          <p:nvPr/>
        </p:nvSpPr>
        <p:spPr>
          <a:xfrm>
            <a:off x="1121664" y="1515872"/>
            <a:ext cx="9387840" cy="4247317"/>
          </a:xfrm>
          <a:prstGeom prst="rect">
            <a:avLst/>
          </a:prstGeom>
          <a:noFill/>
        </p:spPr>
        <p:txBody>
          <a:bodyPr wrap="square" rtlCol="0">
            <a:spAutoFit/>
          </a:bodyPr>
          <a:lstStyle/>
          <a:p>
            <a:r>
              <a:rPr lang="en-US" dirty="0">
                <a:solidFill>
                  <a:srgbClr val="00B0F0"/>
                </a:solidFill>
              </a:rPr>
              <a:t>function</a:t>
            </a:r>
            <a:r>
              <a:rPr lang="en-US" dirty="0"/>
              <a:t> </a:t>
            </a:r>
            <a:r>
              <a:rPr lang="en-US" dirty="0">
                <a:solidFill>
                  <a:schemeClr val="accent2">
                    <a:lumMod val="75000"/>
                  </a:schemeClr>
                </a:solidFill>
              </a:rPr>
              <a:t>mergeArrays</a:t>
            </a:r>
            <a:r>
              <a:rPr lang="en-US" dirty="0"/>
              <a:t>(</a:t>
            </a:r>
            <a:r>
              <a:rPr lang="en-US" dirty="0">
                <a:solidFill>
                  <a:schemeClr val="accent4">
                    <a:lumMod val="60000"/>
                    <a:lumOff val="40000"/>
                  </a:schemeClr>
                </a:solidFill>
              </a:rPr>
              <a:t>arr1</a:t>
            </a:r>
            <a:r>
              <a:rPr lang="en-US" dirty="0"/>
              <a:t>,</a:t>
            </a:r>
            <a:r>
              <a:rPr lang="en-US" dirty="0">
                <a:solidFill>
                  <a:schemeClr val="accent4">
                    <a:lumMod val="60000"/>
                    <a:lumOff val="40000"/>
                  </a:schemeClr>
                </a:solidFill>
              </a:rPr>
              <a:t>arr2</a:t>
            </a:r>
            <a:r>
              <a:rPr lang="en-US" dirty="0"/>
              <a:t>) {</a:t>
            </a:r>
          </a:p>
          <a:p>
            <a:r>
              <a:rPr lang="en-US" dirty="0"/>
              <a:t>  </a:t>
            </a:r>
            <a:r>
              <a:rPr lang="en-US" dirty="0">
                <a:solidFill>
                  <a:srgbClr val="00B0F0"/>
                </a:solidFill>
              </a:rPr>
              <a:t>let</a:t>
            </a:r>
            <a:r>
              <a:rPr lang="en-US" dirty="0"/>
              <a:t> pointer1 </a:t>
            </a:r>
            <a:r>
              <a:rPr lang="en-US" dirty="0">
                <a:solidFill>
                  <a:srgbClr val="FF0000"/>
                </a:solidFill>
              </a:rPr>
              <a:t>=</a:t>
            </a:r>
            <a:r>
              <a:rPr lang="en-US" dirty="0"/>
              <a:t> 0;</a:t>
            </a:r>
          </a:p>
          <a:p>
            <a:r>
              <a:rPr lang="en-US" dirty="0"/>
              <a:t> </a:t>
            </a:r>
            <a:r>
              <a:rPr lang="en-US" dirty="0">
                <a:solidFill>
                  <a:srgbClr val="00B0F0"/>
                </a:solidFill>
              </a:rPr>
              <a:t> let </a:t>
            </a:r>
            <a:r>
              <a:rPr lang="en-US" dirty="0"/>
              <a:t>pointer2 </a:t>
            </a:r>
            <a:r>
              <a:rPr lang="en-US" dirty="0">
                <a:solidFill>
                  <a:srgbClr val="FF0000"/>
                </a:solidFill>
              </a:rPr>
              <a:t>=</a:t>
            </a:r>
            <a:r>
              <a:rPr lang="en-US" dirty="0"/>
              <a:t> 0;</a:t>
            </a:r>
          </a:p>
          <a:p>
            <a:r>
              <a:rPr lang="en-US" dirty="0"/>
              <a:t>  </a:t>
            </a:r>
            <a:r>
              <a:rPr lang="en-US" dirty="0">
                <a:solidFill>
                  <a:srgbClr val="00B0F0"/>
                </a:solidFill>
              </a:rPr>
              <a:t>const</a:t>
            </a:r>
            <a:r>
              <a:rPr lang="en-US" dirty="0"/>
              <a:t> mergedArray = [];</a:t>
            </a:r>
          </a:p>
          <a:p>
            <a:r>
              <a:rPr lang="en-US" dirty="0"/>
              <a:t>  </a:t>
            </a:r>
            <a:r>
              <a:rPr lang="en-US" dirty="0">
                <a:solidFill>
                  <a:srgbClr val="FF0000"/>
                </a:solidFill>
              </a:rPr>
              <a:t>while</a:t>
            </a:r>
            <a:r>
              <a:rPr lang="en-US" dirty="0"/>
              <a:t>(pointer1 </a:t>
            </a:r>
            <a:r>
              <a:rPr lang="en-US" dirty="0">
                <a:solidFill>
                  <a:srgbClr val="FF0000"/>
                </a:solidFill>
              </a:rPr>
              <a:t>&lt;</a:t>
            </a:r>
            <a:r>
              <a:rPr lang="en-US" dirty="0"/>
              <a:t> arr1.</a:t>
            </a:r>
            <a:r>
              <a:rPr lang="en-US" dirty="0">
                <a:solidFill>
                  <a:srgbClr val="00B0F0"/>
                </a:solidFill>
              </a:rPr>
              <a:t>length</a:t>
            </a:r>
            <a:r>
              <a:rPr lang="en-US" dirty="0"/>
              <a:t> </a:t>
            </a:r>
            <a:r>
              <a:rPr lang="en-US" dirty="0">
                <a:solidFill>
                  <a:srgbClr val="FF0000"/>
                </a:solidFill>
              </a:rPr>
              <a:t>||</a:t>
            </a:r>
            <a:r>
              <a:rPr lang="en-US" dirty="0"/>
              <a:t> pointer2 </a:t>
            </a:r>
            <a:r>
              <a:rPr lang="en-US" dirty="0">
                <a:solidFill>
                  <a:srgbClr val="FF0000"/>
                </a:solidFill>
              </a:rPr>
              <a:t>&lt;</a:t>
            </a:r>
            <a:r>
              <a:rPr lang="en-US" dirty="0"/>
              <a:t> arr2.</a:t>
            </a:r>
            <a:r>
              <a:rPr lang="en-US" dirty="0">
                <a:solidFill>
                  <a:srgbClr val="00B0F0"/>
                </a:solidFill>
              </a:rPr>
              <a:t>length</a:t>
            </a:r>
            <a:r>
              <a:rPr lang="en-US" dirty="0"/>
              <a:t>){</a:t>
            </a:r>
          </a:p>
          <a:p>
            <a:r>
              <a:rPr lang="en-US" dirty="0"/>
              <a:t>    </a:t>
            </a:r>
            <a:r>
              <a:rPr lang="en-US" dirty="0">
                <a:solidFill>
                  <a:srgbClr val="FF0000"/>
                </a:solidFill>
              </a:rPr>
              <a:t>if</a:t>
            </a:r>
            <a:r>
              <a:rPr lang="en-US" dirty="0"/>
              <a:t>(arr1[pointer1] </a:t>
            </a:r>
            <a:r>
              <a:rPr lang="en-US" dirty="0">
                <a:solidFill>
                  <a:srgbClr val="FF0000"/>
                </a:solidFill>
              </a:rPr>
              <a:t>&lt;=</a:t>
            </a:r>
            <a:r>
              <a:rPr lang="en-US" dirty="0"/>
              <a:t> arr2[pointer2] </a:t>
            </a:r>
            <a:r>
              <a:rPr lang="en-US" dirty="0">
                <a:solidFill>
                  <a:srgbClr val="FF0000"/>
                </a:solidFill>
              </a:rPr>
              <a:t>||</a:t>
            </a:r>
            <a:r>
              <a:rPr lang="en-US" dirty="0"/>
              <a:t> pointer2 </a:t>
            </a:r>
            <a:r>
              <a:rPr lang="en-US" dirty="0">
                <a:solidFill>
                  <a:srgbClr val="FF0000"/>
                </a:solidFill>
              </a:rPr>
              <a:t>&gt;=</a:t>
            </a:r>
            <a:r>
              <a:rPr lang="en-US" dirty="0"/>
              <a:t> arr2Array.</a:t>
            </a:r>
            <a:r>
              <a:rPr lang="en-US" dirty="0">
                <a:solidFill>
                  <a:srgbClr val="00B0F0"/>
                </a:solidFill>
              </a:rPr>
              <a:t>length</a:t>
            </a:r>
            <a:r>
              <a:rPr lang="en-US" dirty="0"/>
              <a:t>){</a:t>
            </a:r>
          </a:p>
          <a:p>
            <a:r>
              <a:rPr lang="en-US" dirty="0"/>
              <a:t>      mergedArray.</a:t>
            </a:r>
            <a:r>
              <a:rPr lang="en-US" dirty="0">
                <a:solidFill>
                  <a:srgbClr val="00B0F0"/>
                </a:solidFill>
              </a:rPr>
              <a:t>push</a:t>
            </a:r>
            <a:r>
              <a:rPr lang="en-US" dirty="0"/>
              <a:t>(arr1[pointer1]);</a:t>
            </a:r>
          </a:p>
          <a:p>
            <a:r>
              <a:rPr lang="en-US" dirty="0"/>
              <a:t>      pointer1</a:t>
            </a:r>
            <a:r>
              <a:rPr lang="en-US" dirty="0">
                <a:solidFill>
                  <a:srgbClr val="FF0000"/>
                </a:solidFill>
              </a:rPr>
              <a:t>++</a:t>
            </a:r>
            <a:r>
              <a:rPr lang="en-US" dirty="0"/>
              <a:t>;</a:t>
            </a:r>
          </a:p>
          <a:p>
            <a:r>
              <a:rPr lang="en-US" dirty="0"/>
              <a:t>    }</a:t>
            </a:r>
            <a:r>
              <a:rPr lang="en-US" dirty="0">
                <a:solidFill>
                  <a:srgbClr val="FF0000"/>
                </a:solidFill>
              </a:rPr>
              <a:t>else</a:t>
            </a:r>
            <a:r>
              <a:rPr lang="en-US" dirty="0"/>
              <a:t>{</a:t>
            </a:r>
          </a:p>
          <a:p>
            <a:r>
              <a:rPr lang="en-US" dirty="0"/>
              <a:t>      mergedArray.</a:t>
            </a:r>
            <a:r>
              <a:rPr lang="en-US" dirty="0">
                <a:solidFill>
                  <a:srgbClr val="00B0F0"/>
                </a:solidFill>
              </a:rPr>
              <a:t>push</a:t>
            </a:r>
            <a:r>
              <a:rPr lang="en-US" dirty="0"/>
              <a:t>(arr2[pointer2]);</a:t>
            </a:r>
          </a:p>
          <a:p>
            <a:r>
              <a:rPr lang="en-US" dirty="0"/>
              <a:t>      pointer2</a:t>
            </a:r>
            <a:r>
              <a:rPr lang="en-US" dirty="0">
                <a:solidFill>
                  <a:srgbClr val="FF0000"/>
                </a:solidFill>
              </a:rPr>
              <a:t>++</a:t>
            </a:r>
            <a:r>
              <a:rPr lang="en-US" dirty="0"/>
              <a:t>;</a:t>
            </a:r>
            <a:endParaRPr lang="en-US" dirty="0">
              <a:solidFill>
                <a:srgbClr val="FF0000"/>
              </a:solidFill>
            </a:endParaRPr>
          </a:p>
          <a:p>
            <a:r>
              <a:rPr lang="en-US" dirty="0"/>
              <a:t>    }</a:t>
            </a:r>
          </a:p>
          <a:p>
            <a:r>
              <a:rPr lang="en-US" dirty="0"/>
              <a:t>  }</a:t>
            </a:r>
          </a:p>
          <a:p>
            <a:r>
              <a:rPr lang="en-US" dirty="0"/>
              <a:t>  </a:t>
            </a:r>
            <a:r>
              <a:rPr lang="en-US" dirty="0">
                <a:solidFill>
                  <a:srgbClr val="FF0000"/>
                </a:solidFill>
              </a:rPr>
              <a:t>return</a:t>
            </a:r>
            <a:r>
              <a:rPr lang="en-US" dirty="0"/>
              <a:t> mergedArray;</a:t>
            </a:r>
          </a:p>
          <a:p>
            <a:r>
              <a:rPr lang="en-US" dirty="0"/>
              <a:t>}</a:t>
            </a:r>
          </a:p>
        </p:txBody>
      </p:sp>
    </p:spTree>
    <p:extLst>
      <p:ext uri="{BB962C8B-B14F-4D97-AF65-F5344CB8AC3E}">
        <p14:creationId xmlns:p14="http://schemas.microsoft.com/office/powerpoint/2010/main" val="2280171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F6D6-26C1-A444-B179-B462D6C0260B}"/>
              </a:ext>
            </a:extLst>
          </p:cNvPr>
          <p:cNvSpPr>
            <a:spLocks noGrp="1"/>
          </p:cNvSpPr>
          <p:nvPr>
            <p:ph type="title"/>
          </p:nvPr>
        </p:nvSpPr>
        <p:spPr/>
        <p:txBody>
          <a:bodyPr/>
          <a:lstStyle/>
          <a:p>
            <a:r>
              <a:rPr lang="en-US" dirty="0"/>
              <a:t>Practice: Setup</a:t>
            </a:r>
          </a:p>
        </p:txBody>
      </p:sp>
      <p:sp>
        <p:nvSpPr>
          <p:cNvPr id="3" name="Content Placeholder 2">
            <a:extLst>
              <a:ext uri="{FF2B5EF4-FFF2-40B4-BE49-F238E27FC236}">
                <a16:creationId xmlns:a16="http://schemas.microsoft.com/office/drawing/2014/main" id="{785453CF-608E-1040-9257-244ED660EF01}"/>
              </a:ext>
            </a:extLst>
          </p:cNvPr>
          <p:cNvSpPr>
            <a:spLocks noGrp="1"/>
          </p:cNvSpPr>
          <p:nvPr>
            <p:ph idx="1"/>
          </p:nvPr>
        </p:nvSpPr>
        <p:spPr/>
        <p:txBody>
          <a:bodyPr/>
          <a:lstStyle/>
          <a:p>
            <a:r>
              <a:rPr lang="en-US" dirty="0">
                <a:hlinkClick r:id="rId2"/>
              </a:rPr>
              <a:t>https://github.com/klin4744/FSA-Alumn-Tests-V1</a:t>
            </a:r>
            <a:endParaRPr lang="en-US" dirty="0"/>
          </a:p>
          <a:p>
            <a:r>
              <a:rPr lang="en-US" dirty="0"/>
              <a:t>Clone the repo above (Clone so you can git pull updates, don’t fork)</a:t>
            </a:r>
          </a:p>
          <a:p>
            <a:r>
              <a:rPr lang="en-US" dirty="0"/>
              <a:t>Run </a:t>
            </a:r>
            <a:r>
              <a:rPr lang="en-US" dirty="0" err="1"/>
              <a:t>npm</a:t>
            </a:r>
            <a:r>
              <a:rPr lang="en-US" dirty="0"/>
              <a:t> install (install </a:t>
            </a:r>
            <a:r>
              <a:rPr lang="en-US" dirty="0" err="1"/>
              <a:t>npm</a:t>
            </a:r>
            <a:r>
              <a:rPr lang="en-US" dirty="0"/>
              <a:t> and node if you don’t have it)</a:t>
            </a:r>
          </a:p>
          <a:p>
            <a:r>
              <a:rPr lang="en-US" dirty="0"/>
              <a:t>Run </a:t>
            </a:r>
            <a:r>
              <a:rPr lang="en-US" dirty="0" err="1"/>
              <a:t>npm</a:t>
            </a:r>
            <a:r>
              <a:rPr lang="en-US" dirty="0"/>
              <a:t> run test</a:t>
            </a:r>
          </a:p>
          <a:p>
            <a:r>
              <a:rPr lang="en-US" dirty="0"/>
              <a:t>Write your solutions in </a:t>
            </a:r>
            <a:r>
              <a:rPr lang="en-US" dirty="0" err="1"/>
              <a:t>test.js</a:t>
            </a:r>
            <a:r>
              <a:rPr lang="en-US" dirty="0"/>
              <a:t> </a:t>
            </a:r>
          </a:p>
        </p:txBody>
      </p:sp>
    </p:spTree>
    <p:extLst>
      <p:ext uri="{BB962C8B-B14F-4D97-AF65-F5344CB8AC3E}">
        <p14:creationId xmlns:p14="http://schemas.microsoft.com/office/powerpoint/2010/main" val="3405252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686E-885D-6642-A7A2-8D9E25984527}"/>
              </a:ext>
            </a:extLst>
          </p:cNvPr>
          <p:cNvSpPr>
            <a:spLocks noGrp="1"/>
          </p:cNvSpPr>
          <p:nvPr>
            <p:ph type="title"/>
          </p:nvPr>
        </p:nvSpPr>
        <p:spPr/>
        <p:txBody>
          <a:bodyPr/>
          <a:lstStyle/>
          <a:p>
            <a:r>
              <a:rPr lang="en-US" dirty="0"/>
              <a:t>Practice: Introduction – threeSum(); </a:t>
            </a:r>
          </a:p>
        </p:txBody>
      </p:sp>
      <p:sp>
        <p:nvSpPr>
          <p:cNvPr id="3" name="Content Placeholder 2">
            <a:extLst>
              <a:ext uri="{FF2B5EF4-FFF2-40B4-BE49-F238E27FC236}">
                <a16:creationId xmlns:a16="http://schemas.microsoft.com/office/drawing/2014/main" id="{105C86AF-C733-794C-AEE9-BDF851720ECD}"/>
              </a:ext>
            </a:extLst>
          </p:cNvPr>
          <p:cNvSpPr>
            <a:spLocks noGrp="1"/>
          </p:cNvSpPr>
          <p:nvPr>
            <p:ph idx="1"/>
          </p:nvPr>
        </p:nvSpPr>
        <p:spPr/>
        <p:txBody>
          <a:bodyPr/>
          <a:lstStyle/>
          <a:p>
            <a:r>
              <a:rPr lang="en-US" dirty="0"/>
              <a:t>Write a function threeSum() that takes a </a:t>
            </a:r>
            <a:r>
              <a:rPr lang="en-US" dirty="0">
                <a:solidFill>
                  <a:srgbClr val="FF0000"/>
                </a:solidFill>
              </a:rPr>
              <a:t>sorted</a:t>
            </a:r>
            <a:r>
              <a:rPr lang="en-US" dirty="0"/>
              <a:t> array of integers and a target number and returns all triplets that add up to the target</a:t>
            </a:r>
          </a:p>
          <a:p>
            <a:r>
              <a:rPr lang="en-US" dirty="0"/>
              <a:t>Examples:</a:t>
            </a:r>
          </a:p>
          <a:p>
            <a:pPr lvl="1"/>
            <a:r>
              <a:rPr lang="en-US" dirty="0"/>
              <a:t>threeSum([0,1,2,3,4,5,6],6) returns [[0,1,5],[0,2,4],[1,2,3]] because each triplet add up to the target 6, notice that there are no duplicate triplets, </a:t>
            </a:r>
            <a:r>
              <a:rPr lang="en-US" dirty="0" err="1"/>
              <a:t>i.e</a:t>
            </a:r>
            <a:r>
              <a:rPr lang="en-US" dirty="0"/>
              <a:t> [0,5,1]</a:t>
            </a:r>
          </a:p>
          <a:p>
            <a:r>
              <a:rPr lang="en-US" dirty="0"/>
              <a:t>Challenges:</a:t>
            </a:r>
          </a:p>
          <a:p>
            <a:pPr lvl="1"/>
            <a:r>
              <a:rPr lang="en-US" dirty="0"/>
              <a:t>Can you a make solution that is at most O(n^2) run time?</a:t>
            </a:r>
          </a:p>
          <a:p>
            <a:pPr lvl="1"/>
            <a:r>
              <a:rPr lang="en-US" dirty="0"/>
              <a:t>What if the array wasn’t sorted?</a:t>
            </a:r>
          </a:p>
        </p:txBody>
      </p:sp>
    </p:spTree>
    <p:extLst>
      <p:ext uri="{BB962C8B-B14F-4D97-AF65-F5344CB8AC3E}">
        <p14:creationId xmlns:p14="http://schemas.microsoft.com/office/powerpoint/2010/main" val="116453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3C3D-77F5-5A41-83BB-7CDBC470D1F6}"/>
              </a:ext>
            </a:extLst>
          </p:cNvPr>
          <p:cNvSpPr>
            <a:spLocks noGrp="1"/>
          </p:cNvSpPr>
          <p:nvPr>
            <p:ph type="title"/>
          </p:nvPr>
        </p:nvSpPr>
        <p:spPr/>
        <p:txBody>
          <a:bodyPr/>
          <a:lstStyle/>
          <a:p>
            <a:r>
              <a:rPr lang="en-US" dirty="0"/>
              <a:t>Hints</a:t>
            </a:r>
          </a:p>
        </p:txBody>
      </p:sp>
      <p:sp>
        <p:nvSpPr>
          <p:cNvPr id="3" name="Content Placeholder 2">
            <a:extLst>
              <a:ext uri="{FF2B5EF4-FFF2-40B4-BE49-F238E27FC236}">
                <a16:creationId xmlns:a16="http://schemas.microsoft.com/office/drawing/2014/main" id="{D60F1CC3-DF91-1840-88D1-361612063AEB}"/>
              </a:ext>
            </a:extLst>
          </p:cNvPr>
          <p:cNvSpPr>
            <a:spLocks noGrp="1"/>
          </p:cNvSpPr>
          <p:nvPr>
            <p:ph idx="1"/>
          </p:nvPr>
        </p:nvSpPr>
        <p:spPr/>
        <p:txBody>
          <a:bodyPr/>
          <a:lstStyle/>
          <a:p>
            <a:r>
              <a:rPr lang="en-US" dirty="0"/>
              <a:t>If we’re collecting triplets and we want to use pointers, how many pointers should we use?</a:t>
            </a:r>
          </a:p>
          <a:p>
            <a:r>
              <a:rPr lang="en-US" dirty="0"/>
              <a:t>Notice that we’re given a sorted array, can we take advantage of this information in some way?</a:t>
            </a:r>
          </a:p>
          <a:p>
            <a:r>
              <a:rPr lang="en-US" dirty="0"/>
              <a:t>Whiteboard it out instead of writing code right out the gate, visualization is a very powerful problem solving tool!</a:t>
            </a:r>
          </a:p>
          <a:p>
            <a:r>
              <a:rPr lang="en-US" dirty="0"/>
              <a:t>Try a REALLY small array first, maybe length 4</a:t>
            </a:r>
          </a:p>
        </p:txBody>
      </p:sp>
    </p:spTree>
    <p:extLst>
      <p:ext uri="{BB962C8B-B14F-4D97-AF65-F5344CB8AC3E}">
        <p14:creationId xmlns:p14="http://schemas.microsoft.com/office/powerpoint/2010/main" val="1758816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CB5345-251A-F74D-8510-2657D7733918}"/>
              </a:ext>
            </a:extLst>
          </p:cNvPr>
          <p:cNvSpPr txBox="1"/>
          <p:nvPr/>
        </p:nvSpPr>
        <p:spPr>
          <a:xfrm>
            <a:off x="672571" y="2151727"/>
            <a:ext cx="8083296" cy="3785652"/>
          </a:xfrm>
          <a:prstGeom prst="rect">
            <a:avLst/>
          </a:prstGeom>
          <a:noFill/>
        </p:spPr>
        <p:txBody>
          <a:bodyPr wrap="square" rtlCol="0">
            <a:spAutoFit/>
          </a:bodyPr>
          <a:lstStyle/>
          <a:p>
            <a:r>
              <a:rPr lang="en-US" sz="4000" dirty="0"/>
              <a:t> 				↓  ↓ 	   ↓</a:t>
            </a:r>
          </a:p>
          <a:p>
            <a:r>
              <a:rPr lang="en-US" sz="4000" dirty="0"/>
              <a:t>Array - [0,1,2,3,4] ; Target = </a:t>
            </a:r>
            <a:r>
              <a:rPr lang="en-US" sz="4000" i="1" dirty="0"/>
              <a:t>6</a:t>
            </a:r>
          </a:p>
          <a:p>
            <a:endParaRPr lang="en-US" sz="4000" i="1" dirty="0"/>
          </a:p>
          <a:p>
            <a:r>
              <a:rPr lang="en-US" sz="4000" i="1" dirty="0"/>
              <a:t>Solution = []</a:t>
            </a:r>
            <a:endParaRPr lang="en-US" sz="4000" dirty="0"/>
          </a:p>
          <a:p>
            <a:r>
              <a:rPr lang="en-US" sz="4000" dirty="0"/>
              <a:t>            </a:t>
            </a:r>
          </a:p>
          <a:p>
            <a:r>
              <a:rPr lang="en-US" sz="4000" dirty="0"/>
              <a:t>   </a:t>
            </a:r>
          </a:p>
        </p:txBody>
      </p:sp>
      <p:sp>
        <p:nvSpPr>
          <p:cNvPr id="5" name="Title 1">
            <a:extLst>
              <a:ext uri="{FF2B5EF4-FFF2-40B4-BE49-F238E27FC236}">
                <a16:creationId xmlns:a16="http://schemas.microsoft.com/office/drawing/2014/main" id="{40D9051C-9F9A-5D44-824C-148C9B9AD23A}"/>
              </a:ext>
            </a:extLst>
          </p:cNvPr>
          <p:cNvSpPr>
            <a:spLocks noGrp="1"/>
          </p:cNvSpPr>
          <p:nvPr>
            <p:ph type="title"/>
          </p:nvPr>
        </p:nvSpPr>
        <p:spPr>
          <a:xfrm>
            <a:off x="677334" y="609600"/>
            <a:ext cx="8596668" cy="1320800"/>
          </a:xfrm>
        </p:spPr>
        <p:txBody>
          <a:bodyPr/>
          <a:lstStyle/>
          <a:p>
            <a:r>
              <a:rPr lang="en-US" dirty="0"/>
              <a:t>Walkthrough: threeSum() – multiple pointers </a:t>
            </a:r>
          </a:p>
        </p:txBody>
      </p:sp>
      <p:sp>
        <p:nvSpPr>
          <p:cNvPr id="6" name="TextBox 5">
            <a:extLst>
              <a:ext uri="{FF2B5EF4-FFF2-40B4-BE49-F238E27FC236}">
                <a16:creationId xmlns:a16="http://schemas.microsoft.com/office/drawing/2014/main" id="{BEFDA56E-DBB3-4242-A06B-5EF2E11A3B44}"/>
              </a:ext>
            </a:extLst>
          </p:cNvPr>
          <p:cNvSpPr txBox="1"/>
          <p:nvPr/>
        </p:nvSpPr>
        <p:spPr>
          <a:xfrm>
            <a:off x="8047185" y="1459229"/>
            <a:ext cx="3230880" cy="4555093"/>
          </a:xfrm>
          <a:prstGeom prst="rect">
            <a:avLst/>
          </a:prstGeom>
          <a:noFill/>
        </p:spPr>
        <p:txBody>
          <a:bodyPr wrap="square" rtlCol="0">
            <a:spAutoFit/>
          </a:bodyPr>
          <a:lstStyle/>
          <a:p>
            <a:r>
              <a:rPr lang="en-US" sz="2000" b="1" u="sng" dirty="0"/>
              <a:t>Iteration 1</a:t>
            </a:r>
          </a:p>
          <a:p>
            <a:r>
              <a:rPr lang="en-US" dirty="0"/>
              <a:t>Pointer 1  = 0</a:t>
            </a:r>
          </a:p>
          <a:p>
            <a:r>
              <a:rPr lang="en-US" dirty="0"/>
              <a:t>Arr[pointer1] = 0</a:t>
            </a:r>
          </a:p>
          <a:p>
            <a:r>
              <a:rPr lang="en-US" dirty="0"/>
              <a:t>Pointer 2  = 1</a:t>
            </a:r>
          </a:p>
          <a:p>
            <a:r>
              <a:rPr lang="en-US" dirty="0"/>
              <a:t>Arr[pointer2] = 1</a:t>
            </a:r>
          </a:p>
          <a:p>
            <a:r>
              <a:rPr lang="en-US" dirty="0"/>
              <a:t>Pointer 3  = 4</a:t>
            </a:r>
          </a:p>
          <a:p>
            <a:r>
              <a:rPr lang="en-US" dirty="0"/>
              <a:t>Arr[pointer3] = 4</a:t>
            </a:r>
          </a:p>
          <a:p>
            <a:endParaRPr lang="en-US" dirty="0"/>
          </a:p>
          <a:p>
            <a:r>
              <a:rPr lang="en-US" dirty="0"/>
              <a:t>Sum = 5</a:t>
            </a:r>
          </a:p>
          <a:p>
            <a:r>
              <a:rPr lang="en-US" dirty="0"/>
              <a:t>Compare sum to target, since sum is less than target, increment pointer 2, since the array is sorted, we know that the number to the right of pointer 2 is either equal to or greater than it!</a:t>
            </a:r>
          </a:p>
        </p:txBody>
      </p:sp>
    </p:spTree>
    <p:extLst>
      <p:ext uri="{BB962C8B-B14F-4D97-AF65-F5344CB8AC3E}">
        <p14:creationId xmlns:p14="http://schemas.microsoft.com/office/powerpoint/2010/main" val="618658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B159FC-D3F8-1442-883D-C9166F611E4B}"/>
              </a:ext>
            </a:extLst>
          </p:cNvPr>
          <p:cNvSpPr txBox="1"/>
          <p:nvPr/>
        </p:nvSpPr>
        <p:spPr>
          <a:xfrm>
            <a:off x="672571" y="2151727"/>
            <a:ext cx="8083296" cy="3785652"/>
          </a:xfrm>
          <a:prstGeom prst="rect">
            <a:avLst/>
          </a:prstGeom>
          <a:noFill/>
        </p:spPr>
        <p:txBody>
          <a:bodyPr wrap="square" rtlCol="0">
            <a:spAutoFit/>
          </a:bodyPr>
          <a:lstStyle/>
          <a:p>
            <a:r>
              <a:rPr lang="en-US" sz="4000" dirty="0"/>
              <a:t> 				↓     ↓ 	 ↓</a:t>
            </a:r>
          </a:p>
          <a:p>
            <a:r>
              <a:rPr lang="en-US" sz="4000" dirty="0"/>
              <a:t>Array - [0,1,2,3,4] ; Target = </a:t>
            </a:r>
            <a:r>
              <a:rPr lang="en-US" sz="4000" i="1" dirty="0"/>
              <a:t>6</a:t>
            </a:r>
          </a:p>
          <a:p>
            <a:endParaRPr lang="en-US" sz="4000" i="1" dirty="0"/>
          </a:p>
          <a:p>
            <a:r>
              <a:rPr lang="en-US" sz="4000" i="1" dirty="0"/>
              <a:t>Solution = [[0,2,4]]</a:t>
            </a:r>
            <a:endParaRPr lang="en-US" sz="4000" dirty="0"/>
          </a:p>
          <a:p>
            <a:r>
              <a:rPr lang="en-US" sz="4000" dirty="0"/>
              <a:t>            </a:t>
            </a:r>
          </a:p>
          <a:p>
            <a:r>
              <a:rPr lang="en-US" sz="4000" dirty="0"/>
              <a:t>   </a:t>
            </a:r>
          </a:p>
        </p:txBody>
      </p:sp>
      <p:sp>
        <p:nvSpPr>
          <p:cNvPr id="5" name="Title 1">
            <a:extLst>
              <a:ext uri="{FF2B5EF4-FFF2-40B4-BE49-F238E27FC236}">
                <a16:creationId xmlns:a16="http://schemas.microsoft.com/office/drawing/2014/main" id="{9FC64AA1-CB7F-BE41-9D53-5B237E980215}"/>
              </a:ext>
            </a:extLst>
          </p:cNvPr>
          <p:cNvSpPr>
            <a:spLocks noGrp="1"/>
          </p:cNvSpPr>
          <p:nvPr>
            <p:ph type="title"/>
          </p:nvPr>
        </p:nvSpPr>
        <p:spPr>
          <a:xfrm>
            <a:off x="677334" y="609600"/>
            <a:ext cx="8596668" cy="1320800"/>
          </a:xfrm>
        </p:spPr>
        <p:txBody>
          <a:bodyPr/>
          <a:lstStyle/>
          <a:p>
            <a:r>
              <a:rPr lang="en-US" dirty="0"/>
              <a:t>Walkthrough: threeSum() – multiple pointers </a:t>
            </a:r>
          </a:p>
        </p:txBody>
      </p:sp>
      <p:sp>
        <p:nvSpPr>
          <p:cNvPr id="6" name="TextBox 5">
            <a:extLst>
              <a:ext uri="{FF2B5EF4-FFF2-40B4-BE49-F238E27FC236}">
                <a16:creationId xmlns:a16="http://schemas.microsoft.com/office/drawing/2014/main" id="{94613407-2647-1F49-A3D0-FF72119B0AD5}"/>
              </a:ext>
            </a:extLst>
          </p:cNvPr>
          <p:cNvSpPr txBox="1"/>
          <p:nvPr/>
        </p:nvSpPr>
        <p:spPr>
          <a:xfrm>
            <a:off x="8232922" y="719346"/>
            <a:ext cx="4130527" cy="5940088"/>
          </a:xfrm>
          <a:prstGeom prst="rect">
            <a:avLst/>
          </a:prstGeom>
          <a:noFill/>
        </p:spPr>
        <p:txBody>
          <a:bodyPr wrap="square" rtlCol="0">
            <a:spAutoFit/>
          </a:bodyPr>
          <a:lstStyle/>
          <a:p>
            <a:r>
              <a:rPr lang="en-US" sz="2000" b="1" u="sng" dirty="0"/>
              <a:t>Iteration 2</a:t>
            </a:r>
          </a:p>
          <a:p>
            <a:r>
              <a:rPr lang="en-US" dirty="0"/>
              <a:t>Pointer 1  = 0</a:t>
            </a:r>
          </a:p>
          <a:p>
            <a:r>
              <a:rPr lang="en-US" dirty="0"/>
              <a:t>Arr[pointer1] = 0</a:t>
            </a:r>
          </a:p>
          <a:p>
            <a:r>
              <a:rPr lang="en-US" dirty="0"/>
              <a:t>Pointer 2  = 2</a:t>
            </a:r>
          </a:p>
          <a:p>
            <a:r>
              <a:rPr lang="en-US" dirty="0"/>
              <a:t>Arr[pointer2] = 2</a:t>
            </a:r>
          </a:p>
          <a:p>
            <a:r>
              <a:rPr lang="en-US" dirty="0"/>
              <a:t>Pointer 3  = 4</a:t>
            </a:r>
          </a:p>
          <a:p>
            <a:r>
              <a:rPr lang="en-US" dirty="0"/>
              <a:t>Arr[pointer3] = 4</a:t>
            </a:r>
          </a:p>
          <a:p>
            <a:endParaRPr lang="en-US" dirty="0"/>
          </a:p>
          <a:p>
            <a:r>
              <a:rPr lang="en-US" dirty="0"/>
              <a:t>Sum = 6</a:t>
            </a:r>
          </a:p>
          <a:p>
            <a:r>
              <a:rPr lang="en-US" dirty="0"/>
              <a:t>Compare sum to target, they’re equal, so push the triplets into our solution, We should also move both pointer1 and pointer 2 inwards otherwise in our next loop iteration, we will still have 0,2,4 and continuously push into our solution (infinite loop). Also since it’s sorted, decreasing only the right pointer (3) will always result in something less than our target since we’re at our target, and vice-versa for left</a:t>
            </a:r>
          </a:p>
        </p:txBody>
      </p:sp>
    </p:spTree>
    <p:extLst>
      <p:ext uri="{BB962C8B-B14F-4D97-AF65-F5344CB8AC3E}">
        <p14:creationId xmlns:p14="http://schemas.microsoft.com/office/powerpoint/2010/main" val="2346727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936A6D-79A5-854D-8FE6-2A06D26D00B8}"/>
              </a:ext>
            </a:extLst>
          </p:cNvPr>
          <p:cNvSpPr txBox="1"/>
          <p:nvPr/>
        </p:nvSpPr>
        <p:spPr>
          <a:xfrm>
            <a:off x="672571" y="2151727"/>
            <a:ext cx="8083296" cy="4401205"/>
          </a:xfrm>
          <a:prstGeom prst="rect">
            <a:avLst/>
          </a:prstGeom>
          <a:noFill/>
        </p:spPr>
        <p:txBody>
          <a:bodyPr wrap="square" rtlCol="0">
            <a:spAutoFit/>
          </a:bodyPr>
          <a:lstStyle/>
          <a:p>
            <a:r>
              <a:rPr lang="en-US" sz="4000" dirty="0"/>
              <a:t> 						    ↓ 	</a:t>
            </a:r>
          </a:p>
          <a:p>
            <a:r>
              <a:rPr lang="en-US" sz="4000" dirty="0"/>
              <a:t>			   ↓        ↓ </a:t>
            </a:r>
          </a:p>
          <a:p>
            <a:r>
              <a:rPr lang="en-US" sz="4000" dirty="0"/>
              <a:t>Array - [0,1,2,3,4] ; Target = </a:t>
            </a:r>
            <a:r>
              <a:rPr lang="en-US" sz="4000" i="1" dirty="0"/>
              <a:t>6</a:t>
            </a:r>
          </a:p>
          <a:p>
            <a:endParaRPr lang="en-US" sz="4000" i="1" dirty="0"/>
          </a:p>
          <a:p>
            <a:r>
              <a:rPr lang="en-US" sz="4000" i="1" dirty="0"/>
              <a:t>Solution = [[0,2,4]]</a:t>
            </a:r>
            <a:endParaRPr lang="en-US" sz="4000" dirty="0"/>
          </a:p>
          <a:p>
            <a:r>
              <a:rPr lang="en-US" sz="4000" dirty="0"/>
              <a:t>            </a:t>
            </a:r>
          </a:p>
          <a:p>
            <a:r>
              <a:rPr lang="en-US" sz="4000" dirty="0"/>
              <a:t>   </a:t>
            </a:r>
          </a:p>
        </p:txBody>
      </p:sp>
      <p:sp>
        <p:nvSpPr>
          <p:cNvPr id="5" name="Title 1">
            <a:extLst>
              <a:ext uri="{FF2B5EF4-FFF2-40B4-BE49-F238E27FC236}">
                <a16:creationId xmlns:a16="http://schemas.microsoft.com/office/drawing/2014/main" id="{4C9C9DF3-CD4B-0144-8B4A-42E7310BF556}"/>
              </a:ext>
            </a:extLst>
          </p:cNvPr>
          <p:cNvSpPr>
            <a:spLocks noGrp="1"/>
          </p:cNvSpPr>
          <p:nvPr>
            <p:ph type="title"/>
          </p:nvPr>
        </p:nvSpPr>
        <p:spPr>
          <a:xfrm>
            <a:off x="677334" y="609600"/>
            <a:ext cx="8596668" cy="1320800"/>
          </a:xfrm>
        </p:spPr>
        <p:txBody>
          <a:bodyPr/>
          <a:lstStyle/>
          <a:p>
            <a:r>
              <a:rPr lang="en-US" dirty="0"/>
              <a:t>Walkthrough: threeSum() – multiple pointers </a:t>
            </a:r>
          </a:p>
        </p:txBody>
      </p:sp>
      <p:sp>
        <p:nvSpPr>
          <p:cNvPr id="6" name="TextBox 5">
            <a:extLst>
              <a:ext uri="{FF2B5EF4-FFF2-40B4-BE49-F238E27FC236}">
                <a16:creationId xmlns:a16="http://schemas.microsoft.com/office/drawing/2014/main" id="{DC0E9F6B-7ABE-214A-AE9E-73FAFE9930CE}"/>
              </a:ext>
            </a:extLst>
          </p:cNvPr>
          <p:cNvSpPr txBox="1"/>
          <p:nvPr/>
        </p:nvSpPr>
        <p:spPr>
          <a:xfrm>
            <a:off x="8532959" y="1119395"/>
            <a:ext cx="4130527" cy="4278094"/>
          </a:xfrm>
          <a:prstGeom prst="rect">
            <a:avLst/>
          </a:prstGeom>
          <a:noFill/>
        </p:spPr>
        <p:txBody>
          <a:bodyPr wrap="square" rtlCol="0">
            <a:spAutoFit/>
          </a:bodyPr>
          <a:lstStyle/>
          <a:p>
            <a:r>
              <a:rPr lang="en-US" sz="2000" b="1" u="sng" dirty="0"/>
              <a:t>Iteration 3</a:t>
            </a:r>
          </a:p>
          <a:p>
            <a:r>
              <a:rPr lang="en-US" dirty="0"/>
              <a:t>Pointer 1  = 0</a:t>
            </a:r>
          </a:p>
          <a:p>
            <a:r>
              <a:rPr lang="en-US" dirty="0"/>
              <a:t>Arr[pointer1] = 0</a:t>
            </a:r>
          </a:p>
          <a:p>
            <a:r>
              <a:rPr lang="en-US" dirty="0"/>
              <a:t>Pointer 2  = 3</a:t>
            </a:r>
          </a:p>
          <a:p>
            <a:r>
              <a:rPr lang="en-US" dirty="0"/>
              <a:t>Arr[pointer2] = 3</a:t>
            </a:r>
          </a:p>
          <a:p>
            <a:r>
              <a:rPr lang="en-US" dirty="0"/>
              <a:t>Pointer 3  = 3</a:t>
            </a:r>
          </a:p>
          <a:p>
            <a:r>
              <a:rPr lang="en-US" dirty="0"/>
              <a:t>Arr[pointer3] = 3</a:t>
            </a:r>
          </a:p>
          <a:p>
            <a:endParaRPr lang="en-US" dirty="0"/>
          </a:p>
          <a:p>
            <a:r>
              <a:rPr lang="en-US" dirty="0"/>
              <a:t>Sum = 6</a:t>
            </a:r>
          </a:p>
          <a:p>
            <a:endParaRPr lang="en-US" dirty="0"/>
          </a:p>
          <a:p>
            <a:r>
              <a:rPr lang="en-US" dirty="0"/>
              <a:t>Although the sum is equal to 6, Pointer 2 and pointer 3 are on the same number, we can’t push this as these aren’t triplets. Move to the next iteration and reset our pointers</a:t>
            </a:r>
          </a:p>
        </p:txBody>
      </p:sp>
    </p:spTree>
    <p:extLst>
      <p:ext uri="{BB962C8B-B14F-4D97-AF65-F5344CB8AC3E}">
        <p14:creationId xmlns:p14="http://schemas.microsoft.com/office/powerpoint/2010/main" val="526094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44386-AF74-5F40-92B0-8A3B45372456}"/>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8E68846F-534B-DC4C-9D40-0D9640871906}"/>
              </a:ext>
            </a:extLst>
          </p:cNvPr>
          <p:cNvSpPr>
            <a:spLocks noGrp="1"/>
          </p:cNvSpPr>
          <p:nvPr>
            <p:ph idx="1"/>
          </p:nvPr>
        </p:nvSpPr>
        <p:spPr/>
        <p:txBody>
          <a:bodyPr/>
          <a:lstStyle/>
          <a:p>
            <a:r>
              <a:rPr lang="en-US" dirty="0">
                <a:highlight>
                  <a:srgbClr val="FFFF00"/>
                </a:highlight>
              </a:rPr>
              <a:t>Multiple Pointers</a:t>
            </a:r>
          </a:p>
          <a:p>
            <a:r>
              <a:rPr lang="en-US" dirty="0"/>
              <a:t>Shifting Window/Frame</a:t>
            </a:r>
          </a:p>
          <a:p>
            <a:r>
              <a:rPr lang="en-US" dirty="0"/>
              <a:t>Leveraging Sorting</a:t>
            </a:r>
          </a:p>
          <a:p>
            <a:endParaRPr lang="en-US" dirty="0"/>
          </a:p>
        </p:txBody>
      </p:sp>
    </p:spTree>
    <p:extLst>
      <p:ext uri="{BB962C8B-B14F-4D97-AF65-F5344CB8AC3E}">
        <p14:creationId xmlns:p14="http://schemas.microsoft.com/office/powerpoint/2010/main" val="1284308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25659F-1660-F140-950E-92A40DB7B6BB}"/>
              </a:ext>
            </a:extLst>
          </p:cNvPr>
          <p:cNvSpPr txBox="1"/>
          <p:nvPr/>
        </p:nvSpPr>
        <p:spPr>
          <a:xfrm>
            <a:off x="672571" y="2151727"/>
            <a:ext cx="8083296" cy="3785652"/>
          </a:xfrm>
          <a:prstGeom prst="rect">
            <a:avLst/>
          </a:prstGeom>
          <a:noFill/>
        </p:spPr>
        <p:txBody>
          <a:bodyPr wrap="square" rtlCol="0">
            <a:spAutoFit/>
          </a:bodyPr>
          <a:lstStyle/>
          <a:p>
            <a:r>
              <a:rPr lang="en-US" sz="4000" dirty="0"/>
              <a:t>				  	↓  ↓     ↓ </a:t>
            </a:r>
          </a:p>
          <a:p>
            <a:r>
              <a:rPr lang="en-US" sz="4000" dirty="0"/>
              <a:t>Array - [0,1,2,3,4] ; Target = </a:t>
            </a:r>
            <a:r>
              <a:rPr lang="en-US" sz="4000" i="1" dirty="0"/>
              <a:t>6</a:t>
            </a:r>
          </a:p>
          <a:p>
            <a:endParaRPr lang="en-US" sz="4000" i="1" dirty="0"/>
          </a:p>
          <a:p>
            <a:r>
              <a:rPr lang="en-US" sz="4000" i="1" dirty="0"/>
              <a:t>Solution = [[0,2,4]]</a:t>
            </a:r>
            <a:endParaRPr lang="en-US" sz="4000" dirty="0"/>
          </a:p>
          <a:p>
            <a:r>
              <a:rPr lang="en-US" sz="4000" dirty="0"/>
              <a:t>            </a:t>
            </a:r>
          </a:p>
          <a:p>
            <a:r>
              <a:rPr lang="en-US" sz="4000" dirty="0"/>
              <a:t>   </a:t>
            </a:r>
          </a:p>
        </p:txBody>
      </p:sp>
      <p:sp>
        <p:nvSpPr>
          <p:cNvPr id="5" name="Title 1">
            <a:extLst>
              <a:ext uri="{FF2B5EF4-FFF2-40B4-BE49-F238E27FC236}">
                <a16:creationId xmlns:a16="http://schemas.microsoft.com/office/drawing/2014/main" id="{6BBD39B4-73BC-AF43-B8CA-26B0B06C1A46}"/>
              </a:ext>
            </a:extLst>
          </p:cNvPr>
          <p:cNvSpPr>
            <a:spLocks noGrp="1"/>
          </p:cNvSpPr>
          <p:nvPr>
            <p:ph type="title"/>
          </p:nvPr>
        </p:nvSpPr>
        <p:spPr>
          <a:xfrm>
            <a:off x="677334" y="609600"/>
            <a:ext cx="8596668" cy="1320800"/>
          </a:xfrm>
        </p:spPr>
        <p:txBody>
          <a:bodyPr/>
          <a:lstStyle/>
          <a:p>
            <a:r>
              <a:rPr lang="en-US" dirty="0"/>
              <a:t>Walkthrough: threeSum() – multiple pointers </a:t>
            </a:r>
          </a:p>
        </p:txBody>
      </p:sp>
      <p:sp>
        <p:nvSpPr>
          <p:cNvPr id="6" name="TextBox 5">
            <a:extLst>
              <a:ext uri="{FF2B5EF4-FFF2-40B4-BE49-F238E27FC236}">
                <a16:creationId xmlns:a16="http://schemas.microsoft.com/office/drawing/2014/main" id="{65567CAE-C778-3F47-BF1D-3DA06B755BDA}"/>
              </a:ext>
            </a:extLst>
          </p:cNvPr>
          <p:cNvSpPr txBox="1"/>
          <p:nvPr/>
        </p:nvSpPr>
        <p:spPr>
          <a:xfrm>
            <a:off x="7932885" y="1289953"/>
            <a:ext cx="3225654" cy="5109091"/>
          </a:xfrm>
          <a:prstGeom prst="rect">
            <a:avLst/>
          </a:prstGeom>
          <a:noFill/>
        </p:spPr>
        <p:txBody>
          <a:bodyPr wrap="square" rtlCol="0">
            <a:spAutoFit/>
          </a:bodyPr>
          <a:lstStyle/>
          <a:p>
            <a:r>
              <a:rPr lang="en-US" sz="2000" b="1" u="sng" dirty="0"/>
              <a:t>Iteration 4</a:t>
            </a:r>
          </a:p>
          <a:p>
            <a:r>
              <a:rPr lang="en-US" dirty="0"/>
              <a:t>Pointer 1  = 1</a:t>
            </a:r>
          </a:p>
          <a:p>
            <a:r>
              <a:rPr lang="en-US" dirty="0"/>
              <a:t>Arr[pointer1] = 1</a:t>
            </a:r>
          </a:p>
          <a:p>
            <a:r>
              <a:rPr lang="en-US" dirty="0"/>
              <a:t>Pointer 2  = 2</a:t>
            </a:r>
          </a:p>
          <a:p>
            <a:r>
              <a:rPr lang="en-US" dirty="0"/>
              <a:t>Arr[pointer2] = 2</a:t>
            </a:r>
          </a:p>
          <a:p>
            <a:r>
              <a:rPr lang="en-US" dirty="0"/>
              <a:t>Pointer 3  = 4</a:t>
            </a:r>
          </a:p>
          <a:p>
            <a:r>
              <a:rPr lang="en-US" dirty="0"/>
              <a:t>Arr[pointer3] = 4</a:t>
            </a:r>
          </a:p>
          <a:p>
            <a:endParaRPr lang="en-US" dirty="0"/>
          </a:p>
          <a:p>
            <a:r>
              <a:rPr lang="en-US" dirty="0"/>
              <a:t>Sum = 7</a:t>
            </a:r>
          </a:p>
          <a:p>
            <a:endParaRPr lang="en-US" dirty="0"/>
          </a:p>
          <a:p>
            <a:r>
              <a:rPr lang="en-US" dirty="0"/>
              <a:t>Our sum is 7 which is larger than our target 6, since our array is sorted, the number to the left of pointer 3 always has to be either less than or equal to pointer 3, moving pointer 3 to the left reduces our sum!</a:t>
            </a:r>
          </a:p>
        </p:txBody>
      </p:sp>
    </p:spTree>
    <p:extLst>
      <p:ext uri="{BB962C8B-B14F-4D97-AF65-F5344CB8AC3E}">
        <p14:creationId xmlns:p14="http://schemas.microsoft.com/office/powerpoint/2010/main" val="2332299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389D8E-20B1-6B4A-AD4E-1D233A6CB7AC}"/>
              </a:ext>
            </a:extLst>
          </p:cNvPr>
          <p:cNvSpPr txBox="1"/>
          <p:nvPr/>
        </p:nvSpPr>
        <p:spPr>
          <a:xfrm>
            <a:off x="672571" y="2151727"/>
            <a:ext cx="8083296" cy="3785652"/>
          </a:xfrm>
          <a:prstGeom prst="rect">
            <a:avLst/>
          </a:prstGeom>
          <a:noFill/>
        </p:spPr>
        <p:txBody>
          <a:bodyPr wrap="square" rtlCol="0">
            <a:spAutoFit/>
          </a:bodyPr>
          <a:lstStyle/>
          <a:p>
            <a:r>
              <a:rPr lang="en-US" sz="4000" dirty="0"/>
              <a:t>				  	↓  ↓ ↓ </a:t>
            </a:r>
          </a:p>
          <a:p>
            <a:r>
              <a:rPr lang="en-US" sz="4000" dirty="0"/>
              <a:t>Array - [0,1,2,3,4] ; Target = </a:t>
            </a:r>
            <a:r>
              <a:rPr lang="en-US" sz="4000" i="1" dirty="0"/>
              <a:t>6</a:t>
            </a:r>
          </a:p>
          <a:p>
            <a:endParaRPr lang="en-US" sz="4000" i="1" dirty="0"/>
          </a:p>
          <a:p>
            <a:r>
              <a:rPr lang="en-US" sz="4000" i="1" dirty="0"/>
              <a:t>Solution = [[0,2,4],[1,2,3]]</a:t>
            </a:r>
            <a:endParaRPr lang="en-US" sz="4000" dirty="0"/>
          </a:p>
          <a:p>
            <a:r>
              <a:rPr lang="en-US" sz="4000" dirty="0"/>
              <a:t>            </a:t>
            </a:r>
          </a:p>
          <a:p>
            <a:r>
              <a:rPr lang="en-US" sz="4000" dirty="0"/>
              <a:t>   </a:t>
            </a:r>
          </a:p>
        </p:txBody>
      </p:sp>
      <p:sp>
        <p:nvSpPr>
          <p:cNvPr id="5" name="Title 1">
            <a:extLst>
              <a:ext uri="{FF2B5EF4-FFF2-40B4-BE49-F238E27FC236}">
                <a16:creationId xmlns:a16="http://schemas.microsoft.com/office/drawing/2014/main" id="{0B0C3F90-9519-2D4F-87E0-BA5CAD705949}"/>
              </a:ext>
            </a:extLst>
          </p:cNvPr>
          <p:cNvSpPr>
            <a:spLocks noGrp="1"/>
          </p:cNvSpPr>
          <p:nvPr>
            <p:ph type="title"/>
          </p:nvPr>
        </p:nvSpPr>
        <p:spPr>
          <a:xfrm>
            <a:off x="677334" y="609600"/>
            <a:ext cx="8596668" cy="1320800"/>
          </a:xfrm>
        </p:spPr>
        <p:txBody>
          <a:bodyPr/>
          <a:lstStyle/>
          <a:p>
            <a:r>
              <a:rPr lang="en-US" dirty="0"/>
              <a:t>Walkthrough: threeSum() – multiple pointers </a:t>
            </a:r>
          </a:p>
        </p:txBody>
      </p:sp>
      <p:sp>
        <p:nvSpPr>
          <p:cNvPr id="6" name="TextBox 5">
            <a:extLst>
              <a:ext uri="{FF2B5EF4-FFF2-40B4-BE49-F238E27FC236}">
                <a16:creationId xmlns:a16="http://schemas.microsoft.com/office/drawing/2014/main" id="{1D8F0FFB-7E7F-554E-8E9E-3602C1883D9C}"/>
              </a:ext>
            </a:extLst>
          </p:cNvPr>
          <p:cNvSpPr txBox="1"/>
          <p:nvPr/>
        </p:nvSpPr>
        <p:spPr>
          <a:xfrm>
            <a:off x="8061472" y="1098550"/>
            <a:ext cx="3225654" cy="3447098"/>
          </a:xfrm>
          <a:prstGeom prst="rect">
            <a:avLst/>
          </a:prstGeom>
          <a:noFill/>
        </p:spPr>
        <p:txBody>
          <a:bodyPr wrap="square" rtlCol="0">
            <a:spAutoFit/>
          </a:bodyPr>
          <a:lstStyle/>
          <a:p>
            <a:r>
              <a:rPr lang="en-US" sz="2000" b="1" u="sng" dirty="0"/>
              <a:t>Iteration 5</a:t>
            </a:r>
          </a:p>
          <a:p>
            <a:r>
              <a:rPr lang="en-US" dirty="0"/>
              <a:t>Pointer 1  = 1</a:t>
            </a:r>
          </a:p>
          <a:p>
            <a:r>
              <a:rPr lang="en-US" dirty="0"/>
              <a:t>Arr[pointer1] = 1</a:t>
            </a:r>
          </a:p>
          <a:p>
            <a:r>
              <a:rPr lang="en-US" dirty="0"/>
              <a:t>Pointer 2  = 2</a:t>
            </a:r>
          </a:p>
          <a:p>
            <a:r>
              <a:rPr lang="en-US" dirty="0"/>
              <a:t>Arr[pointer2] = 2</a:t>
            </a:r>
          </a:p>
          <a:p>
            <a:r>
              <a:rPr lang="en-US" dirty="0"/>
              <a:t>Pointer 3  = 3</a:t>
            </a:r>
          </a:p>
          <a:p>
            <a:r>
              <a:rPr lang="en-US" dirty="0"/>
              <a:t>Arr[pointer3] = 3</a:t>
            </a:r>
          </a:p>
          <a:p>
            <a:endParaRPr lang="en-US" dirty="0"/>
          </a:p>
          <a:p>
            <a:r>
              <a:rPr lang="en-US" dirty="0"/>
              <a:t>Sum = 6</a:t>
            </a:r>
          </a:p>
          <a:p>
            <a:endParaRPr lang="en-US" dirty="0"/>
          </a:p>
          <a:p>
            <a:r>
              <a:rPr lang="en-US" dirty="0"/>
              <a:t>Our sum is 6, push into our solution and reset again</a:t>
            </a:r>
          </a:p>
        </p:txBody>
      </p:sp>
    </p:spTree>
    <p:extLst>
      <p:ext uri="{BB962C8B-B14F-4D97-AF65-F5344CB8AC3E}">
        <p14:creationId xmlns:p14="http://schemas.microsoft.com/office/powerpoint/2010/main" val="243736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436C8A-6F73-B546-9CFB-E2E9F9D044DD}"/>
              </a:ext>
            </a:extLst>
          </p:cNvPr>
          <p:cNvSpPr txBox="1"/>
          <p:nvPr/>
        </p:nvSpPr>
        <p:spPr>
          <a:xfrm>
            <a:off x="458259" y="1923127"/>
            <a:ext cx="8083296" cy="3785652"/>
          </a:xfrm>
          <a:prstGeom prst="rect">
            <a:avLst/>
          </a:prstGeom>
          <a:noFill/>
        </p:spPr>
        <p:txBody>
          <a:bodyPr wrap="square" rtlCol="0">
            <a:spAutoFit/>
          </a:bodyPr>
          <a:lstStyle/>
          <a:p>
            <a:r>
              <a:rPr lang="en-US" sz="4000" dirty="0"/>
              <a:t>				  		↓  ↓ ↓ </a:t>
            </a:r>
          </a:p>
          <a:p>
            <a:r>
              <a:rPr lang="en-US" sz="4000" dirty="0"/>
              <a:t>Array - [0,1,2,3,4] ; Target = </a:t>
            </a:r>
            <a:r>
              <a:rPr lang="en-US" sz="4000" i="1" dirty="0"/>
              <a:t>6</a:t>
            </a:r>
          </a:p>
          <a:p>
            <a:endParaRPr lang="en-US" sz="4000" i="1" dirty="0"/>
          </a:p>
          <a:p>
            <a:r>
              <a:rPr lang="en-US" sz="4000" i="1" dirty="0"/>
              <a:t>Solution = [[0,2,4],[1,2,3]]</a:t>
            </a:r>
            <a:endParaRPr lang="en-US" sz="4000" dirty="0"/>
          </a:p>
          <a:p>
            <a:r>
              <a:rPr lang="en-US" sz="4000" dirty="0"/>
              <a:t>            </a:t>
            </a:r>
          </a:p>
          <a:p>
            <a:r>
              <a:rPr lang="en-US" sz="4000" dirty="0"/>
              <a:t>   </a:t>
            </a:r>
          </a:p>
        </p:txBody>
      </p:sp>
      <p:sp>
        <p:nvSpPr>
          <p:cNvPr id="5" name="Title 1">
            <a:extLst>
              <a:ext uri="{FF2B5EF4-FFF2-40B4-BE49-F238E27FC236}">
                <a16:creationId xmlns:a16="http://schemas.microsoft.com/office/drawing/2014/main" id="{12524430-A54D-4B49-A41E-05813B476B0C}"/>
              </a:ext>
            </a:extLst>
          </p:cNvPr>
          <p:cNvSpPr>
            <a:spLocks noGrp="1"/>
          </p:cNvSpPr>
          <p:nvPr>
            <p:ph type="title"/>
          </p:nvPr>
        </p:nvSpPr>
        <p:spPr>
          <a:xfrm>
            <a:off x="463022" y="381000"/>
            <a:ext cx="8596668" cy="1320800"/>
          </a:xfrm>
        </p:spPr>
        <p:txBody>
          <a:bodyPr/>
          <a:lstStyle/>
          <a:p>
            <a:r>
              <a:rPr lang="en-US" dirty="0"/>
              <a:t>Walkthrough: threeSum() – multiple pointers </a:t>
            </a:r>
          </a:p>
        </p:txBody>
      </p:sp>
      <p:sp>
        <p:nvSpPr>
          <p:cNvPr id="6" name="TextBox 5">
            <a:extLst>
              <a:ext uri="{FF2B5EF4-FFF2-40B4-BE49-F238E27FC236}">
                <a16:creationId xmlns:a16="http://schemas.microsoft.com/office/drawing/2014/main" id="{9528DF50-B58E-A944-BF14-5A3645D3939E}"/>
              </a:ext>
            </a:extLst>
          </p:cNvPr>
          <p:cNvSpPr txBox="1"/>
          <p:nvPr/>
        </p:nvSpPr>
        <p:spPr>
          <a:xfrm>
            <a:off x="8218635" y="1184275"/>
            <a:ext cx="3225654" cy="3724096"/>
          </a:xfrm>
          <a:prstGeom prst="rect">
            <a:avLst/>
          </a:prstGeom>
          <a:noFill/>
        </p:spPr>
        <p:txBody>
          <a:bodyPr wrap="square" rtlCol="0">
            <a:spAutoFit/>
          </a:bodyPr>
          <a:lstStyle/>
          <a:p>
            <a:r>
              <a:rPr lang="en-US" sz="2000" b="1" u="sng" dirty="0"/>
              <a:t>Iteration 6</a:t>
            </a:r>
          </a:p>
          <a:p>
            <a:r>
              <a:rPr lang="en-US" dirty="0"/>
              <a:t>Pointer 1  = 2</a:t>
            </a:r>
          </a:p>
          <a:p>
            <a:r>
              <a:rPr lang="en-US" dirty="0"/>
              <a:t>Arr[pointer1] = 2</a:t>
            </a:r>
          </a:p>
          <a:p>
            <a:r>
              <a:rPr lang="en-US" dirty="0"/>
              <a:t>Pointer 2  = 3</a:t>
            </a:r>
          </a:p>
          <a:p>
            <a:r>
              <a:rPr lang="en-US" dirty="0"/>
              <a:t>Arr[pointer2] = 3</a:t>
            </a:r>
          </a:p>
          <a:p>
            <a:r>
              <a:rPr lang="en-US" dirty="0"/>
              <a:t>Pointer 3  = 4</a:t>
            </a:r>
          </a:p>
          <a:p>
            <a:r>
              <a:rPr lang="en-US" dirty="0"/>
              <a:t>Arr[pointer3] = 4</a:t>
            </a:r>
          </a:p>
          <a:p>
            <a:endParaRPr lang="en-US" dirty="0"/>
          </a:p>
          <a:p>
            <a:r>
              <a:rPr lang="en-US" dirty="0"/>
              <a:t>Sum = 9</a:t>
            </a:r>
          </a:p>
          <a:p>
            <a:endParaRPr lang="en-US" dirty="0"/>
          </a:p>
          <a:p>
            <a:r>
              <a:rPr lang="en-US" dirty="0"/>
              <a:t>Our sum is 9, too big, lets try to move pointer 3 to the right to reduce our sum</a:t>
            </a:r>
          </a:p>
        </p:txBody>
      </p:sp>
    </p:spTree>
    <p:extLst>
      <p:ext uri="{BB962C8B-B14F-4D97-AF65-F5344CB8AC3E}">
        <p14:creationId xmlns:p14="http://schemas.microsoft.com/office/powerpoint/2010/main" val="3986105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C031B6-F724-AB47-958B-372F7933991F}"/>
              </a:ext>
            </a:extLst>
          </p:cNvPr>
          <p:cNvSpPr txBox="1"/>
          <p:nvPr/>
        </p:nvSpPr>
        <p:spPr>
          <a:xfrm>
            <a:off x="463022" y="1480214"/>
            <a:ext cx="8083296" cy="4401205"/>
          </a:xfrm>
          <a:prstGeom prst="rect">
            <a:avLst/>
          </a:prstGeom>
          <a:noFill/>
        </p:spPr>
        <p:txBody>
          <a:bodyPr wrap="square" rtlCol="0">
            <a:spAutoFit/>
          </a:bodyPr>
          <a:lstStyle/>
          <a:p>
            <a:r>
              <a:rPr lang="en-US" sz="4000" dirty="0"/>
              <a:t>				  		    ↓  </a:t>
            </a:r>
          </a:p>
          <a:p>
            <a:r>
              <a:rPr lang="en-US" sz="4000" dirty="0"/>
              <a:t>						 ↓ ↓</a:t>
            </a:r>
          </a:p>
          <a:p>
            <a:r>
              <a:rPr lang="en-US" sz="4000" dirty="0"/>
              <a:t>Array - [0,1,2,3,4] ; Target = </a:t>
            </a:r>
            <a:r>
              <a:rPr lang="en-US" sz="4000" i="1" dirty="0"/>
              <a:t>6</a:t>
            </a:r>
          </a:p>
          <a:p>
            <a:endParaRPr lang="en-US" sz="4000" i="1" dirty="0"/>
          </a:p>
          <a:p>
            <a:r>
              <a:rPr lang="en-US" sz="4000" i="1" dirty="0"/>
              <a:t>Solution = [[0,2,4],[1,2,3]]</a:t>
            </a:r>
            <a:endParaRPr lang="en-US" sz="4000" dirty="0"/>
          </a:p>
          <a:p>
            <a:r>
              <a:rPr lang="en-US" sz="4000" dirty="0"/>
              <a:t>            </a:t>
            </a:r>
          </a:p>
          <a:p>
            <a:r>
              <a:rPr lang="en-US" sz="4000" dirty="0"/>
              <a:t>   </a:t>
            </a:r>
          </a:p>
        </p:txBody>
      </p:sp>
      <p:sp>
        <p:nvSpPr>
          <p:cNvPr id="5" name="Title 1">
            <a:extLst>
              <a:ext uri="{FF2B5EF4-FFF2-40B4-BE49-F238E27FC236}">
                <a16:creationId xmlns:a16="http://schemas.microsoft.com/office/drawing/2014/main" id="{529285DF-04BD-F44F-9FCC-5752C99ED986}"/>
              </a:ext>
            </a:extLst>
          </p:cNvPr>
          <p:cNvSpPr>
            <a:spLocks noGrp="1"/>
          </p:cNvSpPr>
          <p:nvPr>
            <p:ph type="title"/>
          </p:nvPr>
        </p:nvSpPr>
        <p:spPr>
          <a:xfrm>
            <a:off x="463022" y="381000"/>
            <a:ext cx="8596668" cy="1320800"/>
          </a:xfrm>
        </p:spPr>
        <p:txBody>
          <a:bodyPr/>
          <a:lstStyle/>
          <a:p>
            <a:r>
              <a:rPr lang="en-US" dirty="0"/>
              <a:t>Walkthrough: threeSum() – multiple pointers </a:t>
            </a:r>
          </a:p>
        </p:txBody>
      </p:sp>
      <p:sp>
        <p:nvSpPr>
          <p:cNvPr id="6" name="TextBox 5">
            <a:extLst>
              <a:ext uri="{FF2B5EF4-FFF2-40B4-BE49-F238E27FC236}">
                <a16:creationId xmlns:a16="http://schemas.microsoft.com/office/drawing/2014/main" id="{9BB1F662-5A8B-1449-98F9-97A8C51E09B0}"/>
              </a:ext>
            </a:extLst>
          </p:cNvPr>
          <p:cNvSpPr txBox="1"/>
          <p:nvPr/>
        </p:nvSpPr>
        <p:spPr>
          <a:xfrm>
            <a:off x="8318648" y="1169987"/>
            <a:ext cx="3225654" cy="5109091"/>
          </a:xfrm>
          <a:prstGeom prst="rect">
            <a:avLst/>
          </a:prstGeom>
          <a:noFill/>
        </p:spPr>
        <p:txBody>
          <a:bodyPr wrap="square" rtlCol="0">
            <a:spAutoFit/>
          </a:bodyPr>
          <a:lstStyle/>
          <a:p>
            <a:r>
              <a:rPr lang="en-US" sz="2000" b="1" u="sng" dirty="0"/>
              <a:t>Iteration 7</a:t>
            </a:r>
          </a:p>
          <a:p>
            <a:r>
              <a:rPr lang="en-US" dirty="0"/>
              <a:t>Pointer 1  = 2</a:t>
            </a:r>
          </a:p>
          <a:p>
            <a:r>
              <a:rPr lang="en-US" dirty="0"/>
              <a:t>Arr[pointer1] = 2</a:t>
            </a:r>
          </a:p>
          <a:p>
            <a:r>
              <a:rPr lang="en-US" dirty="0"/>
              <a:t>Pointer 2  = 3</a:t>
            </a:r>
          </a:p>
          <a:p>
            <a:r>
              <a:rPr lang="en-US" dirty="0"/>
              <a:t>Arr[pointer2] = 3</a:t>
            </a:r>
          </a:p>
          <a:p>
            <a:r>
              <a:rPr lang="en-US" dirty="0"/>
              <a:t>Pointer 3  = 3</a:t>
            </a:r>
          </a:p>
          <a:p>
            <a:r>
              <a:rPr lang="en-US" dirty="0"/>
              <a:t>Arr[pointer3] = 3</a:t>
            </a:r>
          </a:p>
          <a:p>
            <a:endParaRPr lang="en-US" dirty="0"/>
          </a:p>
          <a:p>
            <a:r>
              <a:rPr lang="en-US" dirty="0"/>
              <a:t>Sum = 8</a:t>
            </a:r>
          </a:p>
          <a:p>
            <a:endParaRPr lang="en-US" dirty="0"/>
          </a:p>
          <a:p>
            <a:r>
              <a:rPr lang="en-US" dirty="0"/>
              <a:t>Our sum is 8 is too big and our pointers are overlapping, we’ve also reached the end of all possible values for pointer 1 since pointer 2 and three are always at least 1 and 2 spaces ahead of it, we’re done!</a:t>
            </a:r>
          </a:p>
        </p:txBody>
      </p:sp>
    </p:spTree>
    <p:extLst>
      <p:ext uri="{BB962C8B-B14F-4D97-AF65-F5344CB8AC3E}">
        <p14:creationId xmlns:p14="http://schemas.microsoft.com/office/powerpoint/2010/main" val="14424232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669A-88BF-C64A-8B1E-0676C21F431D}"/>
              </a:ext>
            </a:extLst>
          </p:cNvPr>
          <p:cNvSpPr>
            <a:spLocks noGrp="1"/>
          </p:cNvSpPr>
          <p:nvPr>
            <p:ph type="title"/>
          </p:nvPr>
        </p:nvSpPr>
        <p:spPr>
          <a:xfrm>
            <a:off x="477309" y="107950"/>
            <a:ext cx="8596668" cy="1320800"/>
          </a:xfrm>
        </p:spPr>
        <p:txBody>
          <a:bodyPr/>
          <a:lstStyle/>
          <a:p>
            <a:r>
              <a:rPr lang="en-US" dirty="0"/>
              <a:t>Walkthrough: threeSum() – code</a:t>
            </a:r>
          </a:p>
        </p:txBody>
      </p:sp>
      <p:sp>
        <p:nvSpPr>
          <p:cNvPr id="4" name="TextBox 3">
            <a:extLst>
              <a:ext uri="{FF2B5EF4-FFF2-40B4-BE49-F238E27FC236}">
                <a16:creationId xmlns:a16="http://schemas.microsoft.com/office/drawing/2014/main" id="{C1E8E3F9-D5A9-CF40-AEA2-33B7D9AFB45C}"/>
              </a:ext>
            </a:extLst>
          </p:cNvPr>
          <p:cNvSpPr txBox="1"/>
          <p:nvPr/>
        </p:nvSpPr>
        <p:spPr>
          <a:xfrm>
            <a:off x="1343026" y="725487"/>
            <a:ext cx="9043987" cy="6463308"/>
          </a:xfrm>
          <a:prstGeom prst="rect">
            <a:avLst/>
          </a:prstGeom>
          <a:noFill/>
        </p:spPr>
        <p:txBody>
          <a:bodyPr wrap="square" rtlCol="0">
            <a:spAutoFit/>
          </a:bodyPr>
          <a:lstStyle/>
          <a:p>
            <a:r>
              <a:rPr lang="en-US" dirty="0">
                <a:solidFill>
                  <a:srgbClr val="00B0F0"/>
                </a:solidFill>
              </a:rPr>
              <a:t>const</a:t>
            </a:r>
            <a:r>
              <a:rPr lang="en-US" dirty="0"/>
              <a:t> </a:t>
            </a:r>
            <a:r>
              <a:rPr lang="en-US" dirty="0">
                <a:solidFill>
                  <a:srgbClr val="FFC000"/>
                </a:solidFill>
              </a:rPr>
              <a:t>threeSum</a:t>
            </a:r>
            <a:r>
              <a:rPr lang="en-US" dirty="0"/>
              <a:t> </a:t>
            </a:r>
            <a:r>
              <a:rPr lang="en-US" dirty="0">
                <a:solidFill>
                  <a:srgbClr val="FF0000"/>
                </a:solidFill>
              </a:rPr>
              <a:t>=</a:t>
            </a:r>
            <a:r>
              <a:rPr lang="en-US" dirty="0"/>
              <a:t> (</a:t>
            </a:r>
            <a:r>
              <a:rPr lang="en-US" dirty="0">
                <a:solidFill>
                  <a:srgbClr val="00B050"/>
                </a:solidFill>
              </a:rPr>
              <a:t>arr</a:t>
            </a:r>
            <a:r>
              <a:rPr lang="en-US" dirty="0"/>
              <a:t>, </a:t>
            </a:r>
            <a:r>
              <a:rPr lang="en-US" dirty="0">
                <a:solidFill>
                  <a:srgbClr val="00B050"/>
                </a:solidFill>
              </a:rPr>
              <a:t>target</a:t>
            </a:r>
            <a:r>
              <a:rPr lang="en-US" dirty="0"/>
              <a:t>) =&gt; {</a:t>
            </a:r>
          </a:p>
          <a:p>
            <a:r>
              <a:rPr lang="en-US" dirty="0"/>
              <a:t>   </a:t>
            </a:r>
            <a:r>
              <a:rPr lang="en-US" dirty="0">
                <a:solidFill>
                  <a:srgbClr val="00B0F0"/>
                </a:solidFill>
              </a:rPr>
              <a:t>const</a:t>
            </a:r>
            <a:r>
              <a:rPr lang="en-US" dirty="0"/>
              <a:t> results</a:t>
            </a:r>
            <a:r>
              <a:rPr lang="en-US" dirty="0">
                <a:solidFill>
                  <a:srgbClr val="FF0000"/>
                </a:solidFill>
              </a:rPr>
              <a:t> =</a:t>
            </a:r>
            <a:r>
              <a:rPr lang="en-US" dirty="0"/>
              <a:t> [];</a:t>
            </a:r>
          </a:p>
          <a:p>
            <a:r>
              <a:rPr lang="en-US" dirty="0"/>
              <a:t>   //</a:t>
            </a:r>
            <a:r>
              <a:rPr lang="en-US" i="1" dirty="0"/>
              <a:t> First sort the array</a:t>
            </a:r>
            <a:endParaRPr lang="en-US" dirty="0"/>
          </a:p>
          <a:p>
            <a:r>
              <a:rPr lang="en-US" dirty="0"/>
              <a:t>   arr.</a:t>
            </a:r>
            <a:r>
              <a:rPr lang="en-US" dirty="0">
                <a:solidFill>
                  <a:srgbClr val="00B0F0"/>
                </a:solidFill>
              </a:rPr>
              <a:t>sort</a:t>
            </a:r>
            <a:r>
              <a:rPr lang="en-US" dirty="0"/>
              <a:t>((a, b) </a:t>
            </a:r>
            <a:r>
              <a:rPr lang="en-US" dirty="0">
                <a:solidFill>
                  <a:srgbClr val="FF0000"/>
                </a:solidFill>
              </a:rPr>
              <a:t>=&gt;</a:t>
            </a:r>
            <a:r>
              <a:rPr lang="en-US" dirty="0"/>
              <a:t> a - b);</a:t>
            </a:r>
          </a:p>
          <a:p>
            <a:r>
              <a:rPr lang="en-US" dirty="0"/>
              <a:t>   </a:t>
            </a:r>
            <a:r>
              <a:rPr lang="en-US" i="1" dirty="0">
                <a:solidFill>
                  <a:srgbClr val="FF0000"/>
                </a:solidFill>
              </a:rPr>
              <a:t>for</a:t>
            </a:r>
            <a:r>
              <a:rPr lang="en-US" dirty="0"/>
              <a:t> (</a:t>
            </a:r>
            <a:r>
              <a:rPr lang="en-US" dirty="0">
                <a:solidFill>
                  <a:srgbClr val="00B0F0"/>
                </a:solidFill>
              </a:rPr>
              <a:t>let</a:t>
            </a:r>
            <a:r>
              <a:rPr lang="en-US" dirty="0"/>
              <a:t> i </a:t>
            </a:r>
            <a:r>
              <a:rPr lang="en-US" dirty="0">
                <a:solidFill>
                  <a:srgbClr val="FF0000"/>
                </a:solidFill>
              </a:rPr>
              <a:t>=</a:t>
            </a:r>
            <a:r>
              <a:rPr lang="en-US" dirty="0"/>
              <a:t> 0; i &lt; arr.</a:t>
            </a:r>
            <a:r>
              <a:rPr lang="en-US" dirty="0">
                <a:solidFill>
                  <a:srgbClr val="00B0F0"/>
                </a:solidFill>
              </a:rPr>
              <a:t>length</a:t>
            </a:r>
            <a:r>
              <a:rPr lang="en-US" dirty="0"/>
              <a:t> </a:t>
            </a:r>
            <a:r>
              <a:rPr lang="en-US" dirty="0">
                <a:solidFill>
                  <a:srgbClr val="FF0000"/>
                </a:solidFill>
              </a:rPr>
              <a:t>-</a:t>
            </a:r>
            <a:r>
              <a:rPr lang="en-US" dirty="0"/>
              <a:t> 2; i</a:t>
            </a:r>
            <a:r>
              <a:rPr lang="en-US" dirty="0">
                <a:solidFill>
                  <a:srgbClr val="FF0000"/>
                </a:solidFill>
              </a:rPr>
              <a:t>++</a:t>
            </a:r>
            <a:r>
              <a:rPr lang="en-US" dirty="0"/>
              <a:t>) {</a:t>
            </a:r>
          </a:p>
          <a:p>
            <a:r>
              <a:rPr lang="en-US" dirty="0"/>
              <a:t>      </a:t>
            </a:r>
            <a:r>
              <a:rPr lang="en-US" dirty="0">
                <a:solidFill>
                  <a:srgbClr val="00B0F0"/>
                </a:solidFill>
              </a:rPr>
              <a:t>let</a:t>
            </a:r>
            <a:r>
              <a:rPr lang="en-US" dirty="0"/>
              <a:t> left </a:t>
            </a:r>
            <a:r>
              <a:rPr lang="en-US" dirty="0">
                <a:solidFill>
                  <a:srgbClr val="FF0000"/>
                </a:solidFill>
              </a:rPr>
              <a:t>=</a:t>
            </a:r>
            <a:r>
              <a:rPr lang="en-US" dirty="0"/>
              <a:t> i + 1;</a:t>
            </a:r>
          </a:p>
          <a:p>
            <a:r>
              <a:rPr lang="en-US" dirty="0"/>
              <a:t>      </a:t>
            </a:r>
            <a:r>
              <a:rPr lang="en-US" dirty="0">
                <a:solidFill>
                  <a:srgbClr val="00B0F0"/>
                </a:solidFill>
              </a:rPr>
              <a:t>let</a:t>
            </a:r>
            <a:r>
              <a:rPr lang="en-US" dirty="0"/>
              <a:t> right </a:t>
            </a:r>
            <a:r>
              <a:rPr lang="en-US" dirty="0">
                <a:solidFill>
                  <a:srgbClr val="FF0000"/>
                </a:solidFill>
              </a:rPr>
              <a:t>=</a:t>
            </a:r>
            <a:r>
              <a:rPr lang="en-US" dirty="0"/>
              <a:t> arr.</a:t>
            </a:r>
            <a:r>
              <a:rPr lang="en-US" dirty="0">
                <a:solidFill>
                  <a:srgbClr val="00B0F0"/>
                </a:solidFill>
              </a:rPr>
              <a:t>length</a:t>
            </a:r>
            <a:r>
              <a:rPr lang="en-US" dirty="0"/>
              <a:t> - 1;</a:t>
            </a:r>
          </a:p>
          <a:p>
            <a:r>
              <a:rPr lang="en-US" dirty="0"/>
              <a:t>      </a:t>
            </a:r>
            <a:r>
              <a:rPr lang="en-US" i="1" dirty="0">
                <a:solidFill>
                  <a:srgbClr val="FF0000"/>
                </a:solidFill>
              </a:rPr>
              <a:t>while</a:t>
            </a:r>
            <a:r>
              <a:rPr lang="en-US" dirty="0"/>
              <a:t> (left </a:t>
            </a:r>
            <a:r>
              <a:rPr lang="en-US" dirty="0">
                <a:solidFill>
                  <a:srgbClr val="FF0000"/>
                </a:solidFill>
              </a:rPr>
              <a:t>&lt;</a:t>
            </a:r>
            <a:r>
              <a:rPr lang="en-US" dirty="0"/>
              <a:t> right) {</a:t>
            </a:r>
          </a:p>
          <a:p>
            <a:r>
              <a:rPr lang="en-US" dirty="0"/>
              <a:t>        </a:t>
            </a:r>
            <a:r>
              <a:rPr lang="en-US" dirty="0">
                <a:solidFill>
                  <a:srgbClr val="00B0F0"/>
                </a:solidFill>
              </a:rPr>
              <a:t> const</a:t>
            </a:r>
            <a:r>
              <a:rPr lang="en-US" dirty="0"/>
              <a:t> sum </a:t>
            </a:r>
            <a:r>
              <a:rPr lang="en-US" dirty="0">
                <a:solidFill>
                  <a:srgbClr val="FF0000"/>
                </a:solidFill>
              </a:rPr>
              <a:t>=</a:t>
            </a:r>
            <a:r>
              <a:rPr lang="en-US" dirty="0"/>
              <a:t> arr[left] </a:t>
            </a:r>
            <a:r>
              <a:rPr lang="en-US" dirty="0">
                <a:solidFill>
                  <a:srgbClr val="FF0000"/>
                </a:solidFill>
              </a:rPr>
              <a:t>+</a:t>
            </a:r>
            <a:r>
              <a:rPr lang="en-US" dirty="0"/>
              <a:t> arr[i] </a:t>
            </a:r>
            <a:r>
              <a:rPr lang="en-US" dirty="0">
                <a:solidFill>
                  <a:srgbClr val="FF0000"/>
                </a:solidFill>
              </a:rPr>
              <a:t>+</a:t>
            </a:r>
            <a:r>
              <a:rPr lang="en-US" dirty="0"/>
              <a:t> arr[right];</a:t>
            </a:r>
          </a:p>
          <a:p>
            <a:r>
              <a:rPr lang="en-US" dirty="0"/>
              <a:t>        </a:t>
            </a:r>
            <a:r>
              <a:rPr lang="en-US" dirty="0">
                <a:solidFill>
                  <a:srgbClr val="FF0000"/>
                </a:solidFill>
              </a:rPr>
              <a:t> </a:t>
            </a:r>
            <a:r>
              <a:rPr lang="en-US" i="1" dirty="0">
                <a:solidFill>
                  <a:srgbClr val="FF0000"/>
                </a:solidFill>
              </a:rPr>
              <a:t>if</a:t>
            </a:r>
            <a:r>
              <a:rPr lang="en-US" dirty="0"/>
              <a:t> (sum</a:t>
            </a:r>
            <a:r>
              <a:rPr lang="en-US" dirty="0">
                <a:solidFill>
                  <a:srgbClr val="FF0000"/>
                </a:solidFill>
              </a:rPr>
              <a:t> ===</a:t>
            </a:r>
            <a:r>
              <a:rPr lang="en-US" dirty="0"/>
              <a:t> target) {</a:t>
            </a:r>
          </a:p>
          <a:p>
            <a:r>
              <a:rPr lang="en-US" dirty="0"/>
              <a:t>            results.</a:t>
            </a:r>
            <a:r>
              <a:rPr lang="en-US" dirty="0">
                <a:solidFill>
                  <a:srgbClr val="00B0F0"/>
                </a:solidFill>
              </a:rPr>
              <a:t>push</a:t>
            </a:r>
            <a:r>
              <a:rPr lang="en-US" dirty="0"/>
              <a:t>([arr[i], arr[left], arr[right]]);</a:t>
            </a:r>
          </a:p>
          <a:p>
            <a:r>
              <a:rPr lang="en-US" dirty="0"/>
              <a:t>            left</a:t>
            </a:r>
            <a:r>
              <a:rPr lang="en-US" dirty="0">
                <a:solidFill>
                  <a:srgbClr val="FF0000"/>
                </a:solidFill>
              </a:rPr>
              <a:t>++</a:t>
            </a:r>
            <a:r>
              <a:rPr lang="en-US" dirty="0"/>
              <a:t>;</a:t>
            </a:r>
          </a:p>
          <a:p>
            <a:r>
              <a:rPr lang="en-US" dirty="0"/>
              <a:t>            right</a:t>
            </a:r>
            <a:r>
              <a:rPr lang="en-US" dirty="0">
                <a:solidFill>
                  <a:srgbClr val="FF0000"/>
                </a:solidFill>
              </a:rPr>
              <a:t>--</a:t>
            </a:r>
            <a:r>
              <a:rPr lang="en-US" dirty="0"/>
              <a:t>;</a:t>
            </a:r>
          </a:p>
          <a:p>
            <a:r>
              <a:rPr lang="en-US" dirty="0"/>
              <a:t>         } </a:t>
            </a:r>
            <a:r>
              <a:rPr lang="en-US" i="1" dirty="0">
                <a:solidFill>
                  <a:srgbClr val="FF0000"/>
                </a:solidFill>
              </a:rPr>
              <a:t>else</a:t>
            </a:r>
            <a:r>
              <a:rPr lang="en-US" dirty="0">
                <a:solidFill>
                  <a:srgbClr val="FF0000"/>
                </a:solidFill>
              </a:rPr>
              <a:t> </a:t>
            </a:r>
            <a:r>
              <a:rPr lang="en-US" i="1" dirty="0">
                <a:solidFill>
                  <a:srgbClr val="FF0000"/>
                </a:solidFill>
              </a:rPr>
              <a:t>if</a:t>
            </a:r>
            <a:r>
              <a:rPr lang="en-US" dirty="0"/>
              <a:t> (sum &lt; target) {</a:t>
            </a:r>
          </a:p>
          <a:p>
            <a:r>
              <a:rPr lang="en-US" dirty="0"/>
              <a:t>            left</a:t>
            </a:r>
            <a:r>
              <a:rPr lang="en-US" dirty="0">
                <a:solidFill>
                  <a:srgbClr val="FF0000"/>
                </a:solidFill>
              </a:rPr>
              <a:t>++</a:t>
            </a:r>
            <a:r>
              <a:rPr lang="en-US" dirty="0"/>
              <a:t>;</a:t>
            </a:r>
          </a:p>
          <a:p>
            <a:r>
              <a:rPr lang="en-US" dirty="0"/>
              <a:t>         } </a:t>
            </a:r>
            <a:r>
              <a:rPr lang="en-US" i="1" dirty="0">
                <a:solidFill>
                  <a:srgbClr val="FF0000"/>
                </a:solidFill>
              </a:rPr>
              <a:t>else</a:t>
            </a:r>
            <a:r>
              <a:rPr lang="en-US" dirty="0"/>
              <a:t> {</a:t>
            </a:r>
          </a:p>
          <a:p>
            <a:r>
              <a:rPr lang="en-US" dirty="0"/>
              <a:t>            right</a:t>
            </a:r>
            <a:r>
              <a:rPr lang="en-US" dirty="0">
                <a:solidFill>
                  <a:srgbClr val="FF0000"/>
                </a:solidFill>
              </a:rPr>
              <a:t>--</a:t>
            </a:r>
            <a:r>
              <a:rPr lang="en-US" dirty="0"/>
              <a:t>;</a:t>
            </a:r>
          </a:p>
          <a:p>
            <a:r>
              <a:rPr lang="en-US" dirty="0"/>
              <a:t>         }</a:t>
            </a:r>
          </a:p>
          <a:p>
            <a:r>
              <a:rPr lang="en-US" dirty="0"/>
              <a:t>      }</a:t>
            </a:r>
          </a:p>
          <a:p>
            <a:r>
              <a:rPr lang="en-US" dirty="0"/>
              <a:t>   }</a:t>
            </a:r>
          </a:p>
          <a:p>
            <a:r>
              <a:rPr lang="en-US" dirty="0"/>
              <a:t>   </a:t>
            </a:r>
            <a:r>
              <a:rPr lang="en-US" i="1" dirty="0">
                <a:solidFill>
                  <a:srgbClr val="FF0000"/>
                </a:solidFill>
              </a:rPr>
              <a:t>return</a:t>
            </a:r>
            <a:r>
              <a:rPr lang="en-US" dirty="0"/>
              <a:t> results;</a:t>
            </a:r>
          </a:p>
          <a:p>
            <a:r>
              <a:rPr lang="en-US" dirty="0"/>
              <a:t>};</a:t>
            </a:r>
          </a:p>
          <a:p>
            <a:endParaRPr lang="en-US" dirty="0"/>
          </a:p>
        </p:txBody>
      </p:sp>
    </p:spTree>
    <p:extLst>
      <p:ext uri="{BB962C8B-B14F-4D97-AF65-F5344CB8AC3E}">
        <p14:creationId xmlns:p14="http://schemas.microsoft.com/office/powerpoint/2010/main" val="742462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5C0B4-3CE3-CD4D-85C7-9F64BA573AEA}"/>
              </a:ext>
            </a:extLst>
          </p:cNvPr>
          <p:cNvSpPr>
            <a:spLocks noGrp="1"/>
          </p:cNvSpPr>
          <p:nvPr>
            <p:ph type="title"/>
          </p:nvPr>
        </p:nvSpPr>
        <p:spPr/>
        <p:txBody>
          <a:bodyPr/>
          <a:lstStyle/>
          <a:p>
            <a:r>
              <a:rPr lang="en-US" dirty="0"/>
              <a:t>Multiple Pointers example 2 – Linked Lists</a:t>
            </a:r>
          </a:p>
        </p:txBody>
      </p:sp>
      <p:sp>
        <p:nvSpPr>
          <p:cNvPr id="3" name="Content Placeholder 2">
            <a:extLst>
              <a:ext uri="{FF2B5EF4-FFF2-40B4-BE49-F238E27FC236}">
                <a16:creationId xmlns:a16="http://schemas.microsoft.com/office/drawing/2014/main" id="{A6FF0C3B-7EAB-194D-99AB-5DFA7161C583}"/>
              </a:ext>
            </a:extLst>
          </p:cNvPr>
          <p:cNvSpPr>
            <a:spLocks noGrp="1"/>
          </p:cNvSpPr>
          <p:nvPr>
            <p:ph idx="1"/>
          </p:nvPr>
        </p:nvSpPr>
        <p:spPr/>
        <p:txBody>
          <a:bodyPr/>
          <a:lstStyle/>
          <a:p>
            <a:r>
              <a:rPr lang="en-US" dirty="0"/>
              <a:t>The multiple pointers method can also be used data structures other than arrays and strings. Remember it’s just a method to keep track of many things at one point in time!</a:t>
            </a:r>
          </a:p>
        </p:txBody>
      </p:sp>
    </p:spTree>
    <p:extLst>
      <p:ext uri="{BB962C8B-B14F-4D97-AF65-F5344CB8AC3E}">
        <p14:creationId xmlns:p14="http://schemas.microsoft.com/office/powerpoint/2010/main" val="2251188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07B8-61D0-CE47-A6A1-A9E96B5C997B}"/>
              </a:ext>
            </a:extLst>
          </p:cNvPr>
          <p:cNvSpPr>
            <a:spLocks noGrp="1"/>
          </p:cNvSpPr>
          <p:nvPr>
            <p:ph type="title"/>
          </p:nvPr>
        </p:nvSpPr>
        <p:spPr/>
        <p:txBody>
          <a:bodyPr/>
          <a:lstStyle/>
          <a:p>
            <a:r>
              <a:rPr lang="en-US" dirty="0" err="1"/>
              <a:t>hasCycle</a:t>
            </a:r>
            <a:r>
              <a:rPr lang="en-US" dirty="0"/>
              <a:t>/</a:t>
            </a:r>
            <a:r>
              <a:rPr lang="en-US" dirty="0" err="1"/>
              <a:t>isCircular</a:t>
            </a:r>
            <a:r>
              <a:rPr lang="en-US" dirty="0"/>
              <a:t> Introduction:</a:t>
            </a:r>
          </a:p>
        </p:txBody>
      </p:sp>
      <p:sp>
        <p:nvSpPr>
          <p:cNvPr id="3" name="Content Placeholder 2">
            <a:extLst>
              <a:ext uri="{FF2B5EF4-FFF2-40B4-BE49-F238E27FC236}">
                <a16:creationId xmlns:a16="http://schemas.microsoft.com/office/drawing/2014/main" id="{45A1D2FD-B58F-2847-BB1A-B0A387653650}"/>
              </a:ext>
            </a:extLst>
          </p:cNvPr>
          <p:cNvSpPr>
            <a:spLocks noGrp="1"/>
          </p:cNvSpPr>
          <p:nvPr>
            <p:ph idx="1"/>
          </p:nvPr>
        </p:nvSpPr>
        <p:spPr>
          <a:xfrm>
            <a:off x="677334" y="2160589"/>
            <a:ext cx="8596668" cy="1268411"/>
          </a:xfrm>
        </p:spPr>
        <p:txBody>
          <a:bodyPr/>
          <a:lstStyle/>
          <a:p>
            <a:r>
              <a:rPr lang="en-US" dirty="0"/>
              <a:t>Given a node in a linked list can you tell if it has a cycle? A cycle exists if the linked list has a pointer which points to another node within the linked list such as:</a:t>
            </a:r>
          </a:p>
        </p:txBody>
      </p:sp>
      <p:sp>
        <p:nvSpPr>
          <p:cNvPr id="4" name="Oval 3">
            <a:extLst>
              <a:ext uri="{FF2B5EF4-FFF2-40B4-BE49-F238E27FC236}">
                <a16:creationId xmlns:a16="http://schemas.microsoft.com/office/drawing/2014/main" id="{3232DE43-74A0-C84B-B656-D00684ABE8C1}"/>
              </a:ext>
            </a:extLst>
          </p:cNvPr>
          <p:cNvSpPr/>
          <p:nvPr/>
        </p:nvSpPr>
        <p:spPr>
          <a:xfrm>
            <a:off x="1932161" y="3429000"/>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Oval 4">
            <a:extLst>
              <a:ext uri="{FF2B5EF4-FFF2-40B4-BE49-F238E27FC236}">
                <a16:creationId xmlns:a16="http://schemas.microsoft.com/office/drawing/2014/main" id="{F8082038-9F9C-3A41-AC50-30C1E4975EF1}"/>
              </a:ext>
            </a:extLst>
          </p:cNvPr>
          <p:cNvSpPr/>
          <p:nvPr/>
        </p:nvSpPr>
        <p:spPr>
          <a:xfrm>
            <a:off x="3413298" y="3428999"/>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Oval 5">
            <a:extLst>
              <a:ext uri="{FF2B5EF4-FFF2-40B4-BE49-F238E27FC236}">
                <a16:creationId xmlns:a16="http://schemas.microsoft.com/office/drawing/2014/main" id="{926F81EF-8249-A447-B5B4-4F3BC14B93EA}"/>
              </a:ext>
            </a:extLst>
          </p:cNvPr>
          <p:cNvSpPr/>
          <p:nvPr/>
        </p:nvSpPr>
        <p:spPr>
          <a:xfrm>
            <a:off x="4894435" y="3428999"/>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8" name="Straight Arrow Connector 7">
            <a:extLst>
              <a:ext uri="{FF2B5EF4-FFF2-40B4-BE49-F238E27FC236}">
                <a16:creationId xmlns:a16="http://schemas.microsoft.com/office/drawing/2014/main" id="{4D8CF36F-BED8-7D4F-A20B-88BE117A3DA2}"/>
              </a:ext>
            </a:extLst>
          </p:cNvPr>
          <p:cNvCxnSpPr>
            <a:stCxn id="4" idx="6"/>
            <a:endCxn id="5" idx="2"/>
          </p:cNvCxnSpPr>
          <p:nvPr/>
        </p:nvCxnSpPr>
        <p:spPr>
          <a:xfrm flipV="1">
            <a:off x="2917998" y="3929062"/>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BD9D7A3-FE33-C24D-8F8A-AFA38DFD0BD9}"/>
              </a:ext>
            </a:extLst>
          </p:cNvPr>
          <p:cNvCxnSpPr/>
          <p:nvPr/>
        </p:nvCxnSpPr>
        <p:spPr>
          <a:xfrm flipV="1">
            <a:off x="4399135" y="3929061"/>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FE6520FB-83FB-194E-9F7D-AC4E7F56CA6C}"/>
              </a:ext>
            </a:extLst>
          </p:cNvPr>
          <p:cNvSpPr/>
          <p:nvPr/>
        </p:nvSpPr>
        <p:spPr>
          <a:xfrm>
            <a:off x="4894435" y="4929185"/>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1" name="Straight Arrow Connector 10">
            <a:extLst>
              <a:ext uri="{FF2B5EF4-FFF2-40B4-BE49-F238E27FC236}">
                <a16:creationId xmlns:a16="http://schemas.microsoft.com/office/drawing/2014/main" id="{9CF51C25-3B62-2E44-8BCF-5FBD36E6715E}"/>
              </a:ext>
            </a:extLst>
          </p:cNvPr>
          <p:cNvCxnSpPr>
            <a:cxnSpLocks/>
            <a:stCxn id="6" idx="4"/>
            <a:endCxn id="10" idx="0"/>
          </p:cNvCxnSpPr>
          <p:nvPr/>
        </p:nvCxnSpPr>
        <p:spPr>
          <a:xfrm>
            <a:off x="5387354" y="4429124"/>
            <a:ext cx="0" cy="50006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5E23870-E192-1943-B6C5-57E5FF37AA29}"/>
              </a:ext>
            </a:extLst>
          </p:cNvPr>
          <p:cNvCxnSpPr>
            <a:cxnSpLocks/>
            <a:stCxn id="10" idx="2"/>
            <a:endCxn id="5" idx="4"/>
          </p:cNvCxnSpPr>
          <p:nvPr/>
        </p:nvCxnSpPr>
        <p:spPr>
          <a:xfrm flipH="1" flipV="1">
            <a:off x="3906217" y="4429124"/>
            <a:ext cx="988218" cy="100012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6751AB8-3F71-6141-846C-2FC91B51560C}"/>
              </a:ext>
            </a:extLst>
          </p:cNvPr>
          <p:cNvSpPr txBox="1"/>
          <p:nvPr/>
        </p:nvSpPr>
        <p:spPr>
          <a:xfrm>
            <a:off x="6515100" y="3786188"/>
            <a:ext cx="3271838" cy="1477328"/>
          </a:xfrm>
          <a:prstGeom prst="rect">
            <a:avLst/>
          </a:prstGeom>
          <a:noFill/>
        </p:spPr>
        <p:txBody>
          <a:bodyPr wrap="square" rtlCol="0">
            <a:spAutoFit/>
          </a:bodyPr>
          <a:lstStyle/>
          <a:p>
            <a:r>
              <a:rPr lang="en-US" dirty="0"/>
              <a:t>If we loop and log all the node values we’d get [1,2,3,4,2,3,4,2,3,4….] infinitely. The linked list cycles</a:t>
            </a:r>
          </a:p>
        </p:txBody>
      </p:sp>
      <p:sp>
        <p:nvSpPr>
          <p:cNvPr id="19" name="TextBox 18">
            <a:extLst>
              <a:ext uri="{FF2B5EF4-FFF2-40B4-BE49-F238E27FC236}">
                <a16:creationId xmlns:a16="http://schemas.microsoft.com/office/drawing/2014/main" id="{3C7AB220-4EC8-0F4E-B294-FD168489EB9C}"/>
              </a:ext>
            </a:extLst>
          </p:cNvPr>
          <p:cNvSpPr txBox="1"/>
          <p:nvPr/>
        </p:nvSpPr>
        <p:spPr>
          <a:xfrm>
            <a:off x="2270297" y="5080831"/>
            <a:ext cx="3271838" cy="369332"/>
          </a:xfrm>
          <a:prstGeom prst="rect">
            <a:avLst/>
          </a:prstGeom>
          <a:noFill/>
        </p:spPr>
        <p:txBody>
          <a:bodyPr wrap="square" rtlCol="0">
            <a:spAutoFit/>
          </a:bodyPr>
          <a:lstStyle/>
          <a:p>
            <a:r>
              <a:rPr lang="en-US" dirty="0"/>
              <a:t>Returns true</a:t>
            </a:r>
          </a:p>
        </p:txBody>
      </p:sp>
    </p:spTree>
    <p:extLst>
      <p:ext uri="{BB962C8B-B14F-4D97-AF65-F5344CB8AC3E}">
        <p14:creationId xmlns:p14="http://schemas.microsoft.com/office/powerpoint/2010/main" val="17332278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07BE71B2-CD7A-6B4E-8F71-D89DE0136822}"/>
              </a:ext>
            </a:extLst>
          </p:cNvPr>
          <p:cNvSpPr/>
          <p:nvPr/>
        </p:nvSpPr>
        <p:spPr>
          <a:xfrm>
            <a:off x="1932161" y="3429000"/>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1" name="Oval 20">
            <a:extLst>
              <a:ext uri="{FF2B5EF4-FFF2-40B4-BE49-F238E27FC236}">
                <a16:creationId xmlns:a16="http://schemas.microsoft.com/office/drawing/2014/main" id="{F065C01D-5517-CC4B-B298-98B7E84EF898}"/>
              </a:ext>
            </a:extLst>
          </p:cNvPr>
          <p:cNvSpPr/>
          <p:nvPr/>
        </p:nvSpPr>
        <p:spPr>
          <a:xfrm>
            <a:off x="3413298" y="3428999"/>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B30B4C42-857B-0F43-A328-CFE2AE102D3D}"/>
              </a:ext>
            </a:extLst>
          </p:cNvPr>
          <p:cNvSpPr/>
          <p:nvPr/>
        </p:nvSpPr>
        <p:spPr>
          <a:xfrm>
            <a:off x="4894435" y="3428999"/>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3" name="Straight Arrow Connector 22">
            <a:extLst>
              <a:ext uri="{FF2B5EF4-FFF2-40B4-BE49-F238E27FC236}">
                <a16:creationId xmlns:a16="http://schemas.microsoft.com/office/drawing/2014/main" id="{B9288879-5FB3-E047-8592-EF456A33A57B}"/>
              </a:ext>
            </a:extLst>
          </p:cNvPr>
          <p:cNvCxnSpPr>
            <a:stCxn id="20" idx="6"/>
            <a:endCxn id="21" idx="2"/>
          </p:cNvCxnSpPr>
          <p:nvPr/>
        </p:nvCxnSpPr>
        <p:spPr>
          <a:xfrm flipV="1">
            <a:off x="2917998" y="3929062"/>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F8BEE06-BAA1-CA4A-A42E-B71B27DB4CE0}"/>
              </a:ext>
            </a:extLst>
          </p:cNvPr>
          <p:cNvCxnSpPr/>
          <p:nvPr/>
        </p:nvCxnSpPr>
        <p:spPr>
          <a:xfrm flipV="1">
            <a:off x="4399135" y="3929061"/>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ED9952F4-BD54-8F4F-8FC3-33969098FC72}"/>
              </a:ext>
            </a:extLst>
          </p:cNvPr>
          <p:cNvSpPr/>
          <p:nvPr/>
        </p:nvSpPr>
        <p:spPr>
          <a:xfrm>
            <a:off x="4894435" y="4929185"/>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6" name="Straight Arrow Connector 25">
            <a:extLst>
              <a:ext uri="{FF2B5EF4-FFF2-40B4-BE49-F238E27FC236}">
                <a16:creationId xmlns:a16="http://schemas.microsoft.com/office/drawing/2014/main" id="{FF420E12-0BD9-4944-90C6-8994168598D7}"/>
              </a:ext>
            </a:extLst>
          </p:cNvPr>
          <p:cNvCxnSpPr>
            <a:cxnSpLocks/>
            <a:stCxn id="22" idx="4"/>
            <a:endCxn id="25" idx="0"/>
          </p:cNvCxnSpPr>
          <p:nvPr/>
        </p:nvCxnSpPr>
        <p:spPr>
          <a:xfrm>
            <a:off x="5387354" y="4429124"/>
            <a:ext cx="0" cy="50006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E94BCA6-4E99-C54F-96C7-637319A65C8D}"/>
              </a:ext>
            </a:extLst>
          </p:cNvPr>
          <p:cNvCxnSpPr>
            <a:cxnSpLocks/>
            <a:stCxn id="25" idx="2"/>
            <a:endCxn id="21" idx="4"/>
          </p:cNvCxnSpPr>
          <p:nvPr/>
        </p:nvCxnSpPr>
        <p:spPr>
          <a:xfrm flipH="1" flipV="1">
            <a:off x="3906217" y="4429124"/>
            <a:ext cx="988218" cy="100012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1AEFD44-4864-BE48-9680-1D135FC6CDB7}"/>
              </a:ext>
            </a:extLst>
          </p:cNvPr>
          <p:cNvSpPr txBox="1"/>
          <p:nvPr/>
        </p:nvSpPr>
        <p:spPr>
          <a:xfrm>
            <a:off x="6515100" y="3786188"/>
            <a:ext cx="3271838" cy="1477328"/>
          </a:xfrm>
          <a:prstGeom prst="rect">
            <a:avLst/>
          </a:prstGeom>
          <a:noFill/>
        </p:spPr>
        <p:txBody>
          <a:bodyPr wrap="square" rtlCol="0">
            <a:spAutoFit/>
          </a:bodyPr>
          <a:lstStyle/>
          <a:p>
            <a:r>
              <a:rPr lang="en-US" dirty="0"/>
              <a:t>If we loop and log all the node values we’d get [1,2,3,4,2,3,4,2,3,4….] infinitely. The linked list cycles</a:t>
            </a:r>
          </a:p>
        </p:txBody>
      </p:sp>
      <p:sp>
        <p:nvSpPr>
          <p:cNvPr id="29" name="TextBox 28">
            <a:extLst>
              <a:ext uri="{FF2B5EF4-FFF2-40B4-BE49-F238E27FC236}">
                <a16:creationId xmlns:a16="http://schemas.microsoft.com/office/drawing/2014/main" id="{60720E0B-6ECF-CF49-8E4B-517193AF9131}"/>
              </a:ext>
            </a:extLst>
          </p:cNvPr>
          <p:cNvSpPr txBox="1"/>
          <p:nvPr/>
        </p:nvSpPr>
        <p:spPr>
          <a:xfrm>
            <a:off x="2270297" y="5080831"/>
            <a:ext cx="3271838" cy="369332"/>
          </a:xfrm>
          <a:prstGeom prst="rect">
            <a:avLst/>
          </a:prstGeom>
          <a:noFill/>
        </p:spPr>
        <p:txBody>
          <a:bodyPr wrap="square" rtlCol="0">
            <a:spAutoFit/>
          </a:bodyPr>
          <a:lstStyle/>
          <a:p>
            <a:r>
              <a:rPr lang="en-US" dirty="0"/>
              <a:t>Returns true</a:t>
            </a:r>
          </a:p>
        </p:txBody>
      </p:sp>
      <p:sp>
        <p:nvSpPr>
          <p:cNvPr id="36" name="Oval 35">
            <a:extLst>
              <a:ext uri="{FF2B5EF4-FFF2-40B4-BE49-F238E27FC236}">
                <a16:creationId xmlns:a16="http://schemas.microsoft.com/office/drawing/2014/main" id="{298155E9-C0A9-064C-B508-49DD66FC2EED}"/>
              </a:ext>
            </a:extLst>
          </p:cNvPr>
          <p:cNvSpPr/>
          <p:nvPr/>
        </p:nvSpPr>
        <p:spPr>
          <a:xfrm>
            <a:off x="1932161" y="1602958"/>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7" name="Oval 36">
            <a:extLst>
              <a:ext uri="{FF2B5EF4-FFF2-40B4-BE49-F238E27FC236}">
                <a16:creationId xmlns:a16="http://schemas.microsoft.com/office/drawing/2014/main" id="{453E2865-5DF4-904A-8539-B12B0A2E395B}"/>
              </a:ext>
            </a:extLst>
          </p:cNvPr>
          <p:cNvSpPr/>
          <p:nvPr/>
        </p:nvSpPr>
        <p:spPr>
          <a:xfrm>
            <a:off x="3413298" y="1602957"/>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8" name="Oval 37">
            <a:extLst>
              <a:ext uri="{FF2B5EF4-FFF2-40B4-BE49-F238E27FC236}">
                <a16:creationId xmlns:a16="http://schemas.microsoft.com/office/drawing/2014/main" id="{BC2CC4C9-E9C0-5B4C-8CB8-68EC1176A609}"/>
              </a:ext>
            </a:extLst>
          </p:cNvPr>
          <p:cNvSpPr/>
          <p:nvPr/>
        </p:nvSpPr>
        <p:spPr>
          <a:xfrm>
            <a:off x="4894435" y="1602957"/>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39" name="Straight Arrow Connector 38">
            <a:extLst>
              <a:ext uri="{FF2B5EF4-FFF2-40B4-BE49-F238E27FC236}">
                <a16:creationId xmlns:a16="http://schemas.microsoft.com/office/drawing/2014/main" id="{22583732-EF24-124C-8C2E-FC103E7326C1}"/>
              </a:ext>
            </a:extLst>
          </p:cNvPr>
          <p:cNvCxnSpPr>
            <a:stCxn id="36" idx="6"/>
            <a:endCxn id="37" idx="2"/>
          </p:cNvCxnSpPr>
          <p:nvPr/>
        </p:nvCxnSpPr>
        <p:spPr>
          <a:xfrm flipV="1">
            <a:off x="2917998" y="2103020"/>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05C265C-4EEC-3540-A045-E48D87327EE4}"/>
              </a:ext>
            </a:extLst>
          </p:cNvPr>
          <p:cNvCxnSpPr/>
          <p:nvPr/>
        </p:nvCxnSpPr>
        <p:spPr>
          <a:xfrm flipV="1">
            <a:off x="4399135" y="2103019"/>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136B26E-8BE7-4B4D-8D5A-42B1B93730EB}"/>
              </a:ext>
            </a:extLst>
          </p:cNvPr>
          <p:cNvSpPr txBox="1"/>
          <p:nvPr/>
        </p:nvSpPr>
        <p:spPr>
          <a:xfrm>
            <a:off x="6515100" y="1594484"/>
            <a:ext cx="3271838" cy="923330"/>
          </a:xfrm>
          <a:prstGeom prst="rect">
            <a:avLst/>
          </a:prstGeom>
          <a:noFill/>
        </p:spPr>
        <p:txBody>
          <a:bodyPr wrap="square" rtlCol="0">
            <a:spAutoFit/>
          </a:bodyPr>
          <a:lstStyle/>
          <a:p>
            <a:r>
              <a:rPr lang="en-US" dirty="0"/>
              <a:t>If we loop and log all the node values we’d get [1,2,3]. The linked list doesn’t cycle</a:t>
            </a:r>
          </a:p>
        </p:txBody>
      </p:sp>
      <p:sp>
        <p:nvSpPr>
          <p:cNvPr id="42" name="TextBox 41">
            <a:extLst>
              <a:ext uri="{FF2B5EF4-FFF2-40B4-BE49-F238E27FC236}">
                <a16:creationId xmlns:a16="http://schemas.microsoft.com/office/drawing/2014/main" id="{77A2E270-7501-7A4C-AE42-D4C3B1D90137}"/>
              </a:ext>
            </a:extLst>
          </p:cNvPr>
          <p:cNvSpPr txBox="1"/>
          <p:nvPr/>
        </p:nvSpPr>
        <p:spPr>
          <a:xfrm>
            <a:off x="2270297" y="2712073"/>
            <a:ext cx="3271838" cy="369332"/>
          </a:xfrm>
          <a:prstGeom prst="rect">
            <a:avLst/>
          </a:prstGeom>
          <a:noFill/>
        </p:spPr>
        <p:txBody>
          <a:bodyPr wrap="square" rtlCol="0">
            <a:spAutoFit/>
          </a:bodyPr>
          <a:lstStyle/>
          <a:p>
            <a:r>
              <a:rPr lang="en-US" dirty="0"/>
              <a:t>Returns false</a:t>
            </a:r>
          </a:p>
        </p:txBody>
      </p:sp>
      <p:sp>
        <p:nvSpPr>
          <p:cNvPr id="43" name="Title 1">
            <a:extLst>
              <a:ext uri="{FF2B5EF4-FFF2-40B4-BE49-F238E27FC236}">
                <a16:creationId xmlns:a16="http://schemas.microsoft.com/office/drawing/2014/main" id="{C64E063B-B68D-064E-A26C-D61B26263EBC}"/>
              </a:ext>
            </a:extLst>
          </p:cNvPr>
          <p:cNvSpPr>
            <a:spLocks noGrp="1"/>
          </p:cNvSpPr>
          <p:nvPr>
            <p:ph type="title"/>
          </p:nvPr>
        </p:nvSpPr>
        <p:spPr>
          <a:xfrm>
            <a:off x="677334" y="609600"/>
            <a:ext cx="8596668" cy="1320800"/>
          </a:xfrm>
        </p:spPr>
        <p:txBody>
          <a:bodyPr/>
          <a:lstStyle/>
          <a:p>
            <a:r>
              <a:rPr lang="en-US" dirty="0" err="1"/>
              <a:t>hasCycle</a:t>
            </a:r>
            <a:r>
              <a:rPr lang="en-US" dirty="0"/>
              <a:t>/</a:t>
            </a:r>
            <a:r>
              <a:rPr lang="en-US" dirty="0" err="1"/>
              <a:t>isCircular</a:t>
            </a:r>
            <a:r>
              <a:rPr lang="en-US" dirty="0"/>
              <a:t> Introduction:</a:t>
            </a:r>
          </a:p>
        </p:txBody>
      </p:sp>
    </p:spTree>
    <p:extLst>
      <p:ext uri="{BB962C8B-B14F-4D97-AF65-F5344CB8AC3E}">
        <p14:creationId xmlns:p14="http://schemas.microsoft.com/office/powerpoint/2010/main" val="20181143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FC44C1E-94F2-4345-AFFA-E34A762BBE03}"/>
              </a:ext>
            </a:extLst>
          </p:cNvPr>
          <p:cNvSpPr>
            <a:spLocks noGrp="1"/>
          </p:cNvSpPr>
          <p:nvPr>
            <p:ph type="title"/>
          </p:nvPr>
        </p:nvSpPr>
        <p:spPr>
          <a:xfrm>
            <a:off x="677334" y="609600"/>
            <a:ext cx="8596668" cy="1320800"/>
          </a:xfrm>
        </p:spPr>
        <p:txBody>
          <a:bodyPr/>
          <a:lstStyle/>
          <a:p>
            <a:r>
              <a:rPr lang="en-US" dirty="0" err="1"/>
              <a:t>hasCycle</a:t>
            </a:r>
            <a:r>
              <a:rPr lang="en-US" dirty="0"/>
              <a:t>/</a:t>
            </a:r>
            <a:r>
              <a:rPr lang="en-US" dirty="0" err="1"/>
              <a:t>isCircular</a:t>
            </a:r>
            <a:r>
              <a:rPr lang="en-US" dirty="0"/>
              <a:t> walkthrough</a:t>
            </a:r>
          </a:p>
        </p:txBody>
      </p:sp>
      <p:sp>
        <p:nvSpPr>
          <p:cNvPr id="5" name="Oval 4">
            <a:extLst>
              <a:ext uri="{FF2B5EF4-FFF2-40B4-BE49-F238E27FC236}">
                <a16:creationId xmlns:a16="http://schemas.microsoft.com/office/drawing/2014/main" id="{50361934-6EFF-164F-8A85-E5498EC1C340}"/>
              </a:ext>
            </a:extLst>
          </p:cNvPr>
          <p:cNvSpPr/>
          <p:nvPr/>
        </p:nvSpPr>
        <p:spPr>
          <a:xfrm>
            <a:off x="3505201" y="2714625"/>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a:extLst>
              <a:ext uri="{FF2B5EF4-FFF2-40B4-BE49-F238E27FC236}">
                <a16:creationId xmlns:a16="http://schemas.microsoft.com/office/drawing/2014/main" id="{A80433B0-DB36-CF41-ACA6-2DD8BD51F44F}"/>
              </a:ext>
            </a:extLst>
          </p:cNvPr>
          <p:cNvSpPr/>
          <p:nvPr/>
        </p:nvSpPr>
        <p:spPr>
          <a:xfrm>
            <a:off x="4986338" y="2714624"/>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D70CD43B-2BF3-3042-BBC7-993058B989E1}"/>
              </a:ext>
            </a:extLst>
          </p:cNvPr>
          <p:cNvSpPr/>
          <p:nvPr/>
        </p:nvSpPr>
        <p:spPr>
          <a:xfrm>
            <a:off x="6467475" y="2714624"/>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8" name="Straight Arrow Connector 7">
            <a:extLst>
              <a:ext uri="{FF2B5EF4-FFF2-40B4-BE49-F238E27FC236}">
                <a16:creationId xmlns:a16="http://schemas.microsoft.com/office/drawing/2014/main" id="{B6EA266B-11D8-0947-A74C-C24A04CA3DD6}"/>
              </a:ext>
            </a:extLst>
          </p:cNvPr>
          <p:cNvCxnSpPr>
            <a:cxnSpLocks/>
            <a:stCxn id="5" idx="6"/>
            <a:endCxn id="6" idx="2"/>
          </p:cNvCxnSpPr>
          <p:nvPr/>
        </p:nvCxnSpPr>
        <p:spPr>
          <a:xfrm flipV="1">
            <a:off x="4491038" y="3214687"/>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001168A-82D3-EB48-91A6-2E904B4AEB95}"/>
              </a:ext>
            </a:extLst>
          </p:cNvPr>
          <p:cNvCxnSpPr/>
          <p:nvPr/>
        </p:nvCxnSpPr>
        <p:spPr>
          <a:xfrm flipV="1">
            <a:off x="5972175" y="3214686"/>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52BD273E-682E-E843-BEC9-0F735B4615B1}"/>
              </a:ext>
            </a:extLst>
          </p:cNvPr>
          <p:cNvSpPr/>
          <p:nvPr/>
        </p:nvSpPr>
        <p:spPr>
          <a:xfrm>
            <a:off x="6467475" y="4214810"/>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1" name="Straight Arrow Connector 10">
            <a:extLst>
              <a:ext uri="{FF2B5EF4-FFF2-40B4-BE49-F238E27FC236}">
                <a16:creationId xmlns:a16="http://schemas.microsoft.com/office/drawing/2014/main" id="{7930023F-0637-2847-BDC8-8AA82E0AF5FD}"/>
              </a:ext>
            </a:extLst>
          </p:cNvPr>
          <p:cNvCxnSpPr>
            <a:cxnSpLocks/>
            <a:stCxn id="7" idx="4"/>
            <a:endCxn id="10" idx="0"/>
          </p:cNvCxnSpPr>
          <p:nvPr/>
        </p:nvCxnSpPr>
        <p:spPr>
          <a:xfrm>
            <a:off x="6960394" y="3714749"/>
            <a:ext cx="0" cy="50006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0AD0C9B-D589-E041-AFD9-4418C44694AB}"/>
              </a:ext>
            </a:extLst>
          </p:cNvPr>
          <p:cNvCxnSpPr>
            <a:cxnSpLocks/>
            <a:stCxn id="10" idx="2"/>
            <a:endCxn id="6" idx="4"/>
          </p:cNvCxnSpPr>
          <p:nvPr/>
        </p:nvCxnSpPr>
        <p:spPr>
          <a:xfrm flipH="1" flipV="1">
            <a:off x="5479257" y="3714749"/>
            <a:ext cx="988218" cy="100012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9672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20026A-5BCB-5D46-BE6C-9790C5BCDEB8}"/>
              </a:ext>
            </a:extLst>
          </p:cNvPr>
          <p:cNvSpPr>
            <a:spLocks noGrp="1"/>
          </p:cNvSpPr>
          <p:nvPr>
            <p:ph type="title"/>
          </p:nvPr>
        </p:nvSpPr>
        <p:spPr>
          <a:xfrm>
            <a:off x="677334" y="609600"/>
            <a:ext cx="8596668" cy="1320800"/>
          </a:xfrm>
        </p:spPr>
        <p:txBody>
          <a:bodyPr/>
          <a:lstStyle/>
          <a:p>
            <a:r>
              <a:rPr lang="en-US" dirty="0" err="1"/>
              <a:t>hasCycle</a:t>
            </a:r>
            <a:r>
              <a:rPr lang="en-US" dirty="0"/>
              <a:t>/</a:t>
            </a:r>
            <a:r>
              <a:rPr lang="en-US" dirty="0" err="1"/>
              <a:t>isCircular</a:t>
            </a:r>
            <a:r>
              <a:rPr lang="en-US" dirty="0"/>
              <a:t> walkthrough</a:t>
            </a:r>
          </a:p>
        </p:txBody>
      </p:sp>
      <p:sp>
        <p:nvSpPr>
          <p:cNvPr id="5" name="Oval 4">
            <a:extLst>
              <a:ext uri="{FF2B5EF4-FFF2-40B4-BE49-F238E27FC236}">
                <a16:creationId xmlns:a16="http://schemas.microsoft.com/office/drawing/2014/main" id="{7EC7552A-DF31-7A46-AEE5-BBE133D78B62}"/>
              </a:ext>
            </a:extLst>
          </p:cNvPr>
          <p:cNvSpPr/>
          <p:nvPr/>
        </p:nvSpPr>
        <p:spPr>
          <a:xfrm>
            <a:off x="3505201" y="2714625"/>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a:extLst>
              <a:ext uri="{FF2B5EF4-FFF2-40B4-BE49-F238E27FC236}">
                <a16:creationId xmlns:a16="http://schemas.microsoft.com/office/drawing/2014/main" id="{4A251D5C-E480-AF4C-B30B-2674D40C5D8B}"/>
              </a:ext>
            </a:extLst>
          </p:cNvPr>
          <p:cNvSpPr/>
          <p:nvPr/>
        </p:nvSpPr>
        <p:spPr>
          <a:xfrm>
            <a:off x="4986338" y="2714624"/>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16021B4B-007E-3D45-BE2F-4611127A13E4}"/>
              </a:ext>
            </a:extLst>
          </p:cNvPr>
          <p:cNvSpPr/>
          <p:nvPr/>
        </p:nvSpPr>
        <p:spPr>
          <a:xfrm>
            <a:off x="6467475" y="2714624"/>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8" name="Straight Arrow Connector 7">
            <a:extLst>
              <a:ext uri="{FF2B5EF4-FFF2-40B4-BE49-F238E27FC236}">
                <a16:creationId xmlns:a16="http://schemas.microsoft.com/office/drawing/2014/main" id="{88693B9E-F67B-A94C-B6F2-D36A3E0B7AEF}"/>
              </a:ext>
            </a:extLst>
          </p:cNvPr>
          <p:cNvCxnSpPr>
            <a:cxnSpLocks/>
            <a:stCxn id="5" idx="6"/>
            <a:endCxn id="6" idx="2"/>
          </p:cNvCxnSpPr>
          <p:nvPr/>
        </p:nvCxnSpPr>
        <p:spPr>
          <a:xfrm flipV="1">
            <a:off x="4491038" y="3214687"/>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D3B6F0E-4035-1F4E-9C6B-4CEA1936B857}"/>
              </a:ext>
            </a:extLst>
          </p:cNvPr>
          <p:cNvCxnSpPr/>
          <p:nvPr/>
        </p:nvCxnSpPr>
        <p:spPr>
          <a:xfrm flipV="1">
            <a:off x="5972175" y="3214686"/>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138CF1F6-FB0F-0F4B-9EDD-EC4DE19BD709}"/>
              </a:ext>
            </a:extLst>
          </p:cNvPr>
          <p:cNvSpPr/>
          <p:nvPr/>
        </p:nvSpPr>
        <p:spPr>
          <a:xfrm>
            <a:off x="6467475" y="4214810"/>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1" name="Straight Arrow Connector 10">
            <a:extLst>
              <a:ext uri="{FF2B5EF4-FFF2-40B4-BE49-F238E27FC236}">
                <a16:creationId xmlns:a16="http://schemas.microsoft.com/office/drawing/2014/main" id="{E2127D77-8965-9649-82F0-48922FFA607E}"/>
              </a:ext>
            </a:extLst>
          </p:cNvPr>
          <p:cNvCxnSpPr>
            <a:cxnSpLocks/>
            <a:stCxn id="7" idx="4"/>
            <a:endCxn id="10" idx="0"/>
          </p:cNvCxnSpPr>
          <p:nvPr/>
        </p:nvCxnSpPr>
        <p:spPr>
          <a:xfrm>
            <a:off x="6960394" y="3714749"/>
            <a:ext cx="0" cy="50006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821681D-D228-B348-9B0E-0B25360A684A}"/>
              </a:ext>
            </a:extLst>
          </p:cNvPr>
          <p:cNvCxnSpPr>
            <a:cxnSpLocks/>
            <a:stCxn id="10" idx="2"/>
            <a:endCxn id="6" idx="4"/>
          </p:cNvCxnSpPr>
          <p:nvPr/>
        </p:nvCxnSpPr>
        <p:spPr>
          <a:xfrm flipH="1" flipV="1">
            <a:off x="5479257" y="3714749"/>
            <a:ext cx="988218" cy="100012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980CA6D-0418-704B-9918-D72F6905F6E0}"/>
              </a:ext>
            </a:extLst>
          </p:cNvPr>
          <p:cNvCxnSpPr>
            <a:cxnSpLocks/>
            <a:endCxn id="5" idx="0"/>
          </p:cNvCxnSpPr>
          <p:nvPr/>
        </p:nvCxnSpPr>
        <p:spPr>
          <a:xfrm>
            <a:off x="3998119" y="2171700"/>
            <a:ext cx="1" cy="54292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21A2819-BB3D-254B-8A1A-77698E8E515B}"/>
              </a:ext>
            </a:extLst>
          </p:cNvPr>
          <p:cNvSpPr txBox="1"/>
          <p:nvPr/>
        </p:nvSpPr>
        <p:spPr>
          <a:xfrm>
            <a:off x="7453312" y="1681718"/>
            <a:ext cx="2371725" cy="369332"/>
          </a:xfrm>
          <a:prstGeom prst="rect">
            <a:avLst/>
          </a:prstGeom>
          <a:noFill/>
        </p:spPr>
        <p:txBody>
          <a:bodyPr wrap="square" rtlCol="0">
            <a:spAutoFit/>
          </a:bodyPr>
          <a:lstStyle/>
          <a:p>
            <a:r>
              <a:rPr lang="en-US" dirty="0">
                <a:solidFill>
                  <a:srgbClr val="FF0000"/>
                </a:solidFill>
              </a:rPr>
              <a:t>Pointer 1 </a:t>
            </a:r>
            <a:r>
              <a:rPr lang="en-US" dirty="0"/>
              <a:t>– 1 (Given)</a:t>
            </a:r>
          </a:p>
        </p:txBody>
      </p:sp>
    </p:spTree>
    <p:extLst>
      <p:ext uri="{BB962C8B-B14F-4D97-AF65-F5344CB8AC3E}">
        <p14:creationId xmlns:p14="http://schemas.microsoft.com/office/powerpoint/2010/main" val="2156643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A49FA-4F48-1540-B3E3-86C369CCB7E2}"/>
              </a:ext>
            </a:extLst>
          </p:cNvPr>
          <p:cNvSpPr>
            <a:spLocks noGrp="1"/>
          </p:cNvSpPr>
          <p:nvPr>
            <p:ph type="title"/>
          </p:nvPr>
        </p:nvSpPr>
        <p:spPr/>
        <p:txBody>
          <a:bodyPr/>
          <a:lstStyle/>
          <a:p>
            <a:r>
              <a:rPr lang="en-US" dirty="0"/>
              <a:t>Multiple Pointers</a:t>
            </a:r>
          </a:p>
        </p:txBody>
      </p:sp>
      <p:sp>
        <p:nvSpPr>
          <p:cNvPr id="3" name="Content Placeholder 2">
            <a:extLst>
              <a:ext uri="{FF2B5EF4-FFF2-40B4-BE49-F238E27FC236}">
                <a16:creationId xmlns:a16="http://schemas.microsoft.com/office/drawing/2014/main" id="{E9CB5B2F-8375-6648-93CC-19A3FEC95B82}"/>
              </a:ext>
            </a:extLst>
          </p:cNvPr>
          <p:cNvSpPr>
            <a:spLocks noGrp="1"/>
          </p:cNvSpPr>
          <p:nvPr>
            <p:ph idx="1"/>
          </p:nvPr>
        </p:nvSpPr>
        <p:spPr/>
        <p:txBody>
          <a:bodyPr/>
          <a:lstStyle/>
          <a:p>
            <a:r>
              <a:rPr lang="en-US" dirty="0"/>
              <a:t>Allows us to keep track of multiple points of data</a:t>
            </a:r>
          </a:p>
          <a:p>
            <a:pPr lvl="1"/>
            <a:r>
              <a:rPr lang="en-US" dirty="0"/>
              <a:t>Saves us from having to loop multiple times</a:t>
            </a:r>
          </a:p>
          <a:p>
            <a:pPr lvl="1"/>
            <a:r>
              <a:rPr lang="en-US" dirty="0"/>
              <a:t>Usually more time efficient</a:t>
            </a:r>
          </a:p>
        </p:txBody>
      </p:sp>
    </p:spTree>
    <p:extLst>
      <p:ext uri="{BB962C8B-B14F-4D97-AF65-F5344CB8AC3E}">
        <p14:creationId xmlns:p14="http://schemas.microsoft.com/office/powerpoint/2010/main" val="27292266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F8AD8C-2ADD-F240-BA69-85ADF0CC6403}"/>
              </a:ext>
            </a:extLst>
          </p:cNvPr>
          <p:cNvSpPr>
            <a:spLocks noGrp="1"/>
          </p:cNvSpPr>
          <p:nvPr>
            <p:ph type="title"/>
          </p:nvPr>
        </p:nvSpPr>
        <p:spPr>
          <a:xfrm>
            <a:off x="677334" y="609600"/>
            <a:ext cx="8596668" cy="1320800"/>
          </a:xfrm>
        </p:spPr>
        <p:txBody>
          <a:bodyPr/>
          <a:lstStyle/>
          <a:p>
            <a:r>
              <a:rPr lang="en-US" dirty="0" err="1"/>
              <a:t>hasCycle</a:t>
            </a:r>
            <a:r>
              <a:rPr lang="en-US" dirty="0"/>
              <a:t>/</a:t>
            </a:r>
            <a:r>
              <a:rPr lang="en-US" dirty="0" err="1"/>
              <a:t>isCircular</a:t>
            </a:r>
            <a:r>
              <a:rPr lang="en-US" dirty="0"/>
              <a:t> walkthrough</a:t>
            </a:r>
          </a:p>
        </p:txBody>
      </p:sp>
      <p:sp>
        <p:nvSpPr>
          <p:cNvPr id="5" name="Oval 4">
            <a:extLst>
              <a:ext uri="{FF2B5EF4-FFF2-40B4-BE49-F238E27FC236}">
                <a16:creationId xmlns:a16="http://schemas.microsoft.com/office/drawing/2014/main" id="{8B98BFCA-75E6-B340-9E8B-9448F3619AFD}"/>
              </a:ext>
            </a:extLst>
          </p:cNvPr>
          <p:cNvSpPr/>
          <p:nvPr/>
        </p:nvSpPr>
        <p:spPr>
          <a:xfrm>
            <a:off x="3505201" y="2714625"/>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a:extLst>
              <a:ext uri="{FF2B5EF4-FFF2-40B4-BE49-F238E27FC236}">
                <a16:creationId xmlns:a16="http://schemas.microsoft.com/office/drawing/2014/main" id="{F97EE611-DFA2-3E49-A02D-15974BD82690}"/>
              </a:ext>
            </a:extLst>
          </p:cNvPr>
          <p:cNvSpPr/>
          <p:nvPr/>
        </p:nvSpPr>
        <p:spPr>
          <a:xfrm>
            <a:off x="4986338" y="2714624"/>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3A291A11-F7D8-7246-AB7F-4D8E23BEE74A}"/>
              </a:ext>
            </a:extLst>
          </p:cNvPr>
          <p:cNvSpPr/>
          <p:nvPr/>
        </p:nvSpPr>
        <p:spPr>
          <a:xfrm>
            <a:off x="6467475" y="2714624"/>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8" name="Straight Arrow Connector 7">
            <a:extLst>
              <a:ext uri="{FF2B5EF4-FFF2-40B4-BE49-F238E27FC236}">
                <a16:creationId xmlns:a16="http://schemas.microsoft.com/office/drawing/2014/main" id="{5329FFA0-D3ED-5342-B36C-298F846838E6}"/>
              </a:ext>
            </a:extLst>
          </p:cNvPr>
          <p:cNvCxnSpPr>
            <a:cxnSpLocks/>
            <a:stCxn id="5" idx="6"/>
            <a:endCxn id="6" idx="2"/>
          </p:cNvCxnSpPr>
          <p:nvPr/>
        </p:nvCxnSpPr>
        <p:spPr>
          <a:xfrm flipV="1">
            <a:off x="4491038" y="3214687"/>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DEA2B16-702C-194A-A384-9CA913133934}"/>
              </a:ext>
            </a:extLst>
          </p:cNvPr>
          <p:cNvCxnSpPr/>
          <p:nvPr/>
        </p:nvCxnSpPr>
        <p:spPr>
          <a:xfrm flipV="1">
            <a:off x="5972175" y="3214686"/>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BCF6C3E8-03DE-4D40-95A5-6DF0789B8CBF}"/>
              </a:ext>
            </a:extLst>
          </p:cNvPr>
          <p:cNvSpPr/>
          <p:nvPr/>
        </p:nvSpPr>
        <p:spPr>
          <a:xfrm>
            <a:off x="6467475" y="4214810"/>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1" name="Straight Arrow Connector 10">
            <a:extLst>
              <a:ext uri="{FF2B5EF4-FFF2-40B4-BE49-F238E27FC236}">
                <a16:creationId xmlns:a16="http://schemas.microsoft.com/office/drawing/2014/main" id="{D15A7858-EF9B-D24A-97D8-DF85A7863072}"/>
              </a:ext>
            </a:extLst>
          </p:cNvPr>
          <p:cNvCxnSpPr>
            <a:cxnSpLocks/>
            <a:stCxn id="7" idx="4"/>
            <a:endCxn id="10" idx="0"/>
          </p:cNvCxnSpPr>
          <p:nvPr/>
        </p:nvCxnSpPr>
        <p:spPr>
          <a:xfrm>
            <a:off x="6960394" y="3714749"/>
            <a:ext cx="0" cy="50006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904093F-1EA0-C84B-BD16-F69964510A4B}"/>
              </a:ext>
            </a:extLst>
          </p:cNvPr>
          <p:cNvCxnSpPr>
            <a:cxnSpLocks/>
            <a:stCxn id="10" idx="2"/>
            <a:endCxn id="6" idx="4"/>
          </p:cNvCxnSpPr>
          <p:nvPr/>
        </p:nvCxnSpPr>
        <p:spPr>
          <a:xfrm flipH="1" flipV="1">
            <a:off x="5479257" y="3714749"/>
            <a:ext cx="988218" cy="100012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74AE433-FDE3-FC42-9C16-CB4D01608A47}"/>
              </a:ext>
            </a:extLst>
          </p:cNvPr>
          <p:cNvCxnSpPr>
            <a:cxnSpLocks/>
            <a:endCxn id="5" idx="0"/>
          </p:cNvCxnSpPr>
          <p:nvPr/>
        </p:nvCxnSpPr>
        <p:spPr>
          <a:xfrm>
            <a:off x="3998119" y="2171700"/>
            <a:ext cx="1" cy="54292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15CA6C5-82BF-B047-B38C-AE83207F01E5}"/>
              </a:ext>
            </a:extLst>
          </p:cNvPr>
          <p:cNvSpPr txBox="1"/>
          <p:nvPr/>
        </p:nvSpPr>
        <p:spPr>
          <a:xfrm>
            <a:off x="7453312" y="1681718"/>
            <a:ext cx="2371725" cy="369332"/>
          </a:xfrm>
          <a:prstGeom prst="rect">
            <a:avLst/>
          </a:prstGeom>
          <a:noFill/>
        </p:spPr>
        <p:txBody>
          <a:bodyPr wrap="square" rtlCol="0">
            <a:spAutoFit/>
          </a:bodyPr>
          <a:lstStyle/>
          <a:p>
            <a:r>
              <a:rPr lang="en-US" dirty="0">
                <a:solidFill>
                  <a:srgbClr val="FF0000"/>
                </a:solidFill>
              </a:rPr>
              <a:t>Pointer 1 </a:t>
            </a:r>
            <a:r>
              <a:rPr lang="en-US" dirty="0"/>
              <a:t>– 1 (Given)</a:t>
            </a:r>
          </a:p>
        </p:txBody>
      </p:sp>
      <p:cxnSp>
        <p:nvCxnSpPr>
          <p:cNvPr id="17" name="Straight Arrow Connector 16">
            <a:extLst>
              <a:ext uri="{FF2B5EF4-FFF2-40B4-BE49-F238E27FC236}">
                <a16:creationId xmlns:a16="http://schemas.microsoft.com/office/drawing/2014/main" id="{733A2454-B441-4B4A-AEF8-57E133261793}"/>
              </a:ext>
            </a:extLst>
          </p:cNvPr>
          <p:cNvCxnSpPr>
            <a:cxnSpLocks/>
          </p:cNvCxnSpPr>
          <p:nvPr/>
        </p:nvCxnSpPr>
        <p:spPr>
          <a:xfrm>
            <a:off x="5479255" y="2171699"/>
            <a:ext cx="1" cy="542925"/>
          </a:xfrm>
          <a:prstGeom prst="straightConnector1">
            <a:avLst/>
          </a:prstGeom>
          <a:ln w="635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5A37D8D-45E5-404C-AB5D-3DF218231F95}"/>
              </a:ext>
            </a:extLst>
          </p:cNvPr>
          <p:cNvSpPr txBox="1"/>
          <p:nvPr/>
        </p:nvSpPr>
        <p:spPr>
          <a:xfrm>
            <a:off x="7453311" y="2013505"/>
            <a:ext cx="2371725" cy="646331"/>
          </a:xfrm>
          <a:prstGeom prst="rect">
            <a:avLst/>
          </a:prstGeom>
          <a:noFill/>
        </p:spPr>
        <p:txBody>
          <a:bodyPr wrap="square" rtlCol="0">
            <a:spAutoFit/>
          </a:bodyPr>
          <a:lstStyle/>
          <a:p>
            <a:r>
              <a:rPr lang="en-US" dirty="0">
                <a:solidFill>
                  <a:srgbClr val="00B0F0"/>
                </a:solidFill>
              </a:rPr>
              <a:t>Pointer 2 </a:t>
            </a:r>
            <a:r>
              <a:rPr lang="en-US" dirty="0"/>
              <a:t>– 2 (</a:t>
            </a:r>
            <a:r>
              <a:rPr lang="en-US" dirty="0" err="1"/>
              <a:t>givenNode.next</a:t>
            </a:r>
            <a:r>
              <a:rPr lang="en-US" dirty="0"/>
              <a:t>)</a:t>
            </a:r>
          </a:p>
        </p:txBody>
      </p:sp>
    </p:spTree>
    <p:extLst>
      <p:ext uri="{BB962C8B-B14F-4D97-AF65-F5344CB8AC3E}">
        <p14:creationId xmlns:p14="http://schemas.microsoft.com/office/powerpoint/2010/main" val="1320692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99A1F8-B1B1-4B4D-A4B9-E2BE27793145}"/>
              </a:ext>
            </a:extLst>
          </p:cNvPr>
          <p:cNvSpPr>
            <a:spLocks noGrp="1"/>
          </p:cNvSpPr>
          <p:nvPr>
            <p:ph type="title"/>
          </p:nvPr>
        </p:nvSpPr>
        <p:spPr>
          <a:xfrm>
            <a:off x="677334" y="609600"/>
            <a:ext cx="8596668" cy="1320800"/>
          </a:xfrm>
        </p:spPr>
        <p:txBody>
          <a:bodyPr>
            <a:normAutofit fontScale="90000"/>
          </a:bodyPr>
          <a:lstStyle/>
          <a:p>
            <a:r>
              <a:rPr lang="en-US" dirty="0" err="1"/>
              <a:t>hasCycle</a:t>
            </a:r>
            <a:r>
              <a:rPr lang="en-US" dirty="0"/>
              <a:t>/</a:t>
            </a:r>
            <a:r>
              <a:rPr lang="en-US" dirty="0" err="1"/>
              <a:t>isCircular</a:t>
            </a:r>
            <a:r>
              <a:rPr lang="en-US" dirty="0"/>
              <a:t> walkthrough – How can we leverage the pointers to tell us if there’s a cycle?</a:t>
            </a:r>
          </a:p>
        </p:txBody>
      </p:sp>
      <p:sp>
        <p:nvSpPr>
          <p:cNvPr id="5" name="Oval 4">
            <a:extLst>
              <a:ext uri="{FF2B5EF4-FFF2-40B4-BE49-F238E27FC236}">
                <a16:creationId xmlns:a16="http://schemas.microsoft.com/office/drawing/2014/main" id="{B5575003-7431-B444-BB60-A4380CD9DD54}"/>
              </a:ext>
            </a:extLst>
          </p:cNvPr>
          <p:cNvSpPr/>
          <p:nvPr/>
        </p:nvSpPr>
        <p:spPr>
          <a:xfrm>
            <a:off x="3505201" y="2714625"/>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a:extLst>
              <a:ext uri="{FF2B5EF4-FFF2-40B4-BE49-F238E27FC236}">
                <a16:creationId xmlns:a16="http://schemas.microsoft.com/office/drawing/2014/main" id="{56D1348D-9C78-0849-BB28-BAB905525045}"/>
              </a:ext>
            </a:extLst>
          </p:cNvPr>
          <p:cNvSpPr/>
          <p:nvPr/>
        </p:nvSpPr>
        <p:spPr>
          <a:xfrm>
            <a:off x="4986338" y="2714624"/>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4A7617CD-A6AB-AD45-8E34-A3694CEC81C9}"/>
              </a:ext>
            </a:extLst>
          </p:cNvPr>
          <p:cNvSpPr/>
          <p:nvPr/>
        </p:nvSpPr>
        <p:spPr>
          <a:xfrm>
            <a:off x="6467475" y="2714624"/>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8" name="Straight Arrow Connector 7">
            <a:extLst>
              <a:ext uri="{FF2B5EF4-FFF2-40B4-BE49-F238E27FC236}">
                <a16:creationId xmlns:a16="http://schemas.microsoft.com/office/drawing/2014/main" id="{F244FF6D-7BC3-F641-A1D0-1FB7B3DBF8AE}"/>
              </a:ext>
            </a:extLst>
          </p:cNvPr>
          <p:cNvCxnSpPr>
            <a:cxnSpLocks/>
            <a:stCxn id="5" idx="6"/>
            <a:endCxn id="6" idx="2"/>
          </p:cNvCxnSpPr>
          <p:nvPr/>
        </p:nvCxnSpPr>
        <p:spPr>
          <a:xfrm flipV="1">
            <a:off x="4491038" y="3214687"/>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370B2A0-7103-C949-A84D-B7A788614054}"/>
              </a:ext>
            </a:extLst>
          </p:cNvPr>
          <p:cNvCxnSpPr/>
          <p:nvPr/>
        </p:nvCxnSpPr>
        <p:spPr>
          <a:xfrm flipV="1">
            <a:off x="5972175" y="3214686"/>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167674D1-09C8-B34F-9DC6-22C2B0126B30}"/>
              </a:ext>
            </a:extLst>
          </p:cNvPr>
          <p:cNvSpPr/>
          <p:nvPr/>
        </p:nvSpPr>
        <p:spPr>
          <a:xfrm>
            <a:off x="6467475" y="4214810"/>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1" name="Straight Arrow Connector 10">
            <a:extLst>
              <a:ext uri="{FF2B5EF4-FFF2-40B4-BE49-F238E27FC236}">
                <a16:creationId xmlns:a16="http://schemas.microsoft.com/office/drawing/2014/main" id="{38D3DABD-18C7-0C46-8408-4ACADA634B1A}"/>
              </a:ext>
            </a:extLst>
          </p:cNvPr>
          <p:cNvCxnSpPr>
            <a:cxnSpLocks/>
            <a:stCxn id="7" idx="4"/>
            <a:endCxn id="10" idx="0"/>
          </p:cNvCxnSpPr>
          <p:nvPr/>
        </p:nvCxnSpPr>
        <p:spPr>
          <a:xfrm>
            <a:off x="6960394" y="3714749"/>
            <a:ext cx="0" cy="50006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1B30E89-1B43-684E-A1D8-BF03B097B6E4}"/>
              </a:ext>
            </a:extLst>
          </p:cNvPr>
          <p:cNvCxnSpPr>
            <a:cxnSpLocks/>
            <a:stCxn id="10" idx="2"/>
            <a:endCxn id="6" idx="4"/>
          </p:cNvCxnSpPr>
          <p:nvPr/>
        </p:nvCxnSpPr>
        <p:spPr>
          <a:xfrm flipH="1" flipV="1">
            <a:off x="5479257" y="3714749"/>
            <a:ext cx="988218" cy="100012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C0373-CB8F-4B4C-AA55-78197C9EAA05}"/>
              </a:ext>
            </a:extLst>
          </p:cNvPr>
          <p:cNvCxnSpPr>
            <a:cxnSpLocks/>
            <a:endCxn id="5" idx="0"/>
          </p:cNvCxnSpPr>
          <p:nvPr/>
        </p:nvCxnSpPr>
        <p:spPr>
          <a:xfrm>
            <a:off x="3998119" y="2171700"/>
            <a:ext cx="1" cy="54292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3CECEAE-7F29-A746-9799-9E0380F56CCE}"/>
              </a:ext>
            </a:extLst>
          </p:cNvPr>
          <p:cNvSpPr txBox="1"/>
          <p:nvPr/>
        </p:nvSpPr>
        <p:spPr>
          <a:xfrm>
            <a:off x="7453312" y="1681718"/>
            <a:ext cx="2371725" cy="369332"/>
          </a:xfrm>
          <a:prstGeom prst="rect">
            <a:avLst/>
          </a:prstGeom>
          <a:noFill/>
        </p:spPr>
        <p:txBody>
          <a:bodyPr wrap="square" rtlCol="0">
            <a:spAutoFit/>
          </a:bodyPr>
          <a:lstStyle/>
          <a:p>
            <a:r>
              <a:rPr lang="en-US" dirty="0">
                <a:solidFill>
                  <a:srgbClr val="FF0000"/>
                </a:solidFill>
              </a:rPr>
              <a:t>Pointer 1 </a:t>
            </a:r>
            <a:r>
              <a:rPr lang="en-US" dirty="0"/>
              <a:t>– 1 (Given)</a:t>
            </a:r>
          </a:p>
        </p:txBody>
      </p:sp>
      <p:cxnSp>
        <p:nvCxnSpPr>
          <p:cNvPr id="15" name="Straight Arrow Connector 14">
            <a:extLst>
              <a:ext uri="{FF2B5EF4-FFF2-40B4-BE49-F238E27FC236}">
                <a16:creationId xmlns:a16="http://schemas.microsoft.com/office/drawing/2014/main" id="{505C5151-463A-8841-A2C6-CEE6AF61E0CE}"/>
              </a:ext>
            </a:extLst>
          </p:cNvPr>
          <p:cNvCxnSpPr>
            <a:cxnSpLocks/>
          </p:cNvCxnSpPr>
          <p:nvPr/>
        </p:nvCxnSpPr>
        <p:spPr>
          <a:xfrm>
            <a:off x="5479255" y="2171699"/>
            <a:ext cx="1" cy="542925"/>
          </a:xfrm>
          <a:prstGeom prst="straightConnector1">
            <a:avLst/>
          </a:prstGeom>
          <a:ln w="635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65AA62A-EF35-3249-8BA0-85AEBA9615AC}"/>
              </a:ext>
            </a:extLst>
          </p:cNvPr>
          <p:cNvSpPr txBox="1"/>
          <p:nvPr/>
        </p:nvSpPr>
        <p:spPr>
          <a:xfrm>
            <a:off x="7453311" y="2013505"/>
            <a:ext cx="2371725" cy="646331"/>
          </a:xfrm>
          <a:prstGeom prst="rect">
            <a:avLst/>
          </a:prstGeom>
          <a:noFill/>
        </p:spPr>
        <p:txBody>
          <a:bodyPr wrap="square" rtlCol="0">
            <a:spAutoFit/>
          </a:bodyPr>
          <a:lstStyle/>
          <a:p>
            <a:r>
              <a:rPr lang="en-US" dirty="0">
                <a:solidFill>
                  <a:srgbClr val="00B0F0"/>
                </a:solidFill>
              </a:rPr>
              <a:t>Pointer 2 </a:t>
            </a:r>
            <a:r>
              <a:rPr lang="en-US" dirty="0"/>
              <a:t>– 2  (</a:t>
            </a:r>
            <a:r>
              <a:rPr lang="en-US" dirty="0" err="1"/>
              <a:t>givenNode.next</a:t>
            </a:r>
            <a:r>
              <a:rPr lang="en-US" dirty="0"/>
              <a:t>)</a:t>
            </a:r>
          </a:p>
        </p:txBody>
      </p:sp>
    </p:spTree>
    <p:extLst>
      <p:ext uri="{BB962C8B-B14F-4D97-AF65-F5344CB8AC3E}">
        <p14:creationId xmlns:p14="http://schemas.microsoft.com/office/powerpoint/2010/main" val="1822336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6160AA-5697-9C46-A4A2-C49FF288DCFB}"/>
              </a:ext>
            </a:extLst>
          </p:cNvPr>
          <p:cNvSpPr>
            <a:spLocks noGrp="1"/>
          </p:cNvSpPr>
          <p:nvPr>
            <p:ph type="title"/>
          </p:nvPr>
        </p:nvSpPr>
        <p:spPr>
          <a:xfrm>
            <a:off x="563034" y="360918"/>
            <a:ext cx="8596668" cy="1320800"/>
          </a:xfrm>
        </p:spPr>
        <p:txBody>
          <a:bodyPr>
            <a:normAutofit/>
          </a:bodyPr>
          <a:lstStyle/>
          <a:p>
            <a:r>
              <a:rPr lang="en-US" dirty="0" err="1"/>
              <a:t>hasCycle</a:t>
            </a:r>
            <a:r>
              <a:rPr lang="en-US" dirty="0"/>
              <a:t>/</a:t>
            </a:r>
            <a:r>
              <a:rPr lang="en-US" dirty="0" err="1"/>
              <a:t>isCircular</a:t>
            </a:r>
            <a:r>
              <a:rPr lang="en-US" dirty="0"/>
              <a:t> walkthrough </a:t>
            </a:r>
          </a:p>
        </p:txBody>
      </p:sp>
      <p:sp>
        <p:nvSpPr>
          <p:cNvPr id="5" name="Oval 4">
            <a:extLst>
              <a:ext uri="{FF2B5EF4-FFF2-40B4-BE49-F238E27FC236}">
                <a16:creationId xmlns:a16="http://schemas.microsoft.com/office/drawing/2014/main" id="{16C65354-6183-5B44-8F9D-9B091362527E}"/>
              </a:ext>
            </a:extLst>
          </p:cNvPr>
          <p:cNvSpPr/>
          <p:nvPr/>
        </p:nvSpPr>
        <p:spPr>
          <a:xfrm>
            <a:off x="3505201" y="2714625"/>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a:extLst>
              <a:ext uri="{FF2B5EF4-FFF2-40B4-BE49-F238E27FC236}">
                <a16:creationId xmlns:a16="http://schemas.microsoft.com/office/drawing/2014/main" id="{22DC9C0D-C136-B84B-B005-5E939F718F95}"/>
              </a:ext>
            </a:extLst>
          </p:cNvPr>
          <p:cNvSpPr/>
          <p:nvPr/>
        </p:nvSpPr>
        <p:spPr>
          <a:xfrm>
            <a:off x="4986338" y="2714624"/>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70EF7828-47FC-7B4B-B580-9F7051FBFAE4}"/>
              </a:ext>
            </a:extLst>
          </p:cNvPr>
          <p:cNvSpPr/>
          <p:nvPr/>
        </p:nvSpPr>
        <p:spPr>
          <a:xfrm>
            <a:off x="6467475" y="2714624"/>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8" name="Straight Arrow Connector 7">
            <a:extLst>
              <a:ext uri="{FF2B5EF4-FFF2-40B4-BE49-F238E27FC236}">
                <a16:creationId xmlns:a16="http://schemas.microsoft.com/office/drawing/2014/main" id="{B1F35129-EA3B-E346-A5B6-5E97227F9709}"/>
              </a:ext>
            </a:extLst>
          </p:cNvPr>
          <p:cNvCxnSpPr>
            <a:cxnSpLocks/>
            <a:stCxn id="5" idx="6"/>
            <a:endCxn id="6" idx="2"/>
          </p:cNvCxnSpPr>
          <p:nvPr/>
        </p:nvCxnSpPr>
        <p:spPr>
          <a:xfrm flipV="1">
            <a:off x="4491038" y="3214687"/>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161D45-01F1-F24A-AF6D-DA1822F98D2D}"/>
              </a:ext>
            </a:extLst>
          </p:cNvPr>
          <p:cNvCxnSpPr/>
          <p:nvPr/>
        </p:nvCxnSpPr>
        <p:spPr>
          <a:xfrm flipV="1">
            <a:off x="5972175" y="3214686"/>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E837D22-7865-5C49-A668-F4BE0FFB9EE9}"/>
              </a:ext>
            </a:extLst>
          </p:cNvPr>
          <p:cNvSpPr/>
          <p:nvPr/>
        </p:nvSpPr>
        <p:spPr>
          <a:xfrm>
            <a:off x="6467475" y="4214810"/>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1" name="Straight Arrow Connector 10">
            <a:extLst>
              <a:ext uri="{FF2B5EF4-FFF2-40B4-BE49-F238E27FC236}">
                <a16:creationId xmlns:a16="http://schemas.microsoft.com/office/drawing/2014/main" id="{3E0A5A8E-F6C2-6E44-AC9F-E4637DD13CC5}"/>
              </a:ext>
            </a:extLst>
          </p:cNvPr>
          <p:cNvCxnSpPr>
            <a:cxnSpLocks/>
            <a:stCxn id="7" idx="4"/>
            <a:endCxn id="10" idx="0"/>
          </p:cNvCxnSpPr>
          <p:nvPr/>
        </p:nvCxnSpPr>
        <p:spPr>
          <a:xfrm>
            <a:off x="6960394" y="3714749"/>
            <a:ext cx="0" cy="50006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DEDC08F-9C9C-C24B-A345-F92E4E6FA523}"/>
              </a:ext>
            </a:extLst>
          </p:cNvPr>
          <p:cNvCxnSpPr>
            <a:cxnSpLocks/>
            <a:stCxn id="10" idx="2"/>
            <a:endCxn id="6" idx="4"/>
          </p:cNvCxnSpPr>
          <p:nvPr/>
        </p:nvCxnSpPr>
        <p:spPr>
          <a:xfrm flipH="1" flipV="1">
            <a:off x="5479257" y="3714749"/>
            <a:ext cx="988218" cy="100012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3162814-2B2D-9D4A-840F-1F540408214F}"/>
              </a:ext>
            </a:extLst>
          </p:cNvPr>
          <p:cNvCxnSpPr>
            <a:cxnSpLocks/>
          </p:cNvCxnSpPr>
          <p:nvPr/>
        </p:nvCxnSpPr>
        <p:spPr>
          <a:xfrm>
            <a:off x="5479256" y="2184915"/>
            <a:ext cx="1" cy="54292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C3C229B-8906-D148-A71D-8A90EB2D8647}"/>
              </a:ext>
            </a:extLst>
          </p:cNvPr>
          <p:cNvSpPr txBox="1"/>
          <p:nvPr/>
        </p:nvSpPr>
        <p:spPr>
          <a:xfrm>
            <a:off x="7453311" y="1708429"/>
            <a:ext cx="2371725" cy="369332"/>
          </a:xfrm>
          <a:prstGeom prst="rect">
            <a:avLst/>
          </a:prstGeom>
          <a:noFill/>
        </p:spPr>
        <p:txBody>
          <a:bodyPr wrap="square" rtlCol="0">
            <a:spAutoFit/>
          </a:bodyPr>
          <a:lstStyle/>
          <a:p>
            <a:r>
              <a:rPr lang="en-US" dirty="0">
                <a:solidFill>
                  <a:srgbClr val="FF0000"/>
                </a:solidFill>
              </a:rPr>
              <a:t>Pointer 1 </a:t>
            </a:r>
            <a:r>
              <a:rPr lang="en-US" dirty="0"/>
              <a:t>– 2</a:t>
            </a:r>
          </a:p>
        </p:txBody>
      </p:sp>
      <p:cxnSp>
        <p:nvCxnSpPr>
          <p:cNvPr id="15" name="Straight Arrow Connector 14">
            <a:extLst>
              <a:ext uri="{FF2B5EF4-FFF2-40B4-BE49-F238E27FC236}">
                <a16:creationId xmlns:a16="http://schemas.microsoft.com/office/drawing/2014/main" id="{102F56B7-E1D2-A845-93A8-6EC5B5497C86}"/>
              </a:ext>
            </a:extLst>
          </p:cNvPr>
          <p:cNvCxnSpPr>
            <a:cxnSpLocks/>
          </p:cNvCxnSpPr>
          <p:nvPr/>
        </p:nvCxnSpPr>
        <p:spPr>
          <a:xfrm>
            <a:off x="6994920" y="2144988"/>
            <a:ext cx="1" cy="542925"/>
          </a:xfrm>
          <a:prstGeom prst="straightConnector1">
            <a:avLst/>
          </a:prstGeom>
          <a:ln w="635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3761F08-9DC4-F749-8C6F-8D51399ABD99}"/>
              </a:ext>
            </a:extLst>
          </p:cNvPr>
          <p:cNvSpPr txBox="1"/>
          <p:nvPr/>
        </p:nvSpPr>
        <p:spPr>
          <a:xfrm>
            <a:off x="7453311" y="2013505"/>
            <a:ext cx="2371725" cy="369332"/>
          </a:xfrm>
          <a:prstGeom prst="rect">
            <a:avLst/>
          </a:prstGeom>
          <a:noFill/>
        </p:spPr>
        <p:txBody>
          <a:bodyPr wrap="square" rtlCol="0">
            <a:spAutoFit/>
          </a:bodyPr>
          <a:lstStyle/>
          <a:p>
            <a:r>
              <a:rPr lang="en-US" dirty="0">
                <a:solidFill>
                  <a:srgbClr val="00B0F0"/>
                </a:solidFill>
              </a:rPr>
              <a:t>Pointer 2 </a:t>
            </a:r>
            <a:r>
              <a:rPr lang="en-US" dirty="0"/>
              <a:t>– 3</a:t>
            </a:r>
          </a:p>
        </p:txBody>
      </p:sp>
      <p:sp>
        <p:nvSpPr>
          <p:cNvPr id="17" name="TextBox 16">
            <a:extLst>
              <a:ext uri="{FF2B5EF4-FFF2-40B4-BE49-F238E27FC236}">
                <a16:creationId xmlns:a16="http://schemas.microsoft.com/office/drawing/2014/main" id="{CB092362-0D8A-F643-823E-2D493EB11C29}"/>
              </a:ext>
            </a:extLst>
          </p:cNvPr>
          <p:cNvSpPr txBox="1"/>
          <p:nvPr/>
        </p:nvSpPr>
        <p:spPr>
          <a:xfrm>
            <a:off x="1171575" y="4214810"/>
            <a:ext cx="3071813" cy="923330"/>
          </a:xfrm>
          <a:prstGeom prst="rect">
            <a:avLst/>
          </a:prstGeom>
          <a:noFill/>
        </p:spPr>
        <p:txBody>
          <a:bodyPr wrap="square" rtlCol="0">
            <a:spAutoFit/>
          </a:bodyPr>
          <a:lstStyle/>
          <a:p>
            <a:r>
              <a:rPr lang="en-US" dirty="0"/>
              <a:t>Simply incrementing both pointers wont do anything, they will just loop forever</a:t>
            </a:r>
          </a:p>
        </p:txBody>
      </p:sp>
    </p:spTree>
    <p:extLst>
      <p:ext uri="{BB962C8B-B14F-4D97-AF65-F5344CB8AC3E}">
        <p14:creationId xmlns:p14="http://schemas.microsoft.com/office/powerpoint/2010/main" val="37782950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CC7B07-AEC0-6848-8FFF-2A1894F0674D}"/>
              </a:ext>
            </a:extLst>
          </p:cNvPr>
          <p:cNvSpPr>
            <a:spLocks noGrp="1"/>
          </p:cNvSpPr>
          <p:nvPr>
            <p:ph type="title"/>
          </p:nvPr>
        </p:nvSpPr>
        <p:spPr>
          <a:xfrm>
            <a:off x="563034" y="360918"/>
            <a:ext cx="8596668" cy="1320800"/>
          </a:xfrm>
        </p:spPr>
        <p:txBody>
          <a:bodyPr>
            <a:normAutofit/>
          </a:bodyPr>
          <a:lstStyle/>
          <a:p>
            <a:r>
              <a:rPr lang="en-US" dirty="0" err="1"/>
              <a:t>hasCycle</a:t>
            </a:r>
            <a:r>
              <a:rPr lang="en-US" dirty="0"/>
              <a:t>/</a:t>
            </a:r>
            <a:r>
              <a:rPr lang="en-US" dirty="0" err="1"/>
              <a:t>isCircular</a:t>
            </a:r>
            <a:r>
              <a:rPr lang="en-US" dirty="0"/>
              <a:t> walkthrough </a:t>
            </a:r>
          </a:p>
        </p:txBody>
      </p:sp>
      <p:sp>
        <p:nvSpPr>
          <p:cNvPr id="5" name="Oval 4">
            <a:extLst>
              <a:ext uri="{FF2B5EF4-FFF2-40B4-BE49-F238E27FC236}">
                <a16:creationId xmlns:a16="http://schemas.microsoft.com/office/drawing/2014/main" id="{C9B48541-03A2-8C4D-B4C3-13B25E26C647}"/>
              </a:ext>
            </a:extLst>
          </p:cNvPr>
          <p:cNvSpPr/>
          <p:nvPr/>
        </p:nvSpPr>
        <p:spPr>
          <a:xfrm>
            <a:off x="3505201" y="2714625"/>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a:extLst>
              <a:ext uri="{FF2B5EF4-FFF2-40B4-BE49-F238E27FC236}">
                <a16:creationId xmlns:a16="http://schemas.microsoft.com/office/drawing/2014/main" id="{A3A6D8F2-790D-544E-A66A-F3D492DDB9F5}"/>
              </a:ext>
            </a:extLst>
          </p:cNvPr>
          <p:cNvSpPr/>
          <p:nvPr/>
        </p:nvSpPr>
        <p:spPr>
          <a:xfrm>
            <a:off x="4986338" y="2714624"/>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198FE6DA-360F-8E4B-8A2A-16F49F51255D}"/>
              </a:ext>
            </a:extLst>
          </p:cNvPr>
          <p:cNvSpPr/>
          <p:nvPr/>
        </p:nvSpPr>
        <p:spPr>
          <a:xfrm>
            <a:off x="6467475" y="2714624"/>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8" name="Straight Arrow Connector 7">
            <a:extLst>
              <a:ext uri="{FF2B5EF4-FFF2-40B4-BE49-F238E27FC236}">
                <a16:creationId xmlns:a16="http://schemas.microsoft.com/office/drawing/2014/main" id="{EBD097AC-9D51-F940-B004-790F7A499B98}"/>
              </a:ext>
            </a:extLst>
          </p:cNvPr>
          <p:cNvCxnSpPr>
            <a:cxnSpLocks/>
            <a:stCxn id="5" idx="6"/>
            <a:endCxn id="6" idx="2"/>
          </p:cNvCxnSpPr>
          <p:nvPr/>
        </p:nvCxnSpPr>
        <p:spPr>
          <a:xfrm flipV="1">
            <a:off x="4491038" y="3214687"/>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4014667-24C1-F548-ABE9-BC48C6B947B9}"/>
              </a:ext>
            </a:extLst>
          </p:cNvPr>
          <p:cNvCxnSpPr/>
          <p:nvPr/>
        </p:nvCxnSpPr>
        <p:spPr>
          <a:xfrm flipV="1">
            <a:off x="5972175" y="3214686"/>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1999834A-4C2D-3E46-AE37-8D41970530A2}"/>
              </a:ext>
            </a:extLst>
          </p:cNvPr>
          <p:cNvSpPr/>
          <p:nvPr/>
        </p:nvSpPr>
        <p:spPr>
          <a:xfrm>
            <a:off x="6467475" y="4214810"/>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1" name="Straight Arrow Connector 10">
            <a:extLst>
              <a:ext uri="{FF2B5EF4-FFF2-40B4-BE49-F238E27FC236}">
                <a16:creationId xmlns:a16="http://schemas.microsoft.com/office/drawing/2014/main" id="{5A378ACC-8551-DC42-AF58-0D03A108F6D9}"/>
              </a:ext>
            </a:extLst>
          </p:cNvPr>
          <p:cNvCxnSpPr>
            <a:cxnSpLocks/>
            <a:stCxn id="7" idx="4"/>
            <a:endCxn id="10" idx="0"/>
          </p:cNvCxnSpPr>
          <p:nvPr/>
        </p:nvCxnSpPr>
        <p:spPr>
          <a:xfrm>
            <a:off x="6960394" y="3714749"/>
            <a:ext cx="0" cy="50006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B8541D3-B425-524E-9573-02B679911C40}"/>
              </a:ext>
            </a:extLst>
          </p:cNvPr>
          <p:cNvCxnSpPr>
            <a:cxnSpLocks/>
            <a:stCxn id="10" idx="2"/>
            <a:endCxn id="6" idx="4"/>
          </p:cNvCxnSpPr>
          <p:nvPr/>
        </p:nvCxnSpPr>
        <p:spPr>
          <a:xfrm flipH="1" flipV="1">
            <a:off x="5479257" y="3714749"/>
            <a:ext cx="988218" cy="100012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62F2C93-3122-1C42-A878-A471F6B7606B}"/>
              </a:ext>
            </a:extLst>
          </p:cNvPr>
          <p:cNvCxnSpPr>
            <a:cxnSpLocks/>
          </p:cNvCxnSpPr>
          <p:nvPr/>
        </p:nvCxnSpPr>
        <p:spPr>
          <a:xfrm>
            <a:off x="6960392" y="2176739"/>
            <a:ext cx="1" cy="54292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B62E008-8E1C-9C4B-A5F3-1BF6BF15CE88}"/>
              </a:ext>
            </a:extLst>
          </p:cNvPr>
          <p:cNvSpPr txBox="1"/>
          <p:nvPr/>
        </p:nvSpPr>
        <p:spPr>
          <a:xfrm>
            <a:off x="7453312" y="1681718"/>
            <a:ext cx="2371725" cy="369332"/>
          </a:xfrm>
          <a:prstGeom prst="rect">
            <a:avLst/>
          </a:prstGeom>
          <a:noFill/>
        </p:spPr>
        <p:txBody>
          <a:bodyPr wrap="square" rtlCol="0">
            <a:spAutoFit/>
          </a:bodyPr>
          <a:lstStyle/>
          <a:p>
            <a:r>
              <a:rPr lang="en-US" dirty="0">
                <a:solidFill>
                  <a:srgbClr val="FF0000"/>
                </a:solidFill>
              </a:rPr>
              <a:t>Pointer 1 </a:t>
            </a:r>
            <a:r>
              <a:rPr lang="en-US" dirty="0"/>
              <a:t>– 3</a:t>
            </a:r>
          </a:p>
        </p:txBody>
      </p:sp>
      <p:cxnSp>
        <p:nvCxnSpPr>
          <p:cNvPr id="15" name="Straight Arrow Connector 14">
            <a:extLst>
              <a:ext uri="{FF2B5EF4-FFF2-40B4-BE49-F238E27FC236}">
                <a16:creationId xmlns:a16="http://schemas.microsoft.com/office/drawing/2014/main" id="{44E8EB6B-20CF-304A-82CA-D2B1E4E3D2BA}"/>
              </a:ext>
            </a:extLst>
          </p:cNvPr>
          <p:cNvCxnSpPr>
            <a:cxnSpLocks/>
          </p:cNvCxnSpPr>
          <p:nvPr/>
        </p:nvCxnSpPr>
        <p:spPr>
          <a:xfrm flipH="1">
            <a:off x="7453311" y="4714872"/>
            <a:ext cx="738186" cy="0"/>
          </a:xfrm>
          <a:prstGeom prst="straightConnector1">
            <a:avLst/>
          </a:prstGeom>
          <a:ln w="635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5E57C06-B6E5-8743-A529-E92E8D5B6799}"/>
              </a:ext>
            </a:extLst>
          </p:cNvPr>
          <p:cNvSpPr txBox="1"/>
          <p:nvPr/>
        </p:nvSpPr>
        <p:spPr>
          <a:xfrm>
            <a:off x="7453311" y="2013505"/>
            <a:ext cx="2371725" cy="369332"/>
          </a:xfrm>
          <a:prstGeom prst="rect">
            <a:avLst/>
          </a:prstGeom>
          <a:noFill/>
        </p:spPr>
        <p:txBody>
          <a:bodyPr wrap="square" rtlCol="0">
            <a:spAutoFit/>
          </a:bodyPr>
          <a:lstStyle/>
          <a:p>
            <a:r>
              <a:rPr lang="en-US" dirty="0">
                <a:solidFill>
                  <a:srgbClr val="00B0F0"/>
                </a:solidFill>
              </a:rPr>
              <a:t>Pointer 2 </a:t>
            </a:r>
            <a:r>
              <a:rPr lang="en-US" dirty="0"/>
              <a:t>– 4</a:t>
            </a:r>
          </a:p>
        </p:txBody>
      </p:sp>
      <p:sp>
        <p:nvSpPr>
          <p:cNvPr id="17" name="TextBox 16">
            <a:extLst>
              <a:ext uri="{FF2B5EF4-FFF2-40B4-BE49-F238E27FC236}">
                <a16:creationId xmlns:a16="http://schemas.microsoft.com/office/drawing/2014/main" id="{2DCCEF77-7ADC-D84D-BD4D-F96DE187DBEE}"/>
              </a:ext>
            </a:extLst>
          </p:cNvPr>
          <p:cNvSpPr txBox="1"/>
          <p:nvPr/>
        </p:nvSpPr>
        <p:spPr>
          <a:xfrm>
            <a:off x="1171575" y="4214810"/>
            <a:ext cx="3071813" cy="923330"/>
          </a:xfrm>
          <a:prstGeom prst="rect">
            <a:avLst/>
          </a:prstGeom>
          <a:noFill/>
        </p:spPr>
        <p:txBody>
          <a:bodyPr wrap="square" rtlCol="0">
            <a:spAutoFit/>
          </a:bodyPr>
          <a:lstStyle/>
          <a:p>
            <a:r>
              <a:rPr lang="en-US" dirty="0"/>
              <a:t>Simply incrementing both pointers wont do anything, they will just loop forever</a:t>
            </a:r>
          </a:p>
        </p:txBody>
      </p:sp>
    </p:spTree>
    <p:extLst>
      <p:ext uri="{BB962C8B-B14F-4D97-AF65-F5344CB8AC3E}">
        <p14:creationId xmlns:p14="http://schemas.microsoft.com/office/powerpoint/2010/main" val="23071263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E4531A0-C8B6-0643-B9CA-C2033CCD0A1F}"/>
              </a:ext>
            </a:extLst>
          </p:cNvPr>
          <p:cNvSpPr>
            <a:spLocks noGrp="1"/>
          </p:cNvSpPr>
          <p:nvPr>
            <p:ph type="title"/>
          </p:nvPr>
        </p:nvSpPr>
        <p:spPr>
          <a:xfrm>
            <a:off x="563034" y="360918"/>
            <a:ext cx="8596668" cy="1320800"/>
          </a:xfrm>
        </p:spPr>
        <p:txBody>
          <a:bodyPr>
            <a:normAutofit/>
          </a:bodyPr>
          <a:lstStyle/>
          <a:p>
            <a:r>
              <a:rPr lang="en-US" dirty="0" err="1"/>
              <a:t>hasCycle</a:t>
            </a:r>
            <a:r>
              <a:rPr lang="en-US" dirty="0"/>
              <a:t>/</a:t>
            </a:r>
            <a:r>
              <a:rPr lang="en-US" dirty="0" err="1"/>
              <a:t>isCircular</a:t>
            </a:r>
            <a:r>
              <a:rPr lang="en-US" dirty="0"/>
              <a:t> walkthrough </a:t>
            </a:r>
          </a:p>
        </p:txBody>
      </p:sp>
      <p:sp>
        <p:nvSpPr>
          <p:cNvPr id="5" name="Oval 4">
            <a:extLst>
              <a:ext uri="{FF2B5EF4-FFF2-40B4-BE49-F238E27FC236}">
                <a16:creationId xmlns:a16="http://schemas.microsoft.com/office/drawing/2014/main" id="{2A457603-A9BD-9D44-9146-185066AE7E11}"/>
              </a:ext>
            </a:extLst>
          </p:cNvPr>
          <p:cNvSpPr/>
          <p:nvPr/>
        </p:nvSpPr>
        <p:spPr>
          <a:xfrm>
            <a:off x="3505201" y="2714625"/>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a:extLst>
              <a:ext uri="{FF2B5EF4-FFF2-40B4-BE49-F238E27FC236}">
                <a16:creationId xmlns:a16="http://schemas.microsoft.com/office/drawing/2014/main" id="{8E24E5BD-ACD6-6C4D-A6FA-FAA54FCB79C7}"/>
              </a:ext>
            </a:extLst>
          </p:cNvPr>
          <p:cNvSpPr/>
          <p:nvPr/>
        </p:nvSpPr>
        <p:spPr>
          <a:xfrm>
            <a:off x="4986338" y="2714624"/>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182A7E25-5C81-684D-9A39-08E85BA62AA9}"/>
              </a:ext>
            </a:extLst>
          </p:cNvPr>
          <p:cNvSpPr/>
          <p:nvPr/>
        </p:nvSpPr>
        <p:spPr>
          <a:xfrm>
            <a:off x="6467475" y="2714624"/>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8" name="Straight Arrow Connector 7">
            <a:extLst>
              <a:ext uri="{FF2B5EF4-FFF2-40B4-BE49-F238E27FC236}">
                <a16:creationId xmlns:a16="http://schemas.microsoft.com/office/drawing/2014/main" id="{8153C670-8017-1C46-B511-582D94987F5E}"/>
              </a:ext>
            </a:extLst>
          </p:cNvPr>
          <p:cNvCxnSpPr>
            <a:cxnSpLocks/>
            <a:stCxn id="5" idx="6"/>
            <a:endCxn id="6" idx="2"/>
          </p:cNvCxnSpPr>
          <p:nvPr/>
        </p:nvCxnSpPr>
        <p:spPr>
          <a:xfrm flipV="1">
            <a:off x="4491038" y="3214687"/>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07114D2-D094-6A48-BFB7-97DE967C3FC1}"/>
              </a:ext>
            </a:extLst>
          </p:cNvPr>
          <p:cNvCxnSpPr/>
          <p:nvPr/>
        </p:nvCxnSpPr>
        <p:spPr>
          <a:xfrm flipV="1">
            <a:off x="5972175" y="3214686"/>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10F0B44-39E2-3048-A368-D793E759D53B}"/>
              </a:ext>
            </a:extLst>
          </p:cNvPr>
          <p:cNvSpPr/>
          <p:nvPr/>
        </p:nvSpPr>
        <p:spPr>
          <a:xfrm>
            <a:off x="6467475" y="4214810"/>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1" name="Straight Arrow Connector 10">
            <a:extLst>
              <a:ext uri="{FF2B5EF4-FFF2-40B4-BE49-F238E27FC236}">
                <a16:creationId xmlns:a16="http://schemas.microsoft.com/office/drawing/2014/main" id="{6E20F8FF-5478-7B47-8296-4518FF6D71D6}"/>
              </a:ext>
            </a:extLst>
          </p:cNvPr>
          <p:cNvCxnSpPr>
            <a:cxnSpLocks/>
            <a:stCxn id="7" idx="4"/>
            <a:endCxn id="10" idx="0"/>
          </p:cNvCxnSpPr>
          <p:nvPr/>
        </p:nvCxnSpPr>
        <p:spPr>
          <a:xfrm>
            <a:off x="6960394" y="3714749"/>
            <a:ext cx="0" cy="50006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BFA84B7-BA5E-1241-A81A-0D25F58FF4DD}"/>
              </a:ext>
            </a:extLst>
          </p:cNvPr>
          <p:cNvCxnSpPr>
            <a:cxnSpLocks/>
            <a:stCxn id="10" idx="2"/>
            <a:endCxn id="6" idx="4"/>
          </p:cNvCxnSpPr>
          <p:nvPr/>
        </p:nvCxnSpPr>
        <p:spPr>
          <a:xfrm flipH="1" flipV="1">
            <a:off x="5479257" y="3714749"/>
            <a:ext cx="988218" cy="100012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9B9E17D-3ADE-4141-A7F0-AAB4C219EE14}"/>
              </a:ext>
            </a:extLst>
          </p:cNvPr>
          <p:cNvCxnSpPr>
            <a:cxnSpLocks/>
          </p:cNvCxnSpPr>
          <p:nvPr/>
        </p:nvCxnSpPr>
        <p:spPr>
          <a:xfrm flipV="1">
            <a:off x="6960393" y="5214936"/>
            <a:ext cx="0" cy="67151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9EEBBC2-811E-9C4C-9D12-5EC4DC69459D}"/>
              </a:ext>
            </a:extLst>
          </p:cNvPr>
          <p:cNvSpPr txBox="1"/>
          <p:nvPr/>
        </p:nvSpPr>
        <p:spPr>
          <a:xfrm>
            <a:off x="7453312" y="1681718"/>
            <a:ext cx="2371725" cy="369332"/>
          </a:xfrm>
          <a:prstGeom prst="rect">
            <a:avLst/>
          </a:prstGeom>
          <a:noFill/>
        </p:spPr>
        <p:txBody>
          <a:bodyPr wrap="square" rtlCol="0">
            <a:spAutoFit/>
          </a:bodyPr>
          <a:lstStyle/>
          <a:p>
            <a:r>
              <a:rPr lang="en-US" dirty="0">
                <a:solidFill>
                  <a:srgbClr val="FF0000"/>
                </a:solidFill>
              </a:rPr>
              <a:t>Pointer 1 </a:t>
            </a:r>
            <a:r>
              <a:rPr lang="en-US" dirty="0"/>
              <a:t>– 4</a:t>
            </a:r>
          </a:p>
        </p:txBody>
      </p:sp>
      <p:cxnSp>
        <p:nvCxnSpPr>
          <p:cNvPr id="15" name="Straight Arrow Connector 14">
            <a:extLst>
              <a:ext uri="{FF2B5EF4-FFF2-40B4-BE49-F238E27FC236}">
                <a16:creationId xmlns:a16="http://schemas.microsoft.com/office/drawing/2014/main" id="{DA1FD902-8427-0044-8555-69DCDA448AB0}"/>
              </a:ext>
            </a:extLst>
          </p:cNvPr>
          <p:cNvCxnSpPr>
            <a:cxnSpLocks/>
          </p:cNvCxnSpPr>
          <p:nvPr/>
        </p:nvCxnSpPr>
        <p:spPr>
          <a:xfrm>
            <a:off x="5489971" y="2123279"/>
            <a:ext cx="0" cy="591345"/>
          </a:xfrm>
          <a:prstGeom prst="straightConnector1">
            <a:avLst/>
          </a:prstGeom>
          <a:ln w="635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32ABF65-A29A-D54C-9D1C-45A28DB5C2DC}"/>
              </a:ext>
            </a:extLst>
          </p:cNvPr>
          <p:cNvSpPr txBox="1"/>
          <p:nvPr/>
        </p:nvSpPr>
        <p:spPr>
          <a:xfrm>
            <a:off x="7453311" y="2013505"/>
            <a:ext cx="2371725" cy="369332"/>
          </a:xfrm>
          <a:prstGeom prst="rect">
            <a:avLst/>
          </a:prstGeom>
          <a:noFill/>
        </p:spPr>
        <p:txBody>
          <a:bodyPr wrap="square" rtlCol="0">
            <a:spAutoFit/>
          </a:bodyPr>
          <a:lstStyle/>
          <a:p>
            <a:r>
              <a:rPr lang="en-US" dirty="0">
                <a:solidFill>
                  <a:srgbClr val="00B0F0"/>
                </a:solidFill>
              </a:rPr>
              <a:t>Pointer 2 </a:t>
            </a:r>
            <a:r>
              <a:rPr lang="en-US" dirty="0"/>
              <a:t>– 2</a:t>
            </a:r>
          </a:p>
        </p:txBody>
      </p:sp>
      <p:sp>
        <p:nvSpPr>
          <p:cNvPr id="17" name="TextBox 16">
            <a:extLst>
              <a:ext uri="{FF2B5EF4-FFF2-40B4-BE49-F238E27FC236}">
                <a16:creationId xmlns:a16="http://schemas.microsoft.com/office/drawing/2014/main" id="{F845221B-CEC8-2A44-B489-8C3230C9E302}"/>
              </a:ext>
            </a:extLst>
          </p:cNvPr>
          <p:cNvSpPr txBox="1"/>
          <p:nvPr/>
        </p:nvSpPr>
        <p:spPr>
          <a:xfrm>
            <a:off x="1171575" y="4214810"/>
            <a:ext cx="3071813" cy="923330"/>
          </a:xfrm>
          <a:prstGeom prst="rect">
            <a:avLst/>
          </a:prstGeom>
          <a:noFill/>
        </p:spPr>
        <p:txBody>
          <a:bodyPr wrap="square" rtlCol="0">
            <a:spAutoFit/>
          </a:bodyPr>
          <a:lstStyle/>
          <a:p>
            <a:r>
              <a:rPr lang="en-US" dirty="0"/>
              <a:t>Simply incrementing both pointers wont do anything, they will just loop forever</a:t>
            </a:r>
          </a:p>
        </p:txBody>
      </p:sp>
    </p:spTree>
    <p:extLst>
      <p:ext uri="{BB962C8B-B14F-4D97-AF65-F5344CB8AC3E}">
        <p14:creationId xmlns:p14="http://schemas.microsoft.com/office/powerpoint/2010/main" val="2025779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64F394-AFE8-B14B-9835-E88B5015818F}"/>
              </a:ext>
            </a:extLst>
          </p:cNvPr>
          <p:cNvSpPr>
            <a:spLocks noGrp="1"/>
          </p:cNvSpPr>
          <p:nvPr>
            <p:ph type="title"/>
          </p:nvPr>
        </p:nvSpPr>
        <p:spPr>
          <a:xfrm>
            <a:off x="563034" y="360918"/>
            <a:ext cx="8596668" cy="1320800"/>
          </a:xfrm>
        </p:spPr>
        <p:txBody>
          <a:bodyPr>
            <a:normAutofit/>
          </a:bodyPr>
          <a:lstStyle/>
          <a:p>
            <a:r>
              <a:rPr lang="en-US" dirty="0" err="1"/>
              <a:t>hasCycle</a:t>
            </a:r>
            <a:r>
              <a:rPr lang="en-US" dirty="0"/>
              <a:t>/</a:t>
            </a:r>
            <a:r>
              <a:rPr lang="en-US" dirty="0" err="1"/>
              <a:t>isCircular</a:t>
            </a:r>
            <a:r>
              <a:rPr lang="en-US" dirty="0"/>
              <a:t> walkthrough </a:t>
            </a:r>
          </a:p>
        </p:txBody>
      </p:sp>
      <p:sp>
        <p:nvSpPr>
          <p:cNvPr id="5" name="Oval 4">
            <a:extLst>
              <a:ext uri="{FF2B5EF4-FFF2-40B4-BE49-F238E27FC236}">
                <a16:creationId xmlns:a16="http://schemas.microsoft.com/office/drawing/2014/main" id="{494CCBD8-CA92-8D4B-81C6-AB26A6B4D5B5}"/>
              </a:ext>
            </a:extLst>
          </p:cNvPr>
          <p:cNvSpPr/>
          <p:nvPr/>
        </p:nvSpPr>
        <p:spPr>
          <a:xfrm>
            <a:off x="3505201" y="2714625"/>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a:extLst>
              <a:ext uri="{FF2B5EF4-FFF2-40B4-BE49-F238E27FC236}">
                <a16:creationId xmlns:a16="http://schemas.microsoft.com/office/drawing/2014/main" id="{090E2E48-4553-FB44-B1D7-16AACFC805AB}"/>
              </a:ext>
            </a:extLst>
          </p:cNvPr>
          <p:cNvSpPr/>
          <p:nvPr/>
        </p:nvSpPr>
        <p:spPr>
          <a:xfrm>
            <a:off x="4986338" y="2714624"/>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DDAAC7BC-61C7-8B44-83D4-FD0281CE9DF6}"/>
              </a:ext>
            </a:extLst>
          </p:cNvPr>
          <p:cNvSpPr/>
          <p:nvPr/>
        </p:nvSpPr>
        <p:spPr>
          <a:xfrm>
            <a:off x="6467475" y="2714624"/>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8" name="Straight Arrow Connector 7">
            <a:extLst>
              <a:ext uri="{FF2B5EF4-FFF2-40B4-BE49-F238E27FC236}">
                <a16:creationId xmlns:a16="http://schemas.microsoft.com/office/drawing/2014/main" id="{3C5E307B-5AE4-FE43-BD39-1B5F00238609}"/>
              </a:ext>
            </a:extLst>
          </p:cNvPr>
          <p:cNvCxnSpPr>
            <a:cxnSpLocks/>
            <a:stCxn id="5" idx="6"/>
            <a:endCxn id="6" idx="2"/>
          </p:cNvCxnSpPr>
          <p:nvPr/>
        </p:nvCxnSpPr>
        <p:spPr>
          <a:xfrm flipV="1">
            <a:off x="4491038" y="3214687"/>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72533FC-849E-DF4A-A529-680E6979A108}"/>
              </a:ext>
            </a:extLst>
          </p:cNvPr>
          <p:cNvCxnSpPr/>
          <p:nvPr/>
        </p:nvCxnSpPr>
        <p:spPr>
          <a:xfrm flipV="1">
            <a:off x="5972175" y="3214686"/>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E951444-364A-6F49-B71B-0D43E035D8E8}"/>
              </a:ext>
            </a:extLst>
          </p:cNvPr>
          <p:cNvSpPr/>
          <p:nvPr/>
        </p:nvSpPr>
        <p:spPr>
          <a:xfrm>
            <a:off x="6467475" y="4214810"/>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1" name="Straight Arrow Connector 10">
            <a:extLst>
              <a:ext uri="{FF2B5EF4-FFF2-40B4-BE49-F238E27FC236}">
                <a16:creationId xmlns:a16="http://schemas.microsoft.com/office/drawing/2014/main" id="{1881541B-B7BF-2F49-95FD-0A639B334BFF}"/>
              </a:ext>
            </a:extLst>
          </p:cNvPr>
          <p:cNvCxnSpPr>
            <a:cxnSpLocks/>
            <a:stCxn id="7" idx="4"/>
            <a:endCxn id="10" idx="0"/>
          </p:cNvCxnSpPr>
          <p:nvPr/>
        </p:nvCxnSpPr>
        <p:spPr>
          <a:xfrm>
            <a:off x="6960394" y="3714749"/>
            <a:ext cx="0" cy="50006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E5228C3-3EFF-4244-A876-93F30474B644}"/>
              </a:ext>
            </a:extLst>
          </p:cNvPr>
          <p:cNvCxnSpPr>
            <a:cxnSpLocks/>
            <a:stCxn id="10" idx="2"/>
            <a:endCxn id="6" idx="4"/>
          </p:cNvCxnSpPr>
          <p:nvPr/>
        </p:nvCxnSpPr>
        <p:spPr>
          <a:xfrm flipH="1" flipV="1">
            <a:off x="5479257" y="3714749"/>
            <a:ext cx="988218" cy="100012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33DCE87-2F26-524C-A24D-0F1CDD9A1C3A}"/>
              </a:ext>
            </a:extLst>
          </p:cNvPr>
          <p:cNvCxnSpPr>
            <a:cxnSpLocks/>
          </p:cNvCxnSpPr>
          <p:nvPr/>
        </p:nvCxnSpPr>
        <p:spPr>
          <a:xfrm>
            <a:off x="5453061" y="2177256"/>
            <a:ext cx="26195" cy="57467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75233C1-9BF2-1A49-B735-45ED72ED02C6}"/>
              </a:ext>
            </a:extLst>
          </p:cNvPr>
          <p:cNvSpPr txBox="1"/>
          <p:nvPr/>
        </p:nvSpPr>
        <p:spPr>
          <a:xfrm>
            <a:off x="7453312" y="1681718"/>
            <a:ext cx="2371725" cy="369332"/>
          </a:xfrm>
          <a:prstGeom prst="rect">
            <a:avLst/>
          </a:prstGeom>
          <a:noFill/>
        </p:spPr>
        <p:txBody>
          <a:bodyPr wrap="square" rtlCol="0">
            <a:spAutoFit/>
          </a:bodyPr>
          <a:lstStyle/>
          <a:p>
            <a:r>
              <a:rPr lang="en-US" dirty="0">
                <a:solidFill>
                  <a:srgbClr val="FF0000"/>
                </a:solidFill>
              </a:rPr>
              <a:t>Pointer 1 </a:t>
            </a:r>
            <a:r>
              <a:rPr lang="en-US" dirty="0"/>
              <a:t>– 2</a:t>
            </a:r>
          </a:p>
        </p:txBody>
      </p:sp>
      <p:cxnSp>
        <p:nvCxnSpPr>
          <p:cNvPr id="15" name="Straight Arrow Connector 14">
            <a:extLst>
              <a:ext uri="{FF2B5EF4-FFF2-40B4-BE49-F238E27FC236}">
                <a16:creationId xmlns:a16="http://schemas.microsoft.com/office/drawing/2014/main" id="{A5A67A1C-A0BA-2049-8AE0-CAB96A3551E5}"/>
              </a:ext>
            </a:extLst>
          </p:cNvPr>
          <p:cNvCxnSpPr>
            <a:cxnSpLocks/>
          </p:cNvCxnSpPr>
          <p:nvPr/>
        </p:nvCxnSpPr>
        <p:spPr>
          <a:xfrm>
            <a:off x="6978251" y="2123279"/>
            <a:ext cx="0" cy="591345"/>
          </a:xfrm>
          <a:prstGeom prst="straightConnector1">
            <a:avLst/>
          </a:prstGeom>
          <a:ln w="635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6C02936-5723-B747-A9FD-CC6962519430}"/>
              </a:ext>
            </a:extLst>
          </p:cNvPr>
          <p:cNvSpPr txBox="1"/>
          <p:nvPr/>
        </p:nvSpPr>
        <p:spPr>
          <a:xfrm>
            <a:off x="7453311" y="2013505"/>
            <a:ext cx="2371725" cy="369332"/>
          </a:xfrm>
          <a:prstGeom prst="rect">
            <a:avLst/>
          </a:prstGeom>
          <a:noFill/>
        </p:spPr>
        <p:txBody>
          <a:bodyPr wrap="square" rtlCol="0">
            <a:spAutoFit/>
          </a:bodyPr>
          <a:lstStyle/>
          <a:p>
            <a:r>
              <a:rPr lang="en-US" dirty="0">
                <a:solidFill>
                  <a:srgbClr val="00B0F0"/>
                </a:solidFill>
              </a:rPr>
              <a:t>Pointer 2 </a:t>
            </a:r>
            <a:r>
              <a:rPr lang="en-US" dirty="0"/>
              <a:t>– 3</a:t>
            </a:r>
          </a:p>
        </p:txBody>
      </p:sp>
      <p:sp>
        <p:nvSpPr>
          <p:cNvPr id="17" name="TextBox 16">
            <a:extLst>
              <a:ext uri="{FF2B5EF4-FFF2-40B4-BE49-F238E27FC236}">
                <a16:creationId xmlns:a16="http://schemas.microsoft.com/office/drawing/2014/main" id="{7BE613A1-84D7-D243-AE34-7DC5075247DD}"/>
              </a:ext>
            </a:extLst>
          </p:cNvPr>
          <p:cNvSpPr txBox="1"/>
          <p:nvPr/>
        </p:nvSpPr>
        <p:spPr>
          <a:xfrm>
            <a:off x="1171575" y="4214810"/>
            <a:ext cx="3071813" cy="923330"/>
          </a:xfrm>
          <a:prstGeom prst="rect">
            <a:avLst/>
          </a:prstGeom>
          <a:noFill/>
        </p:spPr>
        <p:txBody>
          <a:bodyPr wrap="square" rtlCol="0">
            <a:spAutoFit/>
          </a:bodyPr>
          <a:lstStyle/>
          <a:p>
            <a:r>
              <a:rPr lang="en-US" dirty="0"/>
              <a:t>Simply incrementing both pointers wont do anything, they will just loop forever</a:t>
            </a:r>
          </a:p>
        </p:txBody>
      </p:sp>
    </p:spTree>
    <p:extLst>
      <p:ext uri="{BB962C8B-B14F-4D97-AF65-F5344CB8AC3E}">
        <p14:creationId xmlns:p14="http://schemas.microsoft.com/office/powerpoint/2010/main" val="24316886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6160AA-5697-9C46-A4A2-C49FF288DCFB}"/>
              </a:ext>
            </a:extLst>
          </p:cNvPr>
          <p:cNvSpPr>
            <a:spLocks noGrp="1"/>
          </p:cNvSpPr>
          <p:nvPr>
            <p:ph type="title"/>
          </p:nvPr>
        </p:nvSpPr>
        <p:spPr>
          <a:xfrm>
            <a:off x="563034" y="360918"/>
            <a:ext cx="8596668" cy="1320800"/>
          </a:xfrm>
        </p:spPr>
        <p:txBody>
          <a:bodyPr>
            <a:normAutofit/>
          </a:bodyPr>
          <a:lstStyle/>
          <a:p>
            <a:r>
              <a:rPr lang="en-US" dirty="0" err="1"/>
              <a:t>hasCycle</a:t>
            </a:r>
            <a:r>
              <a:rPr lang="en-US" dirty="0"/>
              <a:t>/</a:t>
            </a:r>
            <a:r>
              <a:rPr lang="en-US" dirty="0" err="1"/>
              <a:t>isCircular</a:t>
            </a:r>
            <a:r>
              <a:rPr lang="en-US" dirty="0"/>
              <a:t> walkthrough </a:t>
            </a:r>
          </a:p>
        </p:txBody>
      </p:sp>
      <p:sp>
        <p:nvSpPr>
          <p:cNvPr id="5" name="Oval 4">
            <a:extLst>
              <a:ext uri="{FF2B5EF4-FFF2-40B4-BE49-F238E27FC236}">
                <a16:creationId xmlns:a16="http://schemas.microsoft.com/office/drawing/2014/main" id="{16C65354-6183-5B44-8F9D-9B091362527E}"/>
              </a:ext>
            </a:extLst>
          </p:cNvPr>
          <p:cNvSpPr/>
          <p:nvPr/>
        </p:nvSpPr>
        <p:spPr>
          <a:xfrm>
            <a:off x="3505201" y="2714625"/>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a:extLst>
              <a:ext uri="{FF2B5EF4-FFF2-40B4-BE49-F238E27FC236}">
                <a16:creationId xmlns:a16="http://schemas.microsoft.com/office/drawing/2014/main" id="{22DC9C0D-C136-B84B-B005-5E939F718F95}"/>
              </a:ext>
            </a:extLst>
          </p:cNvPr>
          <p:cNvSpPr/>
          <p:nvPr/>
        </p:nvSpPr>
        <p:spPr>
          <a:xfrm>
            <a:off x="4986338" y="2714624"/>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70EF7828-47FC-7B4B-B580-9F7051FBFAE4}"/>
              </a:ext>
            </a:extLst>
          </p:cNvPr>
          <p:cNvSpPr/>
          <p:nvPr/>
        </p:nvSpPr>
        <p:spPr>
          <a:xfrm>
            <a:off x="6467475" y="2714624"/>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8" name="Straight Arrow Connector 7">
            <a:extLst>
              <a:ext uri="{FF2B5EF4-FFF2-40B4-BE49-F238E27FC236}">
                <a16:creationId xmlns:a16="http://schemas.microsoft.com/office/drawing/2014/main" id="{B1F35129-EA3B-E346-A5B6-5E97227F9709}"/>
              </a:ext>
            </a:extLst>
          </p:cNvPr>
          <p:cNvCxnSpPr>
            <a:cxnSpLocks/>
            <a:stCxn id="5" idx="6"/>
            <a:endCxn id="6" idx="2"/>
          </p:cNvCxnSpPr>
          <p:nvPr/>
        </p:nvCxnSpPr>
        <p:spPr>
          <a:xfrm flipV="1">
            <a:off x="4491038" y="3214687"/>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161D45-01F1-F24A-AF6D-DA1822F98D2D}"/>
              </a:ext>
            </a:extLst>
          </p:cNvPr>
          <p:cNvCxnSpPr/>
          <p:nvPr/>
        </p:nvCxnSpPr>
        <p:spPr>
          <a:xfrm flipV="1">
            <a:off x="5972175" y="3214686"/>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E837D22-7865-5C49-A668-F4BE0FFB9EE9}"/>
              </a:ext>
            </a:extLst>
          </p:cNvPr>
          <p:cNvSpPr/>
          <p:nvPr/>
        </p:nvSpPr>
        <p:spPr>
          <a:xfrm>
            <a:off x="6467475" y="4214810"/>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1" name="Straight Arrow Connector 10">
            <a:extLst>
              <a:ext uri="{FF2B5EF4-FFF2-40B4-BE49-F238E27FC236}">
                <a16:creationId xmlns:a16="http://schemas.microsoft.com/office/drawing/2014/main" id="{3E0A5A8E-F6C2-6E44-AC9F-E4637DD13CC5}"/>
              </a:ext>
            </a:extLst>
          </p:cNvPr>
          <p:cNvCxnSpPr>
            <a:cxnSpLocks/>
            <a:stCxn id="7" idx="4"/>
            <a:endCxn id="10" idx="0"/>
          </p:cNvCxnSpPr>
          <p:nvPr/>
        </p:nvCxnSpPr>
        <p:spPr>
          <a:xfrm>
            <a:off x="6960394" y="3714749"/>
            <a:ext cx="0" cy="50006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DEDC08F-9C9C-C24B-A345-F92E4E6FA523}"/>
              </a:ext>
            </a:extLst>
          </p:cNvPr>
          <p:cNvCxnSpPr>
            <a:cxnSpLocks/>
            <a:stCxn id="10" idx="2"/>
            <a:endCxn id="6" idx="4"/>
          </p:cNvCxnSpPr>
          <p:nvPr/>
        </p:nvCxnSpPr>
        <p:spPr>
          <a:xfrm flipH="1" flipV="1">
            <a:off x="5479257" y="3714749"/>
            <a:ext cx="988218" cy="100012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3162814-2B2D-9D4A-840F-1F540408214F}"/>
              </a:ext>
            </a:extLst>
          </p:cNvPr>
          <p:cNvCxnSpPr>
            <a:cxnSpLocks/>
          </p:cNvCxnSpPr>
          <p:nvPr/>
        </p:nvCxnSpPr>
        <p:spPr>
          <a:xfrm>
            <a:off x="5479256" y="2184915"/>
            <a:ext cx="1" cy="54292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C3C229B-8906-D148-A71D-8A90EB2D8647}"/>
              </a:ext>
            </a:extLst>
          </p:cNvPr>
          <p:cNvSpPr txBox="1"/>
          <p:nvPr/>
        </p:nvSpPr>
        <p:spPr>
          <a:xfrm>
            <a:off x="7453311" y="1708429"/>
            <a:ext cx="2371725" cy="369332"/>
          </a:xfrm>
          <a:prstGeom prst="rect">
            <a:avLst/>
          </a:prstGeom>
          <a:noFill/>
        </p:spPr>
        <p:txBody>
          <a:bodyPr wrap="square" rtlCol="0">
            <a:spAutoFit/>
          </a:bodyPr>
          <a:lstStyle/>
          <a:p>
            <a:r>
              <a:rPr lang="en-US" dirty="0">
                <a:solidFill>
                  <a:srgbClr val="FF0000"/>
                </a:solidFill>
              </a:rPr>
              <a:t>Pointer 1 </a:t>
            </a:r>
            <a:r>
              <a:rPr lang="en-US" dirty="0"/>
              <a:t>– 2</a:t>
            </a:r>
          </a:p>
        </p:txBody>
      </p:sp>
      <p:cxnSp>
        <p:nvCxnSpPr>
          <p:cNvPr id="15" name="Straight Arrow Connector 14">
            <a:extLst>
              <a:ext uri="{FF2B5EF4-FFF2-40B4-BE49-F238E27FC236}">
                <a16:creationId xmlns:a16="http://schemas.microsoft.com/office/drawing/2014/main" id="{102F56B7-E1D2-A845-93A8-6EC5B5497C86}"/>
              </a:ext>
            </a:extLst>
          </p:cNvPr>
          <p:cNvCxnSpPr>
            <a:cxnSpLocks/>
          </p:cNvCxnSpPr>
          <p:nvPr/>
        </p:nvCxnSpPr>
        <p:spPr>
          <a:xfrm>
            <a:off x="6994920" y="2144988"/>
            <a:ext cx="1" cy="542925"/>
          </a:xfrm>
          <a:prstGeom prst="straightConnector1">
            <a:avLst/>
          </a:prstGeom>
          <a:ln w="635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3761F08-9DC4-F749-8C6F-8D51399ABD99}"/>
              </a:ext>
            </a:extLst>
          </p:cNvPr>
          <p:cNvSpPr txBox="1"/>
          <p:nvPr/>
        </p:nvSpPr>
        <p:spPr>
          <a:xfrm>
            <a:off x="7453311" y="2013505"/>
            <a:ext cx="2371725" cy="369332"/>
          </a:xfrm>
          <a:prstGeom prst="rect">
            <a:avLst/>
          </a:prstGeom>
          <a:noFill/>
        </p:spPr>
        <p:txBody>
          <a:bodyPr wrap="square" rtlCol="0">
            <a:spAutoFit/>
          </a:bodyPr>
          <a:lstStyle/>
          <a:p>
            <a:r>
              <a:rPr lang="en-US" dirty="0">
                <a:solidFill>
                  <a:srgbClr val="00B0F0"/>
                </a:solidFill>
              </a:rPr>
              <a:t>Pointer 2 </a:t>
            </a:r>
            <a:r>
              <a:rPr lang="en-US" dirty="0"/>
              <a:t>– 3</a:t>
            </a:r>
          </a:p>
        </p:txBody>
      </p:sp>
      <p:sp>
        <p:nvSpPr>
          <p:cNvPr id="17" name="TextBox 16">
            <a:extLst>
              <a:ext uri="{FF2B5EF4-FFF2-40B4-BE49-F238E27FC236}">
                <a16:creationId xmlns:a16="http://schemas.microsoft.com/office/drawing/2014/main" id="{CB092362-0D8A-F643-823E-2D493EB11C29}"/>
              </a:ext>
            </a:extLst>
          </p:cNvPr>
          <p:cNvSpPr txBox="1"/>
          <p:nvPr/>
        </p:nvSpPr>
        <p:spPr>
          <a:xfrm>
            <a:off x="1171575" y="4214810"/>
            <a:ext cx="3071813" cy="923330"/>
          </a:xfrm>
          <a:prstGeom prst="rect">
            <a:avLst/>
          </a:prstGeom>
          <a:noFill/>
        </p:spPr>
        <p:txBody>
          <a:bodyPr wrap="square" rtlCol="0">
            <a:spAutoFit/>
          </a:bodyPr>
          <a:lstStyle/>
          <a:p>
            <a:r>
              <a:rPr lang="en-US" dirty="0"/>
              <a:t>Simply incrementing both pointers wont do anything, they will just loop forever</a:t>
            </a:r>
          </a:p>
        </p:txBody>
      </p:sp>
    </p:spTree>
    <p:extLst>
      <p:ext uri="{BB962C8B-B14F-4D97-AF65-F5344CB8AC3E}">
        <p14:creationId xmlns:p14="http://schemas.microsoft.com/office/powerpoint/2010/main" val="4760766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CC7B07-AEC0-6848-8FFF-2A1894F0674D}"/>
              </a:ext>
            </a:extLst>
          </p:cNvPr>
          <p:cNvSpPr>
            <a:spLocks noGrp="1"/>
          </p:cNvSpPr>
          <p:nvPr>
            <p:ph type="title"/>
          </p:nvPr>
        </p:nvSpPr>
        <p:spPr>
          <a:xfrm>
            <a:off x="563034" y="360918"/>
            <a:ext cx="8596668" cy="1320800"/>
          </a:xfrm>
        </p:spPr>
        <p:txBody>
          <a:bodyPr>
            <a:normAutofit/>
          </a:bodyPr>
          <a:lstStyle/>
          <a:p>
            <a:r>
              <a:rPr lang="en-US" dirty="0" err="1"/>
              <a:t>hasCycle</a:t>
            </a:r>
            <a:r>
              <a:rPr lang="en-US" dirty="0"/>
              <a:t>/</a:t>
            </a:r>
            <a:r>
              <a:rPr lang="en-US" dirty="0" err="1"/>
              <a:t>isCircular</a:t>
            </a:r>
            <a:r>
              <a:rPr lang="en-US" dirty="0"/>
              <a:t> walkthrough </a:t>
            </a:r>
          </a:p>
        </p:txBody>
      </p:sp>
      <p:sp>
        <p:nvSpPr>
          <p:cNvPr id="5" name="Oval 4">
            <a:extLst>
              <a:ext uri="{FF2B5EF4-FFF2-40B4-BE49-F238E27FC236}">
                <a16:creationId xmlns:a16="http://schemas.microsoft.com/office/drawing/2014/main" id="{C9B48541-03A2-8C4D-B4C3-13B25E26C647}"/>
              </a:ext>
            </a:extLst>
          </p:cNvPr>
          <p:cNvSpPr/>
          <p:nvPr/>
        </p:nvSpPr>
        <p:spPr>
          <a:xfrm>
            <a:off x="3505201" y="2714625"/>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a:extLst>
              <a:ext uri="{FF2B5EF4-FFF2-40B4-BE49-F238E27FC236}">
                <a16:creationId xmlns:a16="http://schemas.microsoft.com/office/drawing/2014/main" id="{A3A6D8F2-790D-544E-A66A-F3D492DDB9F5}"/>
              </a:ext>
            </a:extLst>
          </p:cNvPr>
          <p:cNvSpPr/>
          <p:nvPr/>
        </p:nvSpPr>
        <p:spPr>
          <a:xfrm>
            <a:off x="4986338" y="2714624"/>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198FE6DA-360F-8E4B-8A2A-16F49F51255D}"/>
              </a:ext>
            </a:extLst>
          </p:cNvPr>
          <p:cNvSpPr/>
          <p:nvPr/>
        </p:nvSpPr>
        <p:spPr>
          <a:xfrm>
            <a:off x="6467475" y="2714624"/>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8" name="Straight Arrow Connector 7">
            <a:extLst>
              <a:ext uri="{FF2B5EF4-FFF2-40B4-BE49-F238E27FC236}">
                <a16:creationId xmlns:a16="http://schemas.microsoft.com/office/drawing/2014/main" id="{EBD097AC-9D51-F940-B004-790F7A499B98}"/>
              </a:ext>
            </a:extLst>
          </p:cNvPr>
          <p:cNvCxnSpPr>
            <a:cxnSpLocks/>
            <a:stCxn id="5" idx="6"/>
            <a:endCxn id="6" idx="2"/>
          </p:cNvCxnSpPr>
          <p:nvPr/>
        </p:nvCxnSpPr>
        <p:spPr>
          <a:xfrm flipV="1">
            <a:off x="4491038" y="3214687"/>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4014667-24C1-F548-ABE9-BC48C6B947B9}"/>
              </a:ext>
            </a:extLst>
          </p:cNvPr>
          <p:cNvCxnSpPr/>
          <p:nvPr/>
        </p:nvCxnSpPr>
        <p:spPr>
          <a:xfrm flipV="1">
            <a:off x="5972175" y="3214686"/>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1999834A-4C2D-3E46-AE37-8D41970530A2}"/>
              </a:ext>
            </a:extLst>
          </p:cNvPr>
          <p:cNvSpPr/>
          <p:nvPr/>
        </p:nvSpPr>
        <p:spPr>
          <a:xfrm>
            <a:off x="6467475" y="4214810"/>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1" name="Straight Arrow Connector 10">
            <a:extLst>
              <a:ext uri="{FF2B5EF4-FFF2-40B4-BE49-F238E27FC236}">
                <a16:creationId xmlns:a16="http://schemas.microsoft.com/office/drawing/2014/main" id="{5A378ACC-8551-DC42-AF58-0D03A108F6D9}"/>
              </a:ext>
            </a:extLst>
          </p:cNvPr>
          <p:cNvCxnSpPr>
            <a:cxnSpLocks/>
            <a:stCxn id="7" idx="4"/>
            <a:endCxn id="10" idx="0"/>
          </p:cNvCxnSpPr>
          <p:nvPr/>
        </p:nvCxnSpPr>
        <p:spPr>
          <a:xfrm>
            <a:off x="6960394" y="3714749"/>
            <a:ext cx="0" cy="50006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B8541D3-B425-524E-9573-02B679911C40}"/>
              </a:ext>
            </a:extLst>
          </p:cNvPr>
          <p:cNvCxnSpPr>
            <a:cxnSpLocks/>
            <a:stCxn id="10" idx="2"/>
            <a:endCxn id="6" idx="4"/>
          </p:cNvCxnSpPr>
          <p:nvPr/>
        </p:nvCxnSpPr>
        <p:spPr>
          <a:xfrm flipH="1" flipV="1">
            <a:off x="5479257" y="3714749"/>
            <a:ext cx="988218" cy="100012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62F2C93-3122-1C42-A878-A471F6B7606B}"/>
              </a:ext>
            </a:extLst>
          </p:cNvPr>
          <p:cNvCxnSpPr>
            <a:cxnSpLocks/>
          </p:cNvCxnSpPr>
          <p:nvPr/>
        </p:nvCxnSpPr>
        <p:spPr>
          <a:xfrm>
            <a:off x="6960392" y="2176739"/>
            <a:ext cx="1" cy="54292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B62E008-8E1C-9C4B-A5F3-1BF6BF15CE88}"/>
              </a:ext>
            </a:extLst>
          </p:cNvPr>
          <p:cNvSpPr txBox="1"/>
          <p:nvPr/>
        </p:nvSpPr>
        <p:spPr>
          <a:xfrm>
            <a:off x="7453312" y="1681718"/>
            <a:ext cx="2371725" cy="369332"/>
          </a:xfrm>
          <a:prstGeom prst="rect">
            <a:avLst/>
          </a:prstGeom>
          <a:noFill/>
        </p:spPr>
        <p:txBody>
          <a:bodyPr wrap="square" rtlCol="0">
            <a:spAutoFit/>
          </a:bodyPr>
          <a:lstStyle/>
          <a:p>
            <a:r>
              <a:rPr lang="en-US" dirty="0">
                <a:solidFill>
                  <a:srgbClr val="FF0000"/>
                </a:solidFill>
              </a:rPr>
              <a:t>Pointer 1 </a:t>
            </a:r>
            <a:r>
              <a:rPr lang="en-US" dirty="0"/>
              <a:t>– 3</a:t>
            </a:r>
          </a:p>
        </p:txBody>
      </p:sp>
      <p:cxnSp>
        <p:nvCxnSpPr>
          <p:cNvPr id="15" name="Straight Arrow Connector 14">
            <a:extLst>
              <a:ext uri="{FF2B5EF4-FFF2-40B4-BE49-F238E27FC236}">
                <a16:creationId xmlns:a16="http://schemas.microsoft.com/office/drawing/2014/main" id="{44E8EB6B-20CF-304A-82CA-D2B1E4E3D2BA}"/>
              </a:ext>
            </a:extLst>
          </p:cNvPr>
          <p:cNvCxnSpPr>
            <a:cxnSpLocks/>
          </p:cNvCxnSpPr>
          <p:nvPr/>
        </p:nvCxnSpPr>
        <p:spPr>
          <a:xfrm flipH="1">
            <a:off x="7453311" y="4714872"/>
            <a:ext cx="738186" cy="0"/>
          </a:xfrm>
          <a:prstGeom prst="straightConnector1">
            <a:avLst/>
          </a:prstGeom>
          <a:ln w="635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5E57C06-B6E5-8743-A529-E92E8D5B6799}"/>
              </a:ext>
            </a:extLst>
          </p:cNvPr>
          <p:cNvSpPr txBox="1"/>
          <p:nvPr/>
        </p:nvSpPr>
        <p:spPr>
          <a:xfrm>
            <a:off x="7453311" y="2013505"/>
            <a:ext cx="2371725" cy="369332"/>
          </a:xfrm>
          <a:prstGeom prst="rect">
            <a:avLst/>
          </a:prstGeom>
          <a:noFill/>
        </p:spPr>
        <p:txBody>
          <a:bodyPr wrap="square" rtlCol="0">
            <a:spAutoFit/>
          </a:bodyPr>
          <a:lstStyle/>
          <a:p>
            <a:r>
              <a:rPr lang="en-US" dirty="0">
                <a:solidFill>
                  <a:srgbClr val="00B0F0"/>
                </a:solidFill>
              </a:rPr>
              <a:t>Pointer 2 </a:t>
            </a:r>
            <a:r>
              <a:rPr lang="en-US" dirty="0"/>
              <a:t>– 4</a:t>
            </a:r>
          </a:p>
        </p:txBody>
      </p:sp>
      <p:sp>
        <p:nvSpPr>
          <p:cNvPr id="17" name="TextBox 16">
            <a:extLst>
              <a:ext uri="{FF2B5EF4-FFF2-40B4-BE49-F238E27FC236}">
                <a16:creationId xmlns:a16="http://schemas.microsoft.com/office/drawing/2014/main" id="{2DCCEF77-7ADC-D84D-BD4D-F96DE187DBEE}"/>
              </a:ext>
            </a:extLst>
          </p:cNvPr>
          <p:cNvSpPr txBox="1"/>
          <p:nvPr/>
        </p:nvSpPr>
        <p:spPr>
          <a:xfrm>
            <a:off x="1171575" y="4214810"/>
            <a:ext cx="3071813" cy="923330"/>
          </a:xfrm>
          <a:prstGeom prst="rect">
            <a:avLst/>
          </a:prstGeom>
          <a:noFill/>
        </p:spPr>
        <p:txBody>
          <a:bodyPr wrap="square" rtlCol="0">
            <a:spAutoFit/>
          </a:bodyPr>
          <a:lstStyle/>
          <a:p>
            <a:r>
              <a:rPr lang="en-US" dirty="0"/>
              <a:t>Simply incrementing both pointers wont do anything, they will just loop forever</a:t>
            </a:r>
          </a:p>
        </p:txBody>
      </p:sp>
    </p:spTree>
    <p:extLst>
      <p:ext uri="{BB962C8B-B14F-4D97-AF65-F5344CB8AC3E}">
        <p14:creationId xmlns:p14="http://schemas.microsoft.com/office/powerpoint/2010/main" val="27222304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E4531A0-C8B6-0643-B9CA-C2033CCD0A1F}"/>
              </a:ext>
            </a:extLst>
          </p:cNvPr>
          <p:cNvSpPr>
            <a:spLocks noGrp="1"/>
          </p:cNvSpPr>
          <p:nvPr>
            <p:ph type="title"/>
          </p:nvPr>
        </p:nvSpPr>
        <p:spPr>
          <a:xfrm>
            <a:off x="563034" y="360918"/>
            <a:ext cx="8596668" cy="1320800"/>
          </a:xfrm>
        </p:spPr>
        <p:txBody>
          <a:bodyPr>
            <a:normAutofit/>
          </a:bodyPr>
          <a:lstStyle/>
          <a:p>
            <a:r>
              <a:rPr lang="en-US" dirty="0" err="1"/>
              <a:t>hasCycle</a:t>
            </a:r>
            <a:r>
              <a:rPr lang="en-US" dirty="0"/>
              <a:t>/</a:t>
            </a:r>
            <a:r>
              <a:rPr lang="en-US" dirty="0" err="1"/>
              <a:t>isCircular</a:t>
            </a:r>
            <a:r>
              <a:rPr lang="en-US" dirty="0"/>
              <a:t> walkthrough </a:t>
            </a:r>
          </a:p>
        </p:txBody>
      </p:sp>
      <p:sp>
        <p:nvSpPr>
          <p:cNvPr id="5" name="Oval 4">
            <a:extLst>
              <a:ext uri="{FF2B5EF4-FFF2-40B4-BE49-F238E27FC236}">
                <a16:creationId xmlns:a16="http://schemas.microsoft.com/office/drawing/2014/main" id="{2A457603-A9BD-9D44-9146-185066AE7E11}"/>
              </a:ext>
            </a:extLst>
          </p:cNvPr>
          <p:cNvSpPr/>
          <p:nvPr/>
        </p:nvSpPr>
        <p:spPr>
          <a:xfrm>
            <a:off x="3505201" y="2714625"/>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a:extLst>
              <a:ext uri="{FF2B5EF4-FFF2-40B4-BE49-F238E27FC236}">
                <a16:creationId xmlns:a16="http://schemas.microsoft.com/office/drawing/2014/main" id="{8E24E5BD-ACD6-6C4D-A6FA-FAA54FCB79C7}"/>
              </a:ext>
            </a:extLst>
          </p:cNvPr>
          <p:cNvSpPr/>
          <p:nvPr/>
        </p:nvSpPr>
        <p:spPr>
          <a:xfrm>
            <a:off x="4986338" y="2714624"/>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182A7E25-5C81-684D-9A39-08E85BA62AA9}"/>
              </a:ext>
            </a:extLst>
          </p:cNvPr>
          <p:cNvSpPr/>
          <p:nvPr/>
        </p:nvSpPr>
        <p:spPr>
          <a:xfrm>
            <a:off x="6467475" y="2714624"/>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8" name="Straight Arrow Connector 7">
            <a:extLst>
              <a:ext uri="{FF2B5EF4-FFF2-40B4-BE49-F238E27FC236}">
                <a16:creationId xmlns:a16="http://schemas.microsoft.com/office/drawing/2014/main" id="{8153C670-8017-1C46-B511-582D94987F5E}"/>
              </a:ext>
            </a:extLst>
          </p:cNvPr>
          <p:cNvCxnSpPr>
            <a:cxnSpLocks/>
            <a:stCxn id="5" idx="6"/>
            <a:endCxn id="6" idx="2"/>
          </p:cNvCxnSpPr>
          <p:nvPr/>
        </p:nvCxnSpPr>
        <p:spPr>
          <a:xfrm flipV="1">
            <a:off x="4491038" y="3214687"/>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07114D2-D094-6A48-BFB7-97DE967C3FC1}"/>
              </a:ext>
            </a:extLst>
          </p:cNvPr>
          <p:cNvCxnSpPr/>
          <p:nvPr/>
        </p:nvCxnSpPr>
        <p:spPr>
          <a:xfrm flipV="1">
            <a:off x="5972175" y="3214686"/>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10F0B44-39E2-3048-A368-D793E759D53B}"/>
              </a:ext>
            </a:extLst>
          </p:cNvPr>
          <p:cNvSpPr/>
          <p:nvPr/>
        </p:nvSpPr>
        <p:spPr>
          <a:xfrm>
            <a:off x="6467475" y="4214810"/>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1" name="Straight Arrow Connector 10">
            <a:extLst>
              <a:ext uri="{FF2B5EF4-FFF2-40B4-BE49-F238E27FC236}">
                <a16:creationId xmlns:a16="http://schemas.microsoft.com/office/drawing/2014/main" id="{6E20F8FF-5478-7B47-8296-4518FF6D71D6}"/>
              </a:ext>
            </a:extLst>
          </p:cNvPr>
          <p:cNvCxnSpPr>
            <a:cxnSpLocks/>
            <a:stCxn id="7" idx="4"/>
            <a:endCxn id="10" idx="0"/>
          </p:cNvCxnSpPr>
          <p:nvPr/>
        </p:nvCxnSpPr>
        <p:spPr>
          <a:xfrm>
            <a:off x="6960394" y="3714749"/>
            <a:ext cx="0" cy="50006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BFA84B7-BA5E-1241-A81A-0D25F58FF4DD}"/>
              </a:ext>
            </a:extLst>
          </p:cNvPr>
          <p:cNvCxnSpPr>
            <a:cxnSpLocks/>
            <a:stCxn id="10" idx="2"/>
            <a:endCxn id="6" idx="4"/>
          </p:cNvCxnSpPr>
          <p:nvPr/>
        </p:nvCxnSpPr>
        <p:spPr>
          <a:xfrm flipH="1" flipV="1">
            <a:off x="5479257" y="3714749"/>
            <a:ext cx="988218" cy="100012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9B9E17D-3ADE-4141-A7F0-AAB4C219EE14}"/>
              </a:ext>
            </a:extLst>
          </p:cNvPr>
          <p:cNvCxnSpPr>
            <a:cxnSpLocks/>
          </p:cNvCxnSpPr>
          <p:nvPr/>
        </p:nvCxnSpPr>
        <p:spPr>
          <a:xfrm flipV="1">
            <a:off x="6960393" y="5214936"/>
            <a:ext cx="0" cy="67151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9EEBBC2-811E-9C4C-9D12-5EC4DC69459D}"/>
              </a:ext>
            </a:extLst>
          </p:cNvPr>
          <p:cNvSpPr txBox="1"/>
          <p:nvPr/>
        </p:nvSpPr>
        <p:spPr>
          <a:xfrm>
            <a:off x="7453312" y="1681718"/>
            <a:ext cx="2371725" cy="369332"/>
          </a:xfrm>
          <a:prstGeom prst="rect">
            <a:avLst/>
          </a:prstGeom>
          <a:noFill/>
        </p:spPr>
        <p:txBody>
          <a:bodyPr wrap="square" rtlCol="0">
            <a:spAutoFit/>
          </a:bodyPr>
          <a:lstStyle/>
          <a:p>
            <a:r>
              <a:rPr lang="en-US" dirty="0">
                <a:solidFill>
                  <a:srgbClr val="FF0000"/>
                </a:solidFill>
              </a:rPr>
              <a:t>Pointer 1 </a:t>
            </a:r>
            <a:r>
              <a:rPr lang="en-US" dirty="0"/>
              <a:t>– 4</a:t>
            </a:r>
          </a:p>
        </p:txBody>
      </p:sp>
      <p:cxnSp>
        <p:nvCxnSpPr>
          <p:cNvPr id="15" name="Straight Arrow Connector 14">
            <a:extLst>
              <a:ext uri="{FF2B5EF4-FFF2-40B4-BE49-F238E27FC236}">
                <a16:creationId xmlns:a16="http://schemas.microsoft.com/office/drawing/2014/main" id="{DA1FD902-8427-0044-8555-69DCDA448AB0}"/>
              </a:ext>
            </a:extLst>
          </p:cNvPr>
          <p:cNvCxnSpPr>
            <a:cxnSpLocks/>
          </p:cNvCxnSpPr>
          <p:nvPr/>
        </p:nvCxnSpPr>
        <p:spPr>
          <a:xfrm>
            <a:off x="5489971" y="2123279"/>
            <a:ext cx="0" cy="591345"/>
          </a:xfrm>
          <a:prstGeom prst="straightConnector1">
            <a:avLst/>
          </a:prstGeom>
          <a:ln w="635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32ABF65-A29A-D54C-9D1C-45A28DB5C2DC}"/>
              </a:ext>
            </a:extLst>
          </p:cNvPr>
          <p:cNvSpPr txBox="1"/>
          <p:nvPr/>
        </p:nvSpPr>
        <p:spPr>
          <a:xfrm>
            <a:off x="7453311" y="2013505"/>
            <a:ext cx="2371725" cy="369332"/>
          </a:xfrm>
          <a:prstGeom prst="rect">
            <a:avLst/>
          </a:prstGeom>
          <a:noFill/>
        </p:spPr>
        <p:txBody>
          <a:bodyPr wrap="square" rtlCol="0">
            <a:spAutoFit/>
          </a:bodyPr>
          <a:lstStyle/>
          <a:p>
            <a:r>
              <a:rPr lang="en-US" dirty="0">
                <a:solidFill>
                  <a:srgbClr val="00B0F0"/>
                </a:solidFill>
              </a:rPr>
              <a:t>Pointer 2 </a:t>
            </a:r>
            <a:r>
              <a:rPr lang="en-US" dirty="0"/>
              <a:t>– 2</a:t>
            </a:r>
          </a:p>
        </p:txBody>
      </p:sp>
      <p:sp>
        <p:nvSpPr>
          <p:cNvPr id="17" name="TextBox 16">
            <a:extLst>
              <a:ext uri="{FF2B5EF4-FFF2-40B4-BE49-F238E27FC236}">
                <a16:creationId xmlns:a16="http://schemas.microsoft.com/office/drawing/2014/main" id="{F845221B-CEC8-2A44-B489-8C3230C9E302}"/>
              </a:ext>
            </a:extLst>
          </p:cNvPr>
          <p:cNvSpPr txBox="1"/>
          <p:nvPr/>
        </p:nvSpPr>
        <p:spPr>
          <a:xfrm>
            <a:off x="1171575" y="4214810"/>
            <a:ext cx="3071813" cy="923330"/>
          </a:xfrm>
          <a:prstGeom prst="rect">
            <a:avLst/>
          </a:prstGeom>
          <a:noFill/>
        </p:spPr>
        <p:txBody>
          <a:bodyPr wrap="square" rtlCol="0">
            <a:spAutoFit/>
          </a:bodyPr>
          <a:lstStyle/>
          <a:p>
            <a:r>
              <a:rPr lang="en-US" dirty="0"/>
              <a:t>Simply incrementing both pointers wont do anything, they will just loop forever</a:t>
            </a:r>
          </a:p>
        </p:txBody>
      </p:sp>
    </p:spTree>
    <p:extLst>
      <p:ext uri="{BB962C8B-B14F-4D97-AF65-F5344CB8AC3E}">
        <p14:creationId xmlns:p14="http://schemas.microsoft.com/office/powerpoint/2010/main" val="14670880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64F394-AFE8-B14B-9835-E88B5015818F}"/>
              </a:ext>
            </a:extLst>
          </p:cNvPr>
          <p:cNvSpPr>
            <a:spLocks noGrp="1"/>
          </p:cNvSpPr>
          <p:nvPr>
            <p:ph type="title"/>
          </p:nvPr>
        </p:nvSpPr>
        <p:spPr>
          <a:xfrm>
            <a:off x="563034" y="360918"/>
            <a:ext cx="8596668" cy="1320800"/>
          </a:xfrm>
        </p:spPr>
        <p:txBody>
          <a:bodyPr>
            <a:normAutofit/>
          </a:bodyPr>
          <a:lstStyle/>
          <a:p>
            <a:r>
              <a:rPr lang="en-US" dirty="0" err="1"/>
              <a:t>hasCycle</a:t>
            </a:r>
            <a:r>
              <a:rPr lang="en-US" dirty="0"/>
              <a:t>/</a:t>
            </a:r>
            <a:r>
              <a:rPr lang="en-US" dirty="0" err="1"/>
              <a:t>isCircular</a:t>
            </a:r>
            <a:r>
              <a:rPr lang="en-US" dirty="0"/>
              <a:t> walkthrough </a:t>
            </a:r>
          </a:p>
        </p:txBody>
      </p:sp>
      <p:sp>
        <p:nvSpPr>
          <p:cNvPr id="5" name="Oval 4">
            <a:extLst>
              <a:ext uri="{FF2B5EF4-FFF2-40B4-BE49-F238E27FC236}">
                <a16:creationId xmlns:a16="http://schemas.microsoft.com/office/drawing/2014/main" id="{494CCBD8-CA92-8D4B-81C6-AB26A6B4D5B5}"/>
              </a:ext>
            </a:extLst>
          </p:cNvPr>
          <p:cNvSpPr/>
          <p:nvPr/>
        </p:nvSpPr>
        <p:spPr>
          <a:xfrm>
            <a:off x="3505201" y="2714625"/>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a:extLst>
              <a:ext uri="{FF2B5EF4-FFF2-40B4-BE49-F238E27FC236}">
                <a16:creationId xmlns:a16="http://schemas.microsoft.com/office/drawing/2014/main" id="{090E2E48-4553-FB44-B1D7-16AACFC805AB}"/>
              </a:ext>
            </a:extLst>
          </p:cNvPr>
          <p:cNvSpPr/>
          <p:nvPr/>
        </p:nvSpPr>
        <p:spPr>
          <a:xfrm>
            <a:off x="4986338" y="2714624"/>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DDAAC7BC-61C7-8B44-83D4-FD0281CE9DF6}"/>
              </a:ext>
            </a:extLst>
          </p:cNvPr>
          <p:cNvSpPr/>
          <p:nvPr/>
        </p:nvSpPr>
        <p:spPr>
          <a:xfrm>
            <a:off x="6467475" y="2714624"/>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8" name="Straight Arrow Connector 7">
            <a:extLst>
              <a:ext uri="{FF2B5EF4-FFF2-40B4-BE49-F238E27FC236}">
                <a16:creationId xmlns:a16="http://schemas.microsoft.com/office/drawing/2014/main" id="{3C5E307B-5AE4-FE43-BD39-1B5F00238609}"/>
              </a:ext>
            </a:extLst>
          </p:cNvPr>
          <p:cNvCxnSpPr>
            <a:cxnSpLocks/>
            <a:stCxn id="5" idx="6"/>
            <a:endCxn id="6" idx="2"/>
          </p:cNvCxnSpPr>
          <p:nvPr/>
        </p:nvCxnSpPr>
        <p:spPr>
          <a:xfrm flipV="1">
            <a:off x="4491038" y="3214687"/>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72533FC-849E-DF4A-A529-680E6979A108}"/>
              </a:ext>
            </a:extLst>
          </p:cNvPr>
          <p:cNvCxnSpPr/>
          <p:nvPr/>
        </p:nvCxnSpPr>
        <p:spPr>
          <a:xfrm flipV="1">
            <a:off x="5972175" y="3214686"/>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E951444-364A-6F49-B71B-0D43E035D8E8}"/>
              </a:ext>
            </a:extLst>
          </p:cNvPr>
          <p:cNvSpPr/>
          <p:nvPr/>
        </p:nvSpPr>
        <p:spPr>
          <a:xfrm>
            <a:off x="6467475" y="4214810"/>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1" name="Straight Arrow Connector 10">
            <a:extLst>
              <a:ext uri="{FF2B5EF4-FFF2-40B4-BE49-F238E27FC236}">
                <a16:creationId xmlns:a16="http://schemas.microsoft.com/office/drawing/2014/main" id="{1881541B-B7BF-2F49-95FD-0A639B334BFF}"/>
              </a:ext>
            </a:extLst>
          </p:cNvPr>
          <p:cNvCxnSpPr>
            <a:cxnSpLocks/>
            <a:stCxn id="7" idx="4"/>
            <a:endCxn id="10" idx="0"/>
          </p:cNvCxnSpPr>
          <p:nvPr/>
        </p:nvCxnSpPr>
        <p:spPr>
          <a:xfrm>
            <a:off x="6960394" y="3714749"/>
            <a:ext cx="0" cy="50006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E5228C3-3EFF-4244-A876-93F30474B644}"/>
              </a:ext>
            </a:extLst>
          </p:cNvPr>
          <p:cNvCxnSpPr>
            <a:cxnSpLocks/>
            <a:stCxn id="10" idx="2"/>
            <a:endCxn id="6" idx="4"/>
          </p:cNvCxnSpPr>
          <p:nvPr/>
        </p:nvCxnSpPr>
        <p:spPr>
          <a:xfrm flipH="1" flipV="1">
            <a:off x="5479257" y="3714749"/>
            <a:ext cx="988218" cy="100012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33DCE87-2F26-524C-A24D-0F1CDD9A1C3A}"/>
              </a:ext>
            </a:extLst>
          </p:cNvPr>
          <p:cNvCxnSpPr>
            <a:cxnSpLocks/>
          </p:cNvCxnSpPr>
          <p:nvPr/>
        </p:nvCxnSpPr>
        <p:spPr>
          <a:xfrm>
            <a:off x="5453061" y="2177256"/>
            <a:ext cx="26195" cy="57467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75233C1-9BF2-1A49-B735-45ED72ED02C6}"/>
              </a:ext>
            </a:extLst>
          </p:cNvPr>
          <p:cNvSpPr txBox="1"/>
          <p:nvPr/>
        </p:nvSpPr>
        <p:spPr>
          <a:xfrm>
            <a:off x="7453312" y="1681718"/>
            <a:ext cx="2371725" cy="369332"/>
          </a:xfrm>
          <a:prstGeom prst="rect">
            <a:avLst/>
          </a:prstGeom>
          <a:noFill/>
        </p:spPr>
        <p:txBody>
          <a:bodyPr wrap="square" rtlCol="0">
            <a:spAutoFit/>
          </a:bodyPr>
          <a:lstStyle/>
          <a:p>
            <a:r>
              <a:rPr lang="en-US" dirty="0">
                <a:solidFill>
                  <a:srgbClr val="FF0000"/>
                </a:solidFill>
              </a:rPr>
              <a:t>Pointer 1 </a:t>
            </a:r>
            <a:r>
              <a:rPr lang="en-US" dirty="0"/>
              <a:t>– 2</a:t>
            </a:r>
          </a:p>
        </p:txBody>
      </p:sp>
      <p:cxnSp>
        <p:nvCxnSpPr>
          <p:cNvPr id="15" name="Straight Arrow Connector 14">
            <a:extLst>
              <a:ext uri="{FF2B5EF4-FFF2-40B4-BE49-F238E27FC236}">
                <a16:creationId xmlns:a16="http://schemas.microsoft.com/office/drawing/2014/main" id="{A5A67A1C-A0BA-2049-8AE0-CAB96A3551E5}"/>
              </a:ext>
            </a:extLst>
          </p:cNvPr>
          <p:cNvCxnSpPr>
            <a:cxnSpLocks/>
          </p:cNvCxnSpPr>
          <p:nvPr/>
        </p:nvCxnSpPr>
        <p:spPr>
          <a:xfrm>
            <a:off x="6978251" y="2123279"/>
            <a:ext cx="0" cy="591345"/>
          </a:xfrm>
          <a:prstGeom prst="straightConnector1">
            <a:avLst/>
          </a:prstGeom>
          <a:ln w="635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6C02936-5723-B747-A9FD-CC6962519430}"/>
              </a:ext>
            </a:extLst>
          </p:cNvPr>
          <p:cNvSpPr txBox="1"/>
          <p:nvPr/>
        </p:nvSpPr>
        <p:spPr>
          <a:xfrm>
            <a:off x="7453311" y="2013505"/>
            <a:ext cx="2371725" cy="369332"/>
          </a:xfrm>
          <a:prstGeom prst="rect">
            <a:avLst/>
          </a:prstGeom>
          <a:noFill/>
        </p:spPr>
        <p:txBody>
          <a:bodyPr wrap="square" rtlCol="0">
            <a:spAutoFit/>
          </a:bodyPr>
          <a:lstStyle/>
          <a:p>
            <a:r>
              <a:rPr lang="en-US" dirty="0">
                <a:solidFill>
                  <a:srgbClr val="00B0F0"/>
                </a:solidFill>
              </a:rPr>
              <a:t>Pointer 2 </a:t>
            </a:r>
            <a:r>
              <a:rPr lang="en-US" dirty="0"/>
              <a:t>– 3</a:t>
            </a:r>
          </a:p>
        </p:txBody>
      </p:sp>
      <p:sp>
        <p:nvSpPr>
          <p:cNvPr id="17" name="TextBox 16">
            <a:extLst>
              <a:ext uri="{FF2B5EF4-FFF2-40B4-BE49-F238E27FC236}">
                <a16:creationId xmlns:a16="http://schemas.microsoft.com/office/drawing/2014/main" id="{7BE613A1-84D7-D243-AE34-7DC5075247DD}"/>
              </a:ext>
            </a:extLst>
          </p:cNvPr>
          <p:cNvSpPr txBox="1"/>
          <p:nvPr/>
        </p:nvSpPr>
        <p:spPr>
          <a:xfrm>
            <a:off x="1171575" y="4214810"/>
            <a:ext cx="3071813" cy="923330"/>
          </a:xfrm>
          <a:prstGeom prst="rect">
            <a:avLst/>
          </a:prstGeom>
          <a:noFill/>
        </p:spPr>
        <p:txBody>
          <a:bodyPr wrap="square" rtlCol="0">
            <a:spAutoFit/>
          </a:bodyPr>
          <a:lstStyle/>
          <a:p>
            <a:r>
              <a:rPr lang="en-US" dirty="0"/>
              <a:t>Simply incrementing both pointers wont do anything, they will just loop forever</a:t>
            </a:r>
          </a:p>
        </p:txBody>
      </p:sp>
    </p:spTree>
    <p:extLst>
      <p:ext uri="{BB962C8B-B14F-4D97-AF65-F5344CB8AC3E}">
        <p14:creationId xmlns:p14="http://schemas.microsoft.com/office/powerpoint/2010/main" val="1433378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86B62-EA38-E548-9199-9729EF116A6F}"/>
              </a:ext>
            </a:extLst>
          </p:cNvPr>
          <p:cNvSpPr>
            <a:spLocks noGrp="1"/>
          </p:cNvSpPr>
          <p:nvPr>
            <p:ph type="title"/>
          </p:nvPr>
        </p:nvSpPr>
        <p:spPr/>
        <p:txBody>
          <a:bodyPr/>
          <a:lstStyle/>
          <a:p>
            <a:r>
              <a:rPr lang="en-US" dirty="0"/>
              <a:t>Multiple Pointers Example – Combining two sorted arrays</a:t>
            </a:r>
          </a:p>
        </p:txBody>
      </p:sp>
      <p:sp>
        <p:nvSpPr>
          <p:cNvPr id="6" name="TextBox 5">
            <a:extLst>
              <a:ext uri="{FF2B5EF4-FFF2-40B4-BE49-F238E27FC236}">
                <a16:creationId xmlns:a16="http://schemas.microsoft.com/office/drawing/2014/main" id="{828D01BA-CE0E-494B-80D0-5D825C13F9D3}"/>
              </a:ext>
            </a:extLst>
          </p:cNvPr>
          <p:cNvSpPr txBox="1"/>
          <p:nvPr/>
        </p:nvSpPr>
        <p:spPr>
          <a:xfrm>
            <a:off x="999744" y="1930400"/>
            <a:ext cx="6473952" cy="4401205"/>
          </a:xfrm>
          <a:prstGeom prst="rect">
            <a:avLst/>
          </a:prstGeom>
          <a:noFill/>
        </p:spPr>
        <p:txBody>
          <a:bodyPr wrap="square" rtlCol="0">
            <a:spAutoFit/>
          </a:bodyPr>
          <a:lstStyle/>
          <a:p>
            <a:r>
              <a:rPr lang="en-US" sz="4000" dirty="0"/>
              <a:t>               ↓</a:t>
            </a:r>
          </a:p>
          <a:p>
            <a:r>
              <a:rPr lang="en-US" sz="4000" dirty="0"/>
              <a:t>Array 1 - [1,2,3]</a:t>
            </a:r>
          </a:p>
          <a:p>
            <a:r>
              <a:rPr lang="en-US" sz="4000" dirty="0"/>
              <a:t>            </a:t>
            </a:r>
          </a:p>
          <a:p>
            <a:r>
              <a:rPr lang="en-US" sz="4000" dirty="0"/>
              <a:t>   				↓</a:t>
            </a:r>
          </a:p>
          <a:p>
            <a:r>
              <a:rPr lang="en-US" sz="4000" dirty="0"/>
              <a:t>Array 2 - [2,3,3]</a:t>
            </a:r>
          </a:p>
          <a:p>
            <a:endParaRPr lang="en-US" sz="4000" dirty="0"/>
          </a:p>
          <a:p>
            <a:r>
              <a:rPr lang="en-US" sz="4000" dirty="0"/>
              <a:t>Combined Array – []</a:t>
            </a:r>
          </a:p>
        </p:txBody>
      </p:sp>
      <p:sp>
        <p:nvSpPr>
          <p:cNvPr id="7" name="TextBox 6">
            <a:extLst>
              <a:ext uri="{FF2B5EF4-FFF2-40B4-BE49-F238E27FC236}">
                <a16:creationId xmlns:a16="http://schemas.microsoft.com/office/drawing/2014/main" id="{60E14B10-CDD9-5048-BAA9-B28F89715C82}"/>
              </a:ext>
            </a:extLst>
          </p:cNvPr>
          <p:cNvSpPr txBox="1"/>
          <p:nvPr/>
        </p:nvSpPr>
        <p:spPr>
          <a:xfrm>
            <a:off x="3000564" y="1745734"/>
            <a:ext cx="1975104" cy="369332"/>
          </a:xfrm>
          <a:prstGeom prst="rect">
            <a:avLst/>
          </a:prstGeom>
          <a:noFill/>
        </p:spPr>
        <p:txBody>
          <a:bodyPr wrap="square" rtlCol="0">
            <a:spAutoFit/>
          </a:bodyPr>
          <a:lstStyle/>
          <a:p>
            <a:r>
              <a:rPr lang="en-US" dirty="0"/>
              <a:t>Pointer 1</a:t>
            </a:r>
          </a:p>
        </p:txBody>
      </p:sp>
      <p:sp>
        <p:nvSpPr>
          <p:cNvPr id="8" name="TextBox 7">
            <a:extLst>
              <a:ext uri="{FF2B5EF4-FFF2-40B4-BE49-F238E27FC236}">
                <a16:creationId xmlns:a16="http://schemas.microsoft.com/office/drawing/2014/main" id="{6822ABDF-6973-884E-814B-5E7A50293AEB}"/>
              </a:ext>
            </a:extLst>
          </p:cNvPr>
          <p:cNvSpPr txBox="1"/>
          <p:nvPr/>
        </p:nvSpPr>
        <p:spPr>
          <a:xfrm>
            <a:off x="3000564" y="3548556"/>
            <a:ext cx="1975104" cy="369332"/>
          </a:xfrm>
          <a:prstGeom prst="rect">
            <a:avLst/>
          </a:prstGeom>
          <a:noFill/>
        </p:spPr>
        <p:txBody>
          <a:bodyPr wrap="square" rtlCol="0">
            <a:spAutoFit/>
          </a:bodyPr>
          <a:lstStyle/>
          <a:p>
            <a:r>
              <a:rPr lang="en-US" dirty="0"/>
              <a:t>Pointer 2</a:t>
            </a:r>
          </a:p>
        </p:txBody>
      </p:sp>
      <p:sp>
        <p:nvSpPr>
          <p:cNvPr id="9" name="TextBox 8">
            <a:extLst>
              <a:ext uri="{FF2B5EF4-FFF2-40B4-BE49-F238E27FC236}">
                <a16:creationId xmlns:a16="http://schemas.microsoft.com/office/drawing/2014/main" id="{3E3600BB-87FE-D940-B1CE-2ADA45F21858}"/>
              </a:ext>
            </a:extLst>
          </p:cNvPr>
          <p:cNvSpPr txBox="1"/>
          <p:nvPr/>
        </p:nvSpPr>
        <p:spPr>
          <a:xfrm>
            <a:off x="6943275" y="1822950"/>
            <a:ext cx="3230880" cy="2893100"/>
          </a:xfrm>
          <a:prstGeom prst="rect">
            <a:avLst/>
          </a:prstGeom>
          <a:noFill/>
        </p:spPr>
        <p:txBody>
          <a:bodyPr wrap="square" rtlCol="0">
            <a:spAutoFit/>
          </a:bodyPr>
          <a:lstStyle/>
          <a:p>
            <a:r>
              <a:rPr lang="en-US" sz="2000" b="1" u="sng" dirty="0"/>
              <a:t>Iteration 1</a:t>
            </a:r>
          </a:p>
          <a:p>
            <a:r>
              <a:rPr lang="en-US" dirty="0"/>
              <a:t>Pointer 1  = 0</a:t>
            </a:r>
          </a:p>
          <a:p>
            <a:r>
              <a:rPr lang="en-US" dirty="0"/>
              <a:t>Array1[pointer1] = 1 (val1)</a:t>
            </a:r>
          </a:p>
          <a:p>
            <a:r>
              <a:rPr lang="en-US" dirty="0"/>
              <a:t>Pointer 2  = 0</a:t>
            </a:r>
          </a:p>
          <a:p>
            <a:r>
              <a:rPr lang="en-US" dirty="0"/>
              <a:t>Array2[pointer2] = 2 (val2)</a:t>
            </a:r>
          </a:p>
          <a:p>
            <a:r>
              <a:rPr lang="en-US" dirty="0"/>
              <a:t>Compare val1 and val2</a:t>
            </a:r>
          </a:p>
          <a:p>
            <a:r>
              <a:rPr lang="en-US" dirty="0"/>
              <a:t>Val1 is less than val2, so push val1</a:t>
            </a:r>
          </a:p>
          <a:p>
            <a:endParaRPr lang="en-US" dirty="0"/>
          </a:p>
          <a:p>
            <a:endParaRPr lang="en-US" dirty="0"/>
          </a:p>
        </p:txBody>
      </p:sp>
    </p:spTree>
    <p:extLst>
      <p:ext uri="{BB962C8B-B14F-4D97-AF65-F5344CB8AC3E}">
        <p14:creationId xmlns:p14="http://schemas.microsoft.com/office/powerpoint/2010/main" val="23229543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4E2C-381C-3E40-A60C-1C803351A066}"/>
              </a:ext>
            </a:extLst>
          </p:cNvPr>
          <p:cNvSpPr>
            <a:spLocks noGrp="1"/>
          </p:cNvSpPr>
          <p:nvPr>
            <p:ph type="title"/>
          </p:nvPr>
        </p:nvSpPr>
        <p:spPr/>
        <p:txBody>
          <a:bodyPr/>
          <a:lstStyle/>
          <a:p>
            <a:r>
              <a:rPr lang="en-US" dirty="0"/>
              <a:t>How do we tell if there’s a loop in a real life setting?</a:t>
            </a:r>
          </a:p>
        </p:txBody>
      </p:sp>
      <p:sp>
        <p:nvSpPr>
          <p:cNvPr id="3" name="Content Placeholder 2">
            <a:extLst>
              <a:ext uri="{FF2B5EF4-FFF2-40B4-BE49-F238E27FC236}">
                <a16:creationId xmlns:a16="http://schemas.microsoft.com/office/drawing/2014/main" id="{12545E76-2AB8-C245-881D-DEC41EEEA4C1}"/>
              </a:ext>
            </a:extLst>
          </p:cNvPr>
          <p:cNvSpPr>
            <a:spLocks noGrp="1"/>
          </p:cNvSpPr>
          <p:nvPr>
            <p:ph idx="1"/>
          </p:nvPr>
        </p:nvSpPr>
        <p:spPr/>
        <p:txBody>
          <a:bodyPr/>
          <a:lstStyle/>
          <a:p>
            <a:r>
              <a:rPr lang="en-US" dirty="0"/>
              <a:t>Scenario: Racing – Track is basically a cycle – drivers complete a certain amount of laps</a:t>
            </a:r>
          </a:p>
        </p:txBody>
      </p:sp>
      <p:pic>
        <p:nvPicPr>
          <p:cNvPr id="4" name="Picture 3">
            <a:extLst>
              <a:ext uri="{FF2B5EF4-FFF2-40B4-BE49-F238E27FC236}">
                <a16:creationId xmlns:a16="http://schemas.microsoft.com/office/drawing/2014/main" id="{E8A38580-B712-AC42-AC48-2DA612AC9CD1}"/>
              </a:ext>
            </a:extLst>
          </p:cNvPr>
          <p:cNvPicPr>
            <a:picLocks noChangeAspect="1"/>
          </p:cNvPicPr>
          <p:nvPr/>
        </p:nvPicPr>
        <p:blipFill>
          <a:blip r:embed="rId2"/>
          <a:stretch>
            <a:fillRect/>
          </a:stretch>
        </p:blipFill>
        <p:spPr>
          <a:xfrm>
            <a:off x="3479800" y="2940050"/>
            <a:ext cx="3746500" cy="2806700"/>
          </a:xfrm>
          <a:prstGeom prst="rect">
            <a:avLst/>
          </a:prstGeom>
        </p:spPr>
      </p:pic>
      <p:sp>
        <p:nvSpPr>
          <p:cNvPr id="5" name="Oval 4">
            <a:extLst>
              <a:ext uri="{FF2B5EF4-FFF2-40B4-BE49-F238E27FC236}">
                <a16:creationId xmlns:a16="http://schemas.microsoft.com/office/drawing/2014/main" id="{87AC187E-8F55-794E-AF71-4B69BE1B3DAD}"/>
              </a:ext>
            </a:extLst>
          </p:cNvPr>
          <p:cNvSpPr/>
          <p:nvPr/>
        </p:nvSpPr>
        <p:spPr>
          <a:xfrm>
            <a:off x="5960269" y="3171825"/>
            <a:ext cx="271462" cy="25717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6" name="Oval 5">
            <a:extLst>
              <a:ext uri="{FF2B5EF4-FFF2-40B4-BE49-F238E27FC236}">
                <a16:creationId xmlns:a16="http://schemas.microsoft.com/office/drawing/2014/main" id="{26650D9B-16ED-5749-AD38-6F64EB67BD79}"/>
              </a:ext>
            </a:extLst>
          </p:cNvPr>
          <p:cNvSpPr/>
          <p:nvPr/>
        </p:nvSpPr>
        <p:spPr>
          <a:xfrm>
            <a:off x="4151843" y="3201989"/>
            <a:ext cx="271462" cy="2571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Tree>
    <p:extLst>
      <p:ext uri="{BB962C8B-B14F-4D97-AF65-F5344CB8AC3E}">
        <p14:creationId xmlns:p14="http://schemas.microsoft.com/office/powerpoint/2010/main" val="19766934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91B3D5-A8E8-274B-9D90-C695C250A3BF}"/>
              </a:ext>
            </a:extLst>
          </p:cNvPr>
          <p:cNvSpPr>
            <a:spLocks noGrp="1"/>
          </p:cNvSpPr>
          <p:nvPr>
            <p:ph type="title"/>
          </p:nvPr>
        </p:nvSpPr>
        <p:spPr>
          <a:xfrm>
            <a:off x="720197" y="593724"/>
            <a:ext cx="8596668" cy="1320800"/>
          </a:xfrm>
        </p:spPr>
        <p:txBody>
          <a:bodyPr/>
          <a:lstStyle/>
          <a:p>
            <a:r>
              <a:rPr lang="en-US" dirty="0"/>
              <a:t>How do we tell if there’s a loop in a real life setting?</a:t>
            </a:r>
          </a:p>
        </p:txBody>
      </p:sp>
      <p:sp>
        <p:nvSpPr>
          <p:cNvPr id="5" name="Content Placeholder 2">
            <a:extLst>
              <a:ext uri="{FF2B5EF4-FFF2-40B4-BE49-F238E27FC236}">
                <a16:creationId xmlns:a16="http://schemas.microsoft.com/office/drawing/2014/main" id="{BDE3925A-9FBC-8B48-B4D7-32E8144BD1E3}"/>
              </a:ext>
            </a:extLst>
          </p:cNvPr>
          <p:cNvSpPr>
            <a:spLocks noGrp="1"/>
          </p:cNvSpPr>
          <p:nvPr>
            <p:ph idx="1"/>
          </p:nvPr>
        </p:nvSpPr>
        <p:spPr>
          <a:xfrm>
            <a:off x="720197" y="2144713"/>
            <a:ext cx="8596668" cy="3880773"/>
          </a:xfrm>
        </p:spPr>
        <p:txBody>
          <a:bodyPr/>
          <a:lstStyle/>
          <a:p>
            <a:r>
              <a:rPr lang="en-US" dirty="0"/>
              <a:t>What’s special about this scenario that helps us?</a:t>
            </a:r>
          </a:p>
        </p:txBody>
      </p:sp>
      <p:pic>
        <p:nvPicPr>
          <p:cNvPr id="6" name="Picture 5">
            <a:extLst>
              <a:ext uri="{FF2B5EF4-FFF2-40B4-BE49-F238E27FC236}">
                <a16:creationId xmlns:a16="http://schemas.microsoft.com/office/drawing/2014/main" id="{D8F2F306-FFEC-9749-8586-5587277E6491}"/>
              </a:ext>
            </a:extLst>
          </p:cNvPr>
          <p:cNvPicPr>
            <a:picLocks noChangeAspect="1"/>
          </p:cNvPicPr>
          <p:nvPr/>
        </p:nvPicPr>
        <p:blipFill>
          <a:blip r:embed="rId2"/>
          <a:stretch>
            <a:fillRect/>
          </a:stretch>
        </p:blipFill>
        <p:spPr>
          <a:xfrm>
            <a:off x="3522663" y="2924174"/>
            <a:ext cx="3746500" cy="2806700"/>
          </a:xfrm>
          <a:prstGeom prst="rect">
            <a:avLst/>
          </a:prstGeom>
        </p:spPr>
      </p:pic>
      <p:sp>
        <p:nvSpPr>
          <p:cNvPr id="7" name="Oval 6">
            <a:extLst>
              <a:ext uri="{FF2B5EF4-FFF2-40B4-BE49-F238E27FC236}">
                <a16:creationId xmlns:a16="http://schemas.microsoft.com/office/drawing/2014/main" id="{3D88A21D-D505-C641-8E40-D681FDC6A977}"/>
              </a:ext>
            </a:extLst>
          </p:cNvPr>
          <p:cNvSpPr/>
          <p:nvPr/>
        </p:nvSpPr>
        <p:spPr>
          <a:xfrm>
            <a:off x="3551769" y="4411660"/>
            <a:ext cx="271462" cy="25717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8" name="Oval 7">
            <a:extLst>
              <a:ext uri="{FF2B5EF4-FFF2-40B4-BE49-F238E27FC236}">
                <a16:creationId xmlns:a16="http://schemas.microsoft.com/office/drawing/2014/main" id="{9B9C236D-01C5-F940-B1B1-8647F1E77D55}"/>
              </a:ext>
            </a:extLst>
          </p:cNvPr>
          <p:cNvSpPr/>
          <p:nvPr/>
        </p:nvSpPr>
        <p:spPr>
          <a:xfrm>
            <a:off x="3823231" y="4411660"/>
            <a:ext cx="271462" cy="2571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Tree>
    <p:extLst>
      <p:ext uri="{BB962C8B-B14F-4D97-AF65-F5344CB8AC3E}">
        <p14:creationId xmlns:p14="http://schemas.microsoft.com/office/powerpoint/2010/main" val="34264011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162C53-62B1-454D-90C7-E2DB9D85A6FC}"/>
              </a:ext>
            </a:extLst>
          </p:cNvPr>
          <p:cNvSpPr>
            <a:spLocks noGrp="1"/>
          </p:cNvSpPr>
          <p:nvPr>
            <p:ph type="title"/>
          </p:nvPr>
        </p:nvSpPr>
        <p:spPr>
          <a:xfrm>
            <a:off x="720197" y="593724"/>
            <a:ext cx="8596668" cy="1320800"/>
          </a:xfrm>
        </p:spPr>
        <p:txBody>
          <a:bodyPr/>
          <a:lstStyle/>
          <a:p>
            <a:r>
              <a:rPr lang="en-US" dirty="0"/>
              <a:t>How do we tell if there’s a loop in a real life setting?</a:t>
            </a:r>
          </a:p>
        </p:txBody>
      </p:sp>
      <p:sp>
        <p:nvSpPr>
          <p:cNvPr id="5" name="Content Placeholder 2">
            <a:extLst>
              <a:ext uri="{FF2B5EF4-FFF2-40B4-BE49-F238E27FC236}">
                <a16:creationId xmlns:a16="http://schemas.microsoft.com/office/drawing/2014/main" id="{4B6403AB-4A51-C141-A839-0A9C1EB39232}"/>
              </a:ext>
            </a:extLst>
          </p:cNvPr>
          <p:cNvSpPr>
            <a:spLocks noGrp="1"/>
          </p:cNvSpPr>
          <p:nvPr>
            <p:ph idx="1"/>
          </p:nvPr>
        </p:nvSpPr>
        <p:spPr>
          <a:xfrm>
            <a:off x="720197" y="2144713"/>
            <a:ext cx="8596668" cy="3880773"/>
          </a:xfrm>
        </p:spPr>
        <p:txBody>
          <a:bodyPr/>
          <a:lstStyle/>
          <a:p>
            <a:r>
              <a:rPr lang="en-US" dirty="0"/>
              <a:t>What’s special about this scenario that helps us? </a:t>
            </a:r>
            <a:r>
              <a:rPr lang="en-US" dirty="0">
                <a:solidFill>
                  <a:srgbClr val="FF0000"/>
                </a:solidFill>
              </a:rPr>
              <a:t>CARS CAN LAP OR BE IN THE SAME POSITION BECAUSE IT’S CIRCULAR</a:t>
            </a:r>
          </a:p>
        </p:txBody>
      </p:sp>
      <p:pic>
        <p:nvPicPr>
          <p:cNvPr id="6" name="Picture 5">
            <a:extLst>
              <a:ext uri="{FF2B5EF4-FFF2-40B4-BE49-F238E27FC236}">
                <a16:creationId xmlns:a16="http://schemas.microsoft.com/office/drawing/2014/main" id="{C96BF55D-4B91-1944-8107-4EBBA8C9F816}"/>
              </a:ext>
            </a:extLst>
          </p:cNvPr>
          <p:cNvPicPr>
            <a:picLocks noChangeAspect="1"/>
          </p:cNvPicPr>
          <p:nvPr/>
        </p:nvPicPr>
        <p:blipFill>
          <a:blip r:embed="rId2"/>
          <a:stretch>
            <a:fillRect/>
          </a:stretch>
        </p:blipFill>
        <p:spPr>
          <a:xfrm>
            <a:off x="3522663" y="2924174"/>
            <a:ext cx="3746500" cy="2806700"/>
          </a:xfrm>
          <a:prstGeom prst="rect">
            <a:avLst/>
          </a:prstGeom>
        </p:spPr>
      </p:pic>
      <p:sp>
        <p:nvSpPr>
          <p:cNvPr id="7" name="Oval 6">
            <a:extLst>
              <a:ext uri="{FF2B5EF4-FFF2-40B4-BE49-F238E27FC236}">
                <a16:creationId xmlns:a16="http://schemas.microsoft.com/office/drawing/2014/main" id="{A449D03E-04A8-D949-89CE-FE12DF583BBD}"/>
              </a:ext>
            </a:extLst>
          </p:cNvPr>
          <p:cNvSpPr/>
          <p:nvPr/>
        </p:nvSpPr>
        <p:spPr>
          <a:xfrm>
            <a:off x="3551769" y="4411660"/>
            <a:ext cx="271462" cy="25717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8" name="Oval 7">
            <a:extLst>
              <a:ext uri="{FF2B5EF4-FFF2-40B4-BE49-F238E27FC236}">
                <a16:creationId xmlns:a16="http://schemas.microsoft.com/office/drawing/2014/main" id="{E269F359-6B12-5445-B994-87F2CA3AFFE0}"/>
              </a:ext>
            </a:extLst>
          </p:cNvPr>
          <p:cNvSpPr/>
          <p:nvPr/>
        </p:nvSpPr>
        <p:spPr>
          <a:xfrm>
            <a:off x="3823231" y="4411660"/>
            <a:ext cx="271462" cy="2571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Tree>
    <p:extLst>
      <p:ext uri="{BB962C8B-B14F-4D97-AF65-F5344CB8AC3E}">
        <p14:creationId xmlns:p14="http://schemas.microsoft.com/office/powerpoint/2010/main" val="26660795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1B70C3-251E-0B42-B33D-5DC995F63EBE}"/>
              </a:ext>
            </a:extLst>
          </p:cNvPr>
          <p:cNvSpPr>
            <a:spLocks noGrp="1"/>
          </p:cNvSpPr>
          <p:nvPr>
            <p:ph type="title"/>
          </p:nvPr>
        </p:nvSpPr>
        <p:spPr>
          <a:xfrm>
            <a:off x="720197" y="593724"/>
            <a:ext cx="8596668" cy="1320800"/>
          </a:xfrm>
        </p:spPr>
        <p:txBody>
          <a:bodyPr/>
          <a:lstStyle/>
          <a:p>
            <a:r>
              <a:rPr lang="en-US" dirty="0"/>
              <a:t>Criteria </a:t>
            </a:r>
          </a:p>
        </p:txBody>
      </p:sp>
      <p:sp>
        <p:nvSpPr>
          <p:cNvPr id="5" name="Content Placeholder 2">
            <a:extLst>
              <a:ext uri="{FF2B5EF4-FFF2-40B4-BE49-F238E27FC236}">
                <a16:creationId xmlns:a16="http://schemas.microsoft.com/office/drawing/2014/main" id="{83FE79CC-033E-E544-B015-64FA3AC2C8D5}"/>
              </a:ext>
            </a:extLst>
          </p:cNvPr>
          <p:cNvSpPr>
            <a:spLocks noGrp="1"/>
          </p:cNvSpPr>
          <p:nvPr>
            <p:ph idx="1"/>
          </p:nvPr>
        </p:nvSpPr>
        <p:spPr>
          <a:xfrm>
            <a:off x="720197" y="2144713"/>
            <a:ext cx="8596668" cy="3880773"/>
          </a:xfrm>
        </p:spPr>
        <p:txBody>
          <a:bodyPr/>
          <a:lstStyle/>
          <a:p>
            <a:r>
              <a:rPr lang="en-US" dirty="0"/>
              <a:t>One car has to be faster than the other (grow at different rates)</a:t>
            </a:r>
            <a:endParaRPr lang="en-US" dirty="0">
              <a:solidFill>
                <a:srgbClr val="FF0000"/>
              </a:solidFill>
            </a:endParaRPr>
          </a:p>
        </p:txBody>
      </p:sp>
      <p:pic>
        <p:nvPicPr>
          <p:cNvPr id="6" name="Picture 5">
            <a:extLst>
              <a:ext uri="{FF2B5EF4-FFF2-40B4-BE49-F238E27FC236}">
                <a16:creationId xmlns:a16="http://schemas.microsoft.com/office/drawing/2014/main" id="{E41DD36E-6E82-5147-A90B-2D85448E7C57}"/>
              </a:ext>
            </a:extLst>
          </p:cNvPr>
          <p:cNvPicPr>
            <a:picLocks noChangeAspect="1"/>
          </p:cNvPicPr>
          <p:nvPr/>
        </p:nvPicPr>
        <p:blipFill>
          <a:blip r:embed="rId2"/>
          <a:stretch>
            <a:fillRect/>
          </a:stretch>
        </p:blipFill>
        <p:spPr>
          <a:xfrm>
            <a:off x="3522663" y="2924174"/>
            <a:ext cx="3746500" cy="2806700"/>
          </a:xfrm>
          <a:prstGeom prst="rect">
            <a:avLst/>
          </a:prstGeom>
        </p:spPr>
      </p:pic>
      <p:sp>
        <p:nvSpPr>
          <p:cNvPr id="7" name="Oval 6">
            <a:extLst>
              <a:ext uri="{FF2B5EF4-FFF2-40B4-BE49-F238E27FC236}">
                <a16:creationId xmlns:a16="http://schemas.microsoft.com/office/drawing/2014/main" id="{DA60F994-4285-9C41-A611-72E5ECC9D639}"/>
              </a:ext>
            </a:extLst>
          </p:cNvPr>
          <p:cNvSpPr/>
          <p:nvPr/>
        </p:nvSpPr>
        <p:spPr>
          <a:xfrm>
            <a:off x="3551769" y="4411660"/>
            <a:ext cx="271462" cy="25717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8" name="Oval 7">
            <a:extLst>
              <a:ext uri="{FF2B5EF4-FFF2-40B4-BE49-F238E27FC236}">
                <a16:creationId xmlns:a16="http://schemas.microsoft.com/office/drawing/2014/main" id="{1BD14280-A5DF-3442-AD4F-BD528B7044D6}"/>
              </a:ext>
            </a:extLst>
          </p:cNvPr>
          <p:cNvSpPr/>
          <p:nvPr/>
        </p:nvSpPr>
        <p:spPr>
          <a:xfrm>
            <a:off x="3823231" y="4411660"/>
            <a:ext cx="271462" cy="2571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Tree>
    <p:extLst>
      <p:ext uri="{BB962C8B-B14F-4D97-AF65-F5344CB8AC3E}">
        <p14:creationId xmlns:p14="http://schemas.microsoft.com/office/powerpoint/2010/main" val="22400433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C6E81A5-784A-3F4C-8A45-D35BB717C8A6}"/>
              </a:ext>
            </a:extLst>
          </p:cNvPr>
          <p:cNvSpPr>
            <a:spLocks noGrp="1"/>
          </p:cNvSpPr>
          <p:nvPr>
            <p:ph type="title"/>
          </p:nvPr>
        </p:nvSpPr>
        <p:spPr>
          <a:xfrm>
            <a:off x="563034" y="360918"/>
            <a:ext cx="8596668" cy="1320800"/>
          </a:xfrm>
        </p:spPr>
        <p:txBody>
          <a:bodyPr>
            <a:normAutofit/>
          </a:bodyPr>
          <a:lstStyle/>
          <a:p>
            <a:r>
              <a:rPr lang="en-US" dirty="0" err="1"/>
              <a:t>hasCycle</a:t>
            </a:r>
            <a:r>
              <a:rPr lang="en-US" dirty="0"/>
              <a:t>/</a:t>
            </a:r>
            <a:r>
              <a:rPr lang="en-US" dirty="0" err="1"/>
              <a:t>isCircular</a:t>
            </a:r>
            <a:r>
              <a:rPr lang="en-US" dirty="0"/>
              <a:t> walkthrough </a:t>
            </a:r>
          </a:p>
        </p:txBody>
      </p:sp>
      <p:sp>
        <p:nvSpPr>
          <p:cNvPr id="5" name="Oval 4">
            <a:extLst>
              <a:ext uri="{FF2B5EF4-FFF2-40B4-BE49-F238E27FC236}">
                <a16:creationId xmlns:a16="http://schemas.microsoft.com/office/drawing/2014/main" id="{6FC683C7-11E4-8E42-9DC2-38053BCAC898}"/>
              </a:ext>
            </a:extLst>
          </p:cNvPr>
          <p:cNvSpPr/>
          <p:nvPr/>
        </p:nvSpPr>
        <p:spPr>
          <a:xfrm>
            <a:off x="3505201" y="2714625"/>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a:extLst>
              <a:ext uri="{FF2B5EF4-FFF2-40B4-BE49-F238E27FC236}">
                <a16:creationId xmlns:a16="http://schemas.microsoft.com/office/drawing/2014/main" id="{FB3DAB9E-1BFB-A248-BBE6-73CFF87FC296}"/>
              </a:ext>
            </a:extLst>
          </p:cNvPr>
          <p:cNvSpPr/>
          <p:nvPr/>
        </p:nvSpPr>
        <p:spPr>
          <a:xfrm>
            <a:off x="4986338" y="2714624"/>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2CE999EC-7591-B847-B2CE-C05E6680CC7C}"/>
              </a:ext>
            </a:extLst>
          </p:cNvPr>
          <p:cNvSpPr/>
          <p:nvPr/>
        </p:nvSpPr>
        <p:spPr>
          <a:xfrm>
            <a:off x="6467475" y="2714624"/>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8" name="Straight Arrow Connector 7">
            <a:extLst>
              <a:ext uri="{FF2B5EF4-FFF2-40B4-BE49-F238E27FC236}">
                <a16:creationId xmlns:a16="http://schemas.microsoft.com/office/drawing/2014/main" id="{B8B70A2A-0078-1342-8588-381D4F5E3451}"/>
              </a:ext>
            </a:extLst>
          </p:cNvPr>
          <p:cNvCxnSpPr>
            <a:cxnSpLocks/>
            <a:stCxn id="5" idx="6"/>
            <a:endCxn id="6" idx="2"/>
          </p:cNvCxnSpPr>
          <p:nvPr/>
        </p:nvCxnSpPr>
        <p:spPr>
          <a:xfrm flipV="1">
            <a:off x="4491038" y="3214687"/>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CC36E2A-B281-9044-B220-926973B71C1A}"/>
              </a:ext>
            </a:extLst>
          </p:cNvPr>
          <p:cNvCxnSpPr/>
          <p:nvPr/>
        </p:nvCxnSpPr>
        <p:spPr>
          <a:xfrm flipV="1">
            <a:off x="5972175" y="3214686"/>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BA2C036-D678-DB4F-8124-1539BF25AD77}"/>
              </a:ext>
            </a:extLst>
          </p:cNvPr>
          <p:cNvSpPr/>
          <p:nvPr/>
        </p:nvSpPr>
        <p:spPr>
          <a:xfrm>
            <a:off x="6467475" y="4214810"/>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1" name="Straight Arrow Connector 10">
            <a:extLst>
              <a:ext uri="{FF2B5EF4-FFF2-40B4-BE49-F238E27FC236}">
                <a16:creationId xmlns:a16="http://schemas.microsoft.com/office/drawing/2014/main" id="{73878B0B-FB08-8D4F-B6C1-9451428437E8}"/>
              </a:ext>
            </a:extLst>
          </p:cNvPr>
          <p:cNvCxnSpPr>
            <a:cxnSpLocks/>
            <a:stCxn id="7" idx="4"/>
            <a:endCxn id="10" idx="0"/>
          </p:cNvCxnSpPr>
          <p:nvPr/>
        </p:nvCxnSpPr>
        <p:spPr>
          <a:xfrm>
            <a:off x="6960394" y="3714749"/>
            <a:ext cx="0" cy="50006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E5CA868-B1AE-EC4A-9D5C-B160EDBC9FE2}"/>
              </a:ext>
            </a:extLst>
          </p:cNvPr>
          <p:cNvCxnSpPr>
            <a:cxnSpLocks/>
            <a:stCxn id="10" idx="2"/>
            <a:endCxn id="6" idx="4"/>
          </p:cNvCxnSpPr>
          <p:nvPr/>
        </p:nvCxnSpPr>
        <p:spPr>
          <a:xfrm flipH="1" flipV="1">
            <a:off x="5479257" y="3714749"/>
            <a:ext cx="988218" cy="100012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8AAA18B-BD63-234E-A790-21B0034A85D0}"/>
              </a:ext>
            </a:extLst>
          </p:cNvPr>
          <p:cNvCxnSpPr>
            <a:cxnSpLocks/>
          </p:cNvCxnSpPr>
          <p:nvPr/>
        </p:nvCxnSpPr>
        <p:spPr>
          <a:xfrm>
            <a:off x="3971924" y="2139950"/>
            <a:ext cx="26195" cy="57467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63F9391-DC33-3F46-9ED1-04D7DA4CFF6A}"/>
              </a:ext>
            </a:extLst>
          </p:cNvPr>
          <p:cNvSpPr txBox="1"/>
          <p:nvPr/>
        </p:nvSpPr>
        <p:spPr>
          <a:xfrm>
            <a:off x="7453312" y="1681718"/>
            <a:ext cx="2371725" cy="369332"/>
          </a:xfrm>
          <a:prstGeom prst="rect">
            <a:avLst/>
          </a:prstGeom>
          <a:noFill/>
        </p:spPr>
        <p:txBody>
          <a:bodyPr wrap="square" rtlCol="0">
            <a:spAutoFit/>
          </a:bodyPr>
          <a:lstStyle/>
          <a:p>
            <a:r>
              <a:rPr lang="en-US" dirty="0">
                <a:solidFill>
                  <a:srgbClr val="FF0000"/>
                </a:solidFill>
              </a:rPr>
              <a:t>Pointer 1 </a:t>
            </a:r>
            <a:r>
              <a:rPr lang="en-US" dirty="0"/>
              <a:t>– 1</a:t>
            </a:r>
          </a:p>
        </p:txBody>
      </p:sp>
      <p:cxnSp>
        <p:nvCxnSpPr>
          <p:cNvPr id="15" name="Straight Arrow Connector 14">
            <a:extLst>
              <a:ext uri="{FF2B5EF4-FFF2-40B4-BE49-F238E27FC236}">
                <a16:creationId xmlns:a16="http://schemas.microsoft.com/office/drawing/2014/main" id="{793E2504-2E83-834B-84C0-4874B0AF5C6A}"/>
              </a:ext>
            </a:extLst>
          </p:cNvPr>
          <p:cNvCxnSpPr>
            <a:cxnSpLocks/>
          </p:cNvCxnSpPr>
          <p:nvPr/>
        </p:nvCxnSpPr>
        <p:spPr>
          <a:xfrm>
            <a:off x="5499494" y="2123279"/>
            <a:ext cx="0" cy="591345"/>
          </a:xfrm>
          <a:prstGeom prst="straightConnector1">
            <a:avLst/>
          </a:prstGeom>
          <a:ln w="635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FA597D2-C17D-8143-839E-B638AE416D60}"/>
              </a:ext>
            </a:extLst>
          </p:cNvPr>
          <p:cNvSpPr txBox="1"/>
          <p:nvPr/>
        </p:nvSpPr>
        <p:spPr>
          <a:xfrm>
            <a:off x="7453311" y="2013505"/>
            <a:ext cx="2371725" cy="369332"/>
          </a:xfrm>
          <a:prstGeom prst="rect">
            <a:avLst/>
          </a:prstGeom>
          <a:noFill/>
        </p:spPr>
        <p:txBody>
          <a:bodyPr wrap="square" rtlCol="0">
            <a:spAutoFit/>
          </a:bodyPr>
          <a:lstStyle/>
          <a:p>
            <a:r>
              <a:rPr lang="en-US" dirty="0">
                <a:solidFill>
                  <a:srgbClr val="00B0F0"/>
                </a:solidFill>
              </a:rPr>
              <a:t>Pointer 2 </a:t>
            </a:r>
            <a:r>
              <a:rPr lang="en-US" dirty="0"/>
              <a:t>– 2</a:t>
            </a:r>
          </a:p>
        </p:txBody>
      </p:sp>
      <p:sp>
        <p:nvSpPr>
          <p:cNvPr id="17" name="TextBox 16">
            <a:extLst>
              <a:ext uri="{FF2B5EF4-FFF2-40B4-BE49-F238E27FC236}">
                <a16:creationId xmlns:a16="http://schemas.microsoft.com/office/drawing/2014/main" id="{1E622DFF-F022-BD45-B2D6-12A94FF5FAE4}"/>
              </a:ext>
            </a:extLst>
          </p:cNvPr>
          <p:cNvSpPr txBox="1"/>
          <p:nvPr/>
        </p:nvSpPr>
        <p:spPr>
          <a:xfrm>
            <a:off x="1171575" y="4214810"/>
            <a:ext cx="3071813" cy="1200329"/>
          </a:xfrm>
          <a:prstGeom prst="rect">
            <a:avLst/>
          </a:prstGeom>
          <a:noFill/>
        </p:spPr>
        <p:txBody>
          <a:bodyPr wrap="square" rtlCol="0">
            <a:spAutoFit/>
          </a:bodyPr>
          <a:lstStyle/>
          <a:p>
            <a:r>
              <a:rPr lang="en-US" dirty="0"/>
              <a:t>Lets start the same way but make the blue pointer increment by 2 nodes instead of one</a:t>
            </a:r>
          </a:p>
        </p:txBody>
      </p:sp>
    </p:spTree>
    <p:extLst>
      <p:ext uri="{BB962C8B-B14F-4D97-AF65-F5344CB8AC3E}">
        <p14:creationId xmlns:p14="http://schemas.microsoft.com/office/powerpoint/2010/main" val="18992848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889CA2-2FE5-5349-B9A3-4597F6C414B0}"/>
              </a:ext>
            </a:extLst>
          </p:cNvPr>
          <p:cNvSpPr>
            <a:spLocks noGrp="1"/>
          </p:cNvSpPr>
          <p:nvPr>
            <p:ph type="title"/>
          </p:nvPr>
        </p:nvSpPr>
        <p:spPr>
          <a:xfrm>
            <a:off x="563034" y="360918"/>
            <a:ext cx="8596668" cy="1320800"/>
          </a:xfrm>
        </p:spPr>
        <p:txBody>
          <a:bodyPr>
            <a:normAutofit/>
          </a:bodyPr>
          <a:lstStyle/>
          <a:p>
            <a:r>
              <a:rPr lang="en-US" dirty="0" err="1"/>
              <a:t>hasCycle</a:t>
            </a:r>
            <a:r>
              <a:rPr lang="en-US" dirty="0"/>
              <a:t>/</a:t>
            </a:r>
            <a:r>
              <a:rPr lang="en-US" dirty="0" err="1"/>
              <a:t>isCircular</a:t>
            </a:r>
            <a:r>
              <a:rPr lang="en-US" dirty="0"/>
              <a:t> walkthrough </a:t>
            </a:r>
          </a:p>
        </p:txBody>
      </p:sp>
      <p:sp>
        <p:nvSpPr>
          <p:cNvPr id="5" name="Oval 4">
            <a:extLst>
              <a:ext uri="{FF2B5EF4-FFF2-40B4-BE49-F238E27FC236}">
                <a16:creationId xmlns:a16="http://schemas.microsoft.com/office/drawing/2014/main" id="{3ABF7F23-ED25-384B-8E7B-4036A8D77B3E}"/>
              </a:ext>
            </a:extLst>
          </p:cNvPr>
          <p:cNvSpPr/>
          <p:nvPr/>
        </p:nvSpPr>
        <p:spPr>
          <a:xfrm>
            <a:off x="3505201" y="2714625"/>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a:extLst>
              <a:ext uri="{FF2B5EF4-FFF2-40B4-BE49-F238E27FC236}">
                <a16:creationId xmlns:a16="http://schemas.microsoft.com/office/drawing/2014/main" id="{73E0A2CB-82BE-F543-A2EA-924A24005005}"/>
              </a:ext>
            </a:extLst>
          </p:cNvPr>
          <p:cNvSpPr/>
          <p:nvPr/>
        </p:nvSpPr>
        <p:spPr>
          <a:xfrm>
            <a:off x="4986338" y="2714624"/>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774B08D9-399C-F04D-8BED-DF9393504A22}"/>
              </a:ext>
            </a:extLst>
          </p:cNvPr>
          <p:cNvSpPr/>
          <p:nvPr/>
        </p:nvSpPr>
        <p:spPr>
          <a:xfrm>
            <a:off x="6467475" y="2714624"/>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8" name="Straight Arrow Connector 7">
            <a:extLst>
              <a:ext uri="{FF2B5EF4-FFF2-40B4-BE49-F238E27FC236}">
                <a16:creationId xmlns:a16="http://schemas.microsoft.com/office/drawing/2014/main" id="{D61FAA27-3DA3-714F-9E8A-256E60CB5003}"/>
              </a:ext>
            </a:extLst>
          </p:cNvPr>
          <p:cNvCxnSpPr>
            <a:cxnSpLocks/>
            <a:stCxn id="5" idx="6"/>
            <a:endCxn id="6" idx="2"/>
          </p:cNvCxnSpPr>
          <p:nvPr/>
        </p:nvCxnSpPr>
        <p:spPr>
          <a:xfrm flipV="1">
            <a:off x="4491038" y="3214687"/>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016E3C9-4B87-D343-B958-C095121CE918}"/>
              </a:ext>
            </a:extLst>
          </p:cNvPr>
          <p:cNvCxnSpPr/>
          <p:nvPr/>
        </p:nvCxnSpPr>
        <p:spPr>
          <a:xfrm flipV="1">
            <a:off x="5972175" y="3214686"/>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C2EFDA90-0AB2-CA4F-9BE1-7BDC601EB529}"/>
              </a:ext>
            </a:extLst>
          </p:cNvPr>
          <p:cNvSpPr/>
          <p:nvPr/>
        </p:nvSpPr>
        <p:spPr>
          <a:xfrm>
            <a:off x="6467475" y="4214810"/>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1" name="Straight Arrow Connector 10">
            <a:extLst>
              <a:ext uri="{FF2B5EF4-FFF2-40B4-BE49-F238E27FC236}">
                <a16:creationId xmlns:a16="http://schemas.microsoft.com/office/drawing/2014/main" id="{84733298-0AB2-B44B-8E54-5413FC888F69}"/>
              </a:ext>
            </a:extLst>
          </p:cNvPr>
          <p:cNvCxnSpPr>
            <a:cxnSpLocks/>
            <a:stCxn id="7" idx="4"/>
            <a:endCxn id="10" idx="0"/>
          </p:cNvCxnSpPr>
          <p:nvPr/>
        </p:nvCxnSpPr>
        <p:spPr>
          <a:xfrm>
            <a:off x="6960394" y="3714749"/>
            <a:ext cx="0" cy="50006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CC3277D-462E-EA4D-A325-E5D2F7286D76}"/>
              </a:ext>
            </a:extLst>
          </p:cNvPr>
          <p:cNvCxnSpPr>
            <a:cxnSpLocks/>
            <a:stCxn id="10" idx="2"/>
            <a:endCxn id="6" idx="4"/>
          </p:cNvCxnSpPr>
          <p:nvPr/>
        </p:nvCxnSpPr>
        <p:spPr>
          <a:xfrm flipH="1" flipV="1">
            <a:off x="5479257" y="3714749"/>
            <a:ext cx="988218" cy="100012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2F07F38-EA80-9841-8983-5931D73A6BCE}"/>
              </a:ext>
            </a:extLst>
          </p:cNvPr>
          <p:cNvCxnSpPr>
            <a:cxnSpLocks/>
          </p:cNvCxnSpPr>
          <p:nvPr/>
        </p:nvCxnSpPr>
        <p:spPr>
          <a:xfrm>
            <a:off x="5453061" y="2139950"/>
            <a:ext cx="26195" cy="57467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BBB3DD8-1B3C-0F4B-B0EF-4D46A9396645}"/>
              </a:ext>
            </a:extLst>
          </p:cNvPr>
          <p:cNvSpPr txBox="1"/>
          <p:nvPr/>
        </p:nvSpPr>
        <p:spPr>
          <a:xfrm>
            <a:off x="7453312" y="1681718"/>
            <a:ext cx="2371725" cy="369332"/>
          </a:xfrm>
          <a:prstGeom prst="rect">
            <a:avLst/>
          </a:prstGeom>
          <a:noFill/>
        </p:spPr>
        <p:txBody>
          <a:bodyPr wrap="square" rtlCol="0">
            <a:spAutoFit/>
          </a:bodyPr>
          <a:lstStyle/>
          <a:p>
            <a:r>
              <a:rPr lang="en-US" dirty="0">
                <a:solidFill>
                  <a:srgbClr val="FF0000"/>
                </a:solidFill>
              </a:rPr>
              <a:t>Pointer 1 </a:t>
            </a:r>
            <a:r>
              <a:rPr lang="en-US" dirty="0"/>
              <a:t>– 2</a:t>
            </a:r>
          </a:p>
        </p:txBody>
      </p:sp>
      <p:cxnSp>
        <p:nvCxnSpPr>
          <p:cNvPr id="15" name="Straight Arrow Connector 14">
            <a:extLst>
              <a:ext uri="{FF2B5EF4-FFF2-40B4-BE49-F238E27FC236}">
                <a16:creationId xmlns:a16="http://schemas.microsoft.com/office/drawing/2014/main" id="{B5D62371-5564-6944-B3D4-2B846BF9DAB0}"/>
              </a:ext>
            </a:extLst>
          </p:cNvPr>
          <p:cNvCxnSpPr>
            <a:cxnSpLocks/>
          </p:cNvCxnSpPr>
          <p:nvPr/>
        </p:nvCxnSpPr>
        <p:spPr>
          <a:xfrm flipV="1">
            <a:off x="6984204" y="5214935"/>
            <a:ext cx="0" cy="714378"/>
          </a:xfrm>
          <a:prstGeom prst="straightConnector1">
            <a:avLst/>
          </a:prstGeom>
          <a:ln w="635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647065B-0FC4-0140-B537-A5614270A6AA}"/>
              </a:ext>
            </a:extLst>
          </p:cNvPr>
          <p:cNvSpPr txBox="1"/>
          <p:nvPr/>
        </p:nvSpPr>
        <p:spPr>
          <a:xfrm>
            <a:off x="7453311" y="2013505"/>
            <a:ext cx="2371725" cy="369332"/>
          </a:xfrm>
          <a:prstGeom prst="rect">
            <a:avLst/>
          </a:prstGeom>
          <a:noFill/>
        </p:spPr>
        <p:txBody>
          <a:bodyPr wrap="square" rtlCol="0">
            <a:spAutoFit/>
          </a:bodyPr>
          <a:lstStyle/>
          <a:p>
            <a:r>
              <a:rPr lang="en-US" dirty="0">
                <a:solidFill>
                  <a:srgbClr val="00B0F0"/>
                </a:solidFill>
              </a:rPr>
              <a:t>Pointer 2 </a:t>
            </a:r>
            <a:r>
              <a:rPr lang="en-US" dirty="0"/>
              <a:t>– 4</a:t>
            </a:r>
          </a:p>
        </p:txBody>
      </p:sp>
      <p:sp>
        <p:nvSpPr>
          <p:cNvPr id="17" name="TextBox 16">
            <a:extLst>
              <a:ext uri="{FF2B5EF4-FFF2-40B4-BE49-F238E27FC236}">
                <a16:creationId xmlns:a16="http://schemas.microsoft.com/office/drawing/2014/main" id="{C2F42C6A-6B89-3B4D-9E8B-FE0A46CFA01A}"/>
              </a:ext>
            </a:extLst>
          </p:cNvPr>
          <p:cNvSpPr txBox="1"/>
          <p:nvPr/>
        </p:nvSpPr>
        <p:spPr>
          <a:xfrm>
            <a:off x="1171575" y="4214810"/>
            <a:ext cx="3071813" cy="1200329"/>
          </a:xfrm>
          <a:prstGeom prst="rect">
            <a:avLst/>
          </a:prstGeom>
          <a:noFill/>
        </p:spPr>
        <p:txBody>
          <a:bodyPr wrap="square" rtlCol="0">
            <a:spAutoFit/>
          </a:bodyPr>
          <a:lstStyle/>
          <a:p>
            <a:r>
              <a:rPr lang="en-US" dirty="0"/>
              <a:t>Lets start the same way but make the blue pointer increment by 2 nodes instead of one</a:t>
            </a:r>
          </a:p>
        </p:txBody>
      </p:sp>
    </p:spTree>
    <p:extLst>
      <p:ext uri="{BB962C8B-B14F-4D97-AF65-F5344CB8AC3E}">
        <p14:creationId xmlns:p14="http://schemas.microsoft.com/office/powerpoint/2010/main" val="264292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6DF28FB-9FE1-D642-9814-77C7C8A49F84}"/>
              </a:ext>
            </a:extLst>
          </p:cNvPr>
          <p:cNvSpPr>
            <a:spLocks noGrp="1"/>
          </p:cNvSpPr>
          <p:nvPr>
            <p:ph type="title"/>
          </p:nvPr>
        </p:nvSpPr>
        <p:spPr>
          <a:xfrm>
            <a:off x="563034" y="360918"/>
            <a:ext cx="8596668" cy="1320800"/>
          </a:xfrm>
        </p:spPr>
        <p:txBody>
          <a:bodyPr>
            <a:normAutofit/>
          </a:bodyPr>
          <a:lstStyle/>
          <a:p>
            <a:r>
              <a:rPr lang="en-US" dirty="0" err="1"/>
              <a:t>hasCycle</a:t>
            </a:r>
            <a:r>
              <a:rPr lang="en-US" dirty="0"/>
              <a:t>/</a:t>
            </a:r>
            <a:r>
              <a:rPr lang="en-US" dirty="0" err="1"/>
              <a:t>isCircular</a:t>
            </a:r>
            <a:r>
              <a:rPr lang="en-US" dirty="0"/>
              <a:t> walkthrough </a:t>
            </a:r>
          </a:p>
        </p:txBody>
      </p:sp>
      <p:sp>
        <p:nvSpPr>
          <p:cNvPr id="5" name="Oval 4">
            <a:extLst>
              <a:ext uri="{FF2B5EF4-FFF2-40B4-BE49-F238E27FC236}">
                <a16:creationId xmlns:a16="http://schemas.microsoft.com/office/drawing/2014/main" id="{4689A675-2758-5C46-9468-8EAC78572DCE}"/>
              </a:ext>
            </a:extLst>
          </p:cNvPr>
          <p:cNvSpPr/>
          <p:nvPr/>
        </p:nvSpPr>
        <p:spPr>
          <a:xfrm>
            <a:off x="3505201" y="2714625"/>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a:extLst>
              <a:ext uri="{FF2B5EF4-FFF2-40B4-BE49-F238E27FC236}">
                <a16:creationId xmlns:a16="http://schemas.microsoft.com/office/drawing/2014/main" id="{AB412303-5FDB-7B4D-B50C-395C70D47EB3}"/>
              </a:ext>
            </a:extLst>
          </p:cNvPr>
          <p:cNvSpPr/>
          <p:nvPr/>
        </p:nvSpPr>
        <p:spPr>
          <a:xfrm>
            <a:off x="4986338" y="2714624"/>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6D0E2639-5F97-7C49-A6E3-2F99D3F13AD1}"/>
              </a:ext>
            </a:extLst>
          </p:cNvPr>
          <p:cNvSpPr/>
          <p:nvPr/>
        </p:nvSpPr>
        <p:spPr>
          <a:xfrm>
            <a:off x="6467475" y="2714624"/>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8" name="Straight Arrow Connector 7">
            <a:extLst>
              <a:ext uri="{FF2B5EF4-FFF2-40B4-BE49-F238E27FC236}">
                <a16:creationId xmlns:a16="http://schemas.microsoft.com/office/drawing/2014/main" id="{8E16CD84-F3C8-5545-97D9-DB1A966C0C45}"/>
              </a:ext>
            </a:extLst>
          </p:cNvPr>
          <p:cNvCxnSpPr>
            <a:cxnSpLocks/>
            <a:stCxn id="5" idx="6"/>
            <a:endCxn id="6" idx="2"/>
          </p:cNvCxnSpPr>
          <p:nvPr/>
        </p:nvCxnSpPr>
        <p:spPr>
          <a:xfrm flipV="1">
            <a:off x="4491038" y="3214687"/>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6C7BE4A-B80C-CB44-A279-1AD64967BBBB}"/>
              </a:ext>
            </a:extLst>
          </p:cNvPr>
          <p:cNvCxnSpPr/>
          <p:nvPr/>
        </p:nvCxnSpPr>
        <p:spPr>
          <a:xfrm flipV="1">
            <a:off x="5972175" y="3214686"/>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9D56D002-95F3-9D42-AA23-693CEA721DAF}"/>
              </a:ext>
            </a:extLst>
          </p:cNvPr>
          <p:cNvSpPr/>
          <p:nvPr/>
        </p:nvSpPr>
        <p:spPr>
          <a:xfrm>
            <a:off x="6467475" y="4214810"/>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1" name="Straight Arrow Connector 10">
            <a:extLst>
              <a:ext uri="{FF2B5EF4-FFF2-40B4-BE49-F238E27FC236}">
                <a16:creationId xmlns:a16="http://schemas.microsoft.com/office/drawing/2014/main" id="{ABECE455-5A75-6340-A28C-829E460BB181}"/>
              </a:ext>
            </a:extLst>
          </p:cNvPr>
          <p:cNvCxnSpPr>
            <a:cxnSpLocks/>
            <a:stCxn id="7" idx="4"/>
            <a:endCxn id="10" idx="0"/>
          </p:cNvCxnSpPr>
          <p:nvPr/>
        </p:nvCxnSpPr>
        <p:spPr>
          <a:xfrm>
            <a:off x="6960394" y="3714749"/>
            <a:ext cx="0" cy="50006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52FCF8C-88B8-3647-845B-5B0A3AE907CF}"/>
              </a:ext>
            </a:extLst>
          </p:cNvPr>
          <p:cNvCxnSpPr>
            <a:cxnSpLocks/>
            <a:stCxn id="10" idx="2"/>
            <a:endCxn id="6" idx="4"/>
          </p:cNvCxnSpPr>
          <p:nvPr/>
        </p:nvCxnSpPr>
        <p:spPr>
          <a:xfrm flipH="1" flipV="1">
            <a:off x="5479257" y="3714749"/>
            <a:ext cx="988218" cy="100012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201478F-7F88-5A47-9638-529753DCD5EF}"/>
              </a:ext>
            </a:extLst>
          </p:cNvPr>
          <p:cNvCxnSpPr>
            <a:cxnSpLocks/>
          </p:cNvCxnSpPr>
          <p:nvPr/>
        </p:nvCxnSpPr>
        <p:spPr>
          <a:xfrm>
            <a:off x="6971106" y="2109271"/>
            <a:ext cx="26195" cy="57467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AC74876-74A1-9A45-914A-753E09C104C1}"/>
              </a:ext>
            </a:extLst>
          </p:cNvPr>
          <p:cNvSpPr txBox="1"/>
          <p:nvPr/>
        </p:nvSpPr>
        <p:spPr>
          <a:xfrm>
            <a:off x="7453312" y="1681718"/>
            <a:ext cx="2371725" cy="369332"/>
          </a:xfrm>
          <a:prstGeom prst="rect">
            <a:avLst/>
          </a:prstGeom>
          <a:noFill/>
        </p:spPr>
        <p:txBody>
          <a:bodyPr wrap="square" rtlCol="0">
            <a:spAutoFit/>
          </a:bodyPr>
          <a:lstStyle/>
          <a:p>
            <a:r>
              <a:rPr lang="en-US" dirty="0">
                <a:solidFill>
                  <a:srgbClr val="FF0000"/>
                </a:solidFill>
              </a:rPr>
              <a:t>Pointer 1 </a:t>
            </a:r>
            <a:r>
              <a:rPr lang="en-US" dirty="0"/>
              <a:t>– 3</a:t>
            </a:r>
          </a:p>
        </p:txBody>
      </p:sp>
      <p:cxnSp>
        <p:nvCxnSpPr>
          <p:cNvPr id="15" name="Straight Arrow Connector 14">
            <a:extLst>
              <a:ext uri="{FF2B5EF4-FFF2-40B4-BE49-F238E27FC236}">
                <a16:creationId xmlns:a16="http://schemas.microsoft.com/office/drawing/2014/main" id="{5472232B-8233-E24E-9F71-9C6987216701}"/>
              </a:ext>
            </a:extLst>
          </p:cNvPr>
          <p:cNvCxnSpPr>
            <a:cxnSpLocks/>
          </p:cNvCxnSpPr>
          <p:nvPr/>
        </p:nvCxnSpPr>
        <p:spPr>
          <a:xfrm>
            <a:off x="6960393" y="1406012"/>
            <a:ext cx="0" cy="645038"/>
          </a:xfrm>
          <a:prstGeom prst="straightConnector1">
            <a:avLst/>
          </a:prstGeom>
          <a:ln w="635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5BA94EA-BEF0-274F-B83E-8F82BF128271}"/>
              </a:ext>
            </a:extLst>
          </p:cNvPr>
          <p:cNvSpPr txBox="1"/>
          <p:nvPr/>
        </p:nvSpPr>
        <p:spPr>
          <a:xfrm>
            <a:off x="7453311" y="2013505"/>
            <a:ext cx="2371725" cy="369332"/>
          </a:xfrm>
          <a:prstGeom prst="rect">
            <a:avLst/>
          </a:prstGeom>
          <a:noFill/>
        </p:spPr>
        <p:txBody>
          <a:bodyPr wrap="square" rtlCol="0">
            <a:spAutoFit/>
          </a:bodyPr>
          <a:lstStyle/>
          <a:p>
            <a:r>
              <a:rPr lang="en-US" dirty="0">
                <a:solidFill>
                  <a:srgbClr val="00B0F0"/>
                </a:solidFill>
              </a:rPr>
              <a:t>Pointer 2 </a:t>
            </a:r>
            <a:r>
              <a:rPr lang="en-US" dirty="0"/>
              <a:t>– 3</a:t>
            </a:r>
          </a:p>
        </p:txBody>
      </p:sp>
      <p:sp>
        <p:nvSpPr>
          <p:cNvPr id="17" name="TextBox 16">
            <a:extLst>
              <a:ext uri="{FF2B5EF4-FFF2-40B4-BE49-F238E27FC236}">
                <a16:creationId xmlns:a16="http://schemas.microsoft.com/office/drawing/2014/main" id="{1B2954B4-96C1-A643-9805-DBD727E913E4}"/>
              </a:ext>
            </a:extLst>
          </p:cNvPr>
          <p:cNvSpPr txBox="1"/>
          <p:nvPr/>
        </p:nvSpPr>
        <p:spPr>
          <a:xfrm>
            <a:off x="1243012" y="4714872"/>
            <a:ext cx="3071813" cy="923330"/>
          </a:xfrm>
          <a:prstGeom prst="rect">
            <a:avLst/>
          </a:prstGeom>
          <a:noFill/>
        </p:spPr>
        <p:txBody>
          <a:bodyPr wrap="square" rtlCol="0">
            <a:spAutoFit/>
          </a:bodyPr>
          <a:lstStyle/>
          <a:p>
            <a:r>
              <a:rPr lang="en-US" dirty="0"/>
              <a:t>The Blue and Red pointers are overlapping! We have a loop! </a:t>
            </a:r>
          </a:p>
        </p:txBody>
      </p:sp>
    </p:spTree>
    <p:extLst>
      <p:ext uri="{BB962C8B-B14F-4D97-AF65-F5344CB8AC3E}">
        <p14:creationId xmlns:p14="http://schemas.microsoft.com/office/powerpoint/2010/main" val="21597131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D50D781-06D4-024C-9B22-87A370F9D637}"/>
              </a:ext>
            </a:extLst>
          </p:cNvPr>
          <p:cNvSpPr>
            <a:spLocks noGrp="1"/>
          </p:cNvSpPr>
          <p:nvPr>
            <p:ph type="title"/>
          </p:nvPr>
        </p:nvSpPr>
        <p:spPr>
          <a:xfrm>
            <a:off x="563034" y="360918"/>
            <a:ext cx="8596668" cy="1320800"/>
          </a:xfrm>
        </p:spPr>
        <p:txBody>
          <a:bodyPr>
            <a:normAutofit/>
          </a:bodyPr>
          <a:lstStyle/>
          <a:p>
            <a:r>
              <a:rPr lang="en-US" dirty="0" err="1"/>
              <a:t>hasCycle</a:t>
            </a:r>
            <a:r>
              <a:rPr lang="en-US" dirty="0"/>
              <a:t>/</a:t>
            </a:r>
            <a:r>
              <a:rPr lang="en-US" dirty="0" err="1"/>
              <a:t>isCircular</a:t>
            </a:r>
            <a:r>
              <a:rPr lang="en-US" dirty="0"/>
              <a:t> walkthrough – Accounting for the other case</a:t>
            </a:r>
          </a:p>
        </p:txBody>
      </p:sp>
      <p:sp>
        <p:nvSpPr>
          <p:cNvPr id="10" name="Oval 9">
            <a:extLst>
              <a:ext uri="{FF2B5EF4-FFF2-40B4-BE49-F238E27FC236}">
                <a16:creationId xmlns:a16="http://schemas.microsoft.com/office/drawing/2014/main" id="{0B14D0A0-5646-EE4B-A918-01A6F895C0A4}"/>
              </a:ext>
            </a:extLst>
          </p:cNvPr>
          <p:cNvSpPr/>
          <p:nvPr/>
        </p:nvSpPr>
        <p:spPr>
          <a:xfrm>
            <a:off x="2986087" y="3105946"/>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Oval 10">
            <a:extLst>
              <a:ext uri="{FF2B5EF4-FFF2-40B4-BE49-F238E27FC236}">
                <a16:creationId xmlns:a16="http://schemas.microsoft.com/office/drawing/2014/main" id="{E0582435-3B5D-3C4E-A907-48AFDD0D5207}"/>
              </a:ext>
            </a:extLst>
          </p:cNvPr>
          <p:cNvSpPr/>
          <p:nvPr/>
        </p:nvSpPr>
        <p:spPr>
          <a:xfrm>
            <a:off x="4511277" y="3105946"/>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Oval 11">
            <a:extLst>
              <a:ext uri="{FF2B5EF4-FFF2-40B4-BE49-F238E27FC236}">
                <a16:creationId xmlns:a16="http://schemas.microsoft.com/office/drawing/2014/main" id="{0E7CDEA2-1A64-BE48-A245-4AEC4EA35B31}"/>
              </a:ext>
            </a:extLst>
          </p:cNvPr>
          <p:cNvSpPr/>
          <p:nvPr/>
        </p:nvSpPr>
        <p:spPr>
          <a:xfrm>
            <a:off x="5992414" y="3105946"/>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3" name="Straight Arrow Connector 12">
            <a:extLst>
              <a:ext uri="{FF2B5EF4-FFF2-40B4-BE49-F238E27FC236}">
                <a16:creationId xmlns:a16="http://schemas.microsoft.com/office/drawing/2014/main" id="{F9B77B47-7D7D-0041-85BB-17A161696D4D}"/>
              </a:ext>
            </a:extLst>
          </p:cNvPr>
          <p:cNvCxnSpPr>
            <a:cxnSpLocks/>
            <a:stCxn id="10" idx="6"/>
            <a:endCxn id="11" idx="2"/>
          </p:cNvCxnSpPr>
          <p:nvPr/>
        </p:nvCxnSpPr>
        <p:spPr>
          <a:xfrm>
            <a:off x="3971924" y="3606009"/>
            <a:ext cx="539353"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3C40A89-7E08-E249-9277-79986CE4E314}"/>
              </a:ext>
            </a:extLst>
          </p:cNvPr>
          <p:cNvCxnSpPr/>
          <p:nvPr/>
        </p:nvCxnSpPr>
        <p:spPr>
          <a:xfrm flipV="1">
            <a:off x="5497114" y="3606008"/>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AD771FC-080C-D24F-847F-68B240792E12}"/>
              </a:ext>
            </a:extLst>
          </p:cNvPr>
          <p:cNvCxnSpPr>
            <a:cxnSpLocks/>
          </p:cNvCxnSpPr>
          <p:nvPr/>
        </p:nvCxnSpPr>
        <p:spPr>
          <a:xfrm>
            <a:off x="3452811" y="2531272"/>
            <a:ext cx="26195" cy="57467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AFFDDD4-5427-E54E-B5A4-9D0B1231594B}"/>
              </a:ext>
            </a:extLst>
          </p:cNvPr>
          <p:cNvSpPr txBox="1"/>
          <p:nvPr/>
        </p:nvSpPr>
        <p:spPr>
          <a:xfrm>
            <a:off x="7453312" y="1681718"/>
            <a:ext cx="2371725" cy="369332"/>
          </a:xfrm>
          <a:prstGeom prst="rect">
            <a:avLst/>
          </a:prstGeom>
          <a:noFill/>
        </p:spPr>
        <p:txBody>
          <a:bodyPr wrap="square" rtlCol="0">
            <a:spAutoFit/>
          </a:bodyPr>
          <a:lstStyle/>
          <a:p>
            <a:r>
              <a:rPr lang="en-US" dirty="0">
                <a:solidFill>
                  <a:srgbClr val="FF0000"/>
                </a:solidFill>
              </a:rPr>
              <a:t>Pointer 1 </a:t>
            </a:r>
            <a:r>
              <a:rPr lang="en-US" dirty="0"/>
              <a:t>– 1</a:t>
            </a:r>
          </a:p>
        </p:txBody>
      </p:sp>
      <p:cxnSp>
        <p:nvCxnSpPr>
          <p:cNvPr id="20" name="Straight Arrow Connector 19">
            <a:extLst>
              <a:ext uri="{FF2B5EF4-FFF2-40B4-BE49-F238E27FC236}">
                <a16:creationId xmlns:a16="http://schemas.microsoft.com/office/drawing/2014/main" id="{A84695FF-3295-7A44-A502-0973E55C775F}"/>
              </a:ext>
            </a:extLst>
          </p:cNvPr>
          <p:cNvCxnSpPr>
            <a:cxnSpLocks/>
          </p:cNvCxnSpPr>
          <p:nvPr/>
        </p:nvCxnSpPr>
        <p:spPr>
          <a:xfrm>
            <a:off x="4978001" y="2477295"/>
            <a:ext cx="0" cy="591345"/>
          </a:xfrm>
          <a:prstGeom prst="straightConnector1">
            <a:avLst/>
          </a:prstGeom>
          <a:ln w="635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33C1B83-BA4E-A24F-B413-7FB8BE1AD6A4}"/>
              </a:ext>
            </a:extLst>
          </p:cNvPr>
          <p:cNvSpPr txBox="1"/>
          <p:nvPr/>
        </p:nvSpPr>
        <p:spPr>
          <a:xfrm>
            <a:off x="7453311" y="2013505"/>
            <a:ext cx="2371725" cy="369332"/>
          </a:xfrm>
          <a:prstGeom prst="rect">
            <a:avLst/>
          </a:prstGeom>
          <a:noFill/>
        </p:spPr>
        <p:txBody>
          <a:bodyPr wrap="square" rtlCol="0">
            <a:spAutoFit/>
          </a:bodyPr>
          <a:lstStyle/>
          <a:p>
            <a:r>
              <a:rPr lang="en-US" dirty="0">
                <a:solidFill>
                  <a:srgbClr val="00B0F0"/>
                </a:solidFill>
              </a:rPr>
              <a:t>Pointer 2 </a:t>
            </a:r>
            <a:r>
              <a:rPr lang="en-US" dirty="0"/>
              <a:t>– 2</a:t>
            </a:r>
          </a:p>
        </p:txBody>
      </p:sp>
      <p:sp>
        <p:nvSpPr>
          <p:cNvPr id="22" name="TextBox 21">
            <a:extLst>
              <a:ext uri="{FF2B5EF4-FFF2-40B4-BE49-F238E27FC236}">
                <a16:creationId xmlns:a16="http://schemas.microsoft.com/office/drawing/2014/main" id="{130D3FE2-EEC7-B748-9B25-3143B1A5ACC1}"/>
              </a:ext>
            </a:extLst>
          </p:cNvPr>
          <p:cNvSpPr txBox="1"/>
          <p:nvPr/>
        </p:nvSpPr>
        <p:spPr>
          <a:xfrm>
            <a:off x="1171575" y="4214810"/>
            <a:ext cx="3071813" cy="923330"/>
          </a:xfrm>
          <a:prstGeom prst="rect">
            <a:avLst/>
          </a:prstGeom>
          <a:noFill/>
        </p:spPr>
        <p:txBody>
          <a:bodyPr wrap="square" rtlCol="0">
            <a:spAutoFit/>
          </a:bodyPr>
          <a:lstStyle/>
          <a:p>
            <a:r>
              <a:rPr lang="en-US" dirty="0"/>
              <a:t>If pointer 2 ever hits null or outside of our linked list, return false</a:t>
            </a:r>
          </a:p>
        </p:txBody>
      </p:sp>
    </p:spTree>
    <p:extLst>
      <p:ext uri="{BB962C8B-B14F-4D97-AF65-F5344CB8AC3E}">
        <p14:creationId xmlns:p14="http://schemas.microsoft.com/office/powerpoint/2010/main" val="7453928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85A08C4-7C86-2B48-8908-124D3C471F8A}"/>
              </a:ext>
            </a:extLst>
          </p:cNvPr>
          <p:cNvSpPr>
            <a:spLocks noGrp="1"/>
          </p:cNvSpPr>
          <p:nvPr>
            <p:ph type="title"/>
          </p:nvPr>
        </p:nvSpPr>
        <p:spPr>
          <a:xfrm>
            <a:off x="563034" y="360918"/>
            <a:ext cx="8596668" cy="1320800"/>
          </a:xfrm>
        </p:spPr>
        <p:txBody>
          <a:bodyPr>
            <a:normAutofit/>
          </a:bodyPr>
          <a:lstStyle/>
          <a:p>
            <a:r>
              <a:rPr lang="en-US" dirty="0" err="1"/>
              <a:t>hasCycle</a:t>
            </a:r>
            <a:r>
              <a:rPr lang="en-US" dirty="0"/>
              <a:t>/</a:t>
            </a:r>
            <a:r>
              <a:rPr lang="en-US" dirty="0" err="1"/>
              <a:t>isCircular</a:t>
            </a:r>
            <a:r>
              <a:rPr lang="en-US" dirty="0"/>
              <a:t> walkthrough – Accounting for the other case</a:t>
            </a:r>
          </a:p>
        </p:txBody>
      </p:sp>
      <p:sp>
        <p:nvSpPr>
          <p:cNvPr id="5" name="Oval 4">
            <a:extLst>
              <a:ext uri="{FF2B5EF4-FFF2-40B4-BE49-F238E27FC236}">
                <a16:creationId xmlns:a16="http://schemas.microsoft.com/office/drawing/2014/main" id="{BFFD0F02-7DCF-4B4B-B1E7-40F20B343E3C}"/>
              </a:ext>
            </a:extLst>
          </p:cNvPr>
          <p:cNvSpPr/>
          <p:nvPr/>
        </p:nvSpPr>
        <p:spPr>
          <a:xfrm>
            <a:off x="2986087" y="3105946"/>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a:extLst>
              <a:ext uri="{FF2B5EF4-FFF2-40B4-BE49-F238E27FC236}">
                <a16:creationId xmlns:a16="http://schemas.microsoft.com/office/drawing/2014/main" id="{A3E4EFFD-322C-4343-B06B-F9BD2D701AF7}"/>
              </a:ext>
            </a:extLst>
          </p:cNvPr>
          <p:cNvSpPr/>
          <p:nvPr/>
        </p:nvSpPr>
        <p:spPr>
          <a:xfrm>
            <a:off x="4511277" y="3105946"/>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675917B6-DB0D-7248-B98F-FD6883A5FDB6}"/>
              </a:ext>
            </a:extLst>
          </p:cNvPr>
          <p:cNvSpPr/>
          <p:nvPr/>
        </p:nvSpPr>
        <p:spPr>
          <a:xfrm>
            <a:off x="5992414" y="3105946"/>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8" name="Straight Arrow Connector 7">
            <a:extLst>
              <a:ext uri="{FF2B5EF4-FFF2-40B4-BE49-F238E27FC236}">
                <a16:creationId xmlns:a16="http://schemas.microsoft.com/office/drawing/2014/main" id="{641AEFED-2C6B-C64E-8056-F171884719DB}"/>
              </a:ext>
            </a:extLst>
          </p:cNvPr>
          <p:cNvCxnSpPr>
            <a:cxnSpLocks/>
            <a:stCxn id="5" idx="6"/>
            <a:endCxn id="6" idx="2"/>
          </p:cNvCxnSpPr>
          <p:nvPr/>
        </p:nvCxnSpPr>
        <p:spPr>
          <a:xfrm>
            <a:off x="3971924" y="3606009"/>
            <a:ext cx="539353"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2C8C9F1-FD3D-6446-8924-AC0FEBA3ADD1}"/>
              </a:ext>
            </a:extLst>
          </p:cNvPr>
          <p:cNvCxnSpPr/>
          <p:nvPr/>
        </p:nvCxnSpPr>
        <p:spPr>
          <a:xfrm flipV="1">
            <a:off x="5497114" y="3606008"/>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552E59E-492B-1249-BBF9-538CA62EBB91}"/>
              </a:ext>
            </a:extLst>
          </p:cNvPr>
          <p:cNvCxnSpPr>
            <a:cxnSpLocks/>
          </p:cNvCxnSpPr>
          <p:nvPr/>
        </p:nvCxnSpPr>
        <p:spPr>
          <a:xfrm>
            <a:off x="5004195" y="2531272"/>
            <a:ext cx="26195" cy="57467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8B2B331-B402-EA4D-9DE1-352DCEF01BFF}"/>
              </a:ext>
            </a:extLst>
          </p:cNvPr>
          <p:cNvSpPr txBox="1"/>
          <p:nvPr/>
        </p:nvSpPr>
        <p:spPr>
          <a:xfrm>
            <a:off x="7453312" y="1681718"/>
            <a:ext cx="2371725" cy="369332"/>
          </a:xfrm>
          <a:prstGeom prst="rect">
            <a:avLst/>
          </a:prstGeom>
          <a:noFill/>
        </p:spPr>
        <p:txBody>
          <a:bodyPr wrap="square" rtlCol="0">
            <a:spAutoFit/>
          </a:bodyPr>
          <a:lstStyle/>
          <a:p>
            <a:r>
              <a:rPr lang="en-US" dirty="0">
                <a:solidFill>
                  <a:srgbClr val="FF0000"/>
                </a:solidFill>
              </a:rPr>
              <a:t>Pointer 1 </a:t>
            </a:r>
            <a:r>
              <a:rPr lang="en-US" dirty="0"/>
              <a:t>– 2</a:t>
            </a:r>
          </a:p>
        </p:txBody>
      </p:sp>
      <p:cxnSp>
        <p:nvCxnSpPr>
          <p:cNvPr id="12" name="Straight Arrow Connector 11">
            <a:extLst>
              <a:ext uri="{FF2B5EF4-FFF2-40B4-BE49-F238E27FC236}">
                <a16:creationId xmlns:a16="http://schemas.microsoft.com/office/drawing/2014/main" id="{6AE50120-C85B-8341-AF9D-FFB5720D7963}"/>
              </a:ext>
            </a:extLst>
          </p:cNvPr>
          <p:cNvCxnSpPr>
            <a:cxnSpLocks/>
          </p:cNvCxnSpPr>
          <p:nvPr/>
        </p:nvCxnSpPr>
        <p:spPr>
          <a:xfrm>
            <a:off x="7530699" y="2382837"/>
            <a:ext cx="0" cy="591345"/>
          </a:xfrm>
          <a:prstGeom prst="straightConnector1">
            <a:avLst/>
          </a:prstGeom>
          <a:ln w="635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4DF5C01-4018-CD4F-922C-B7BF7D0C14F8}"/>
              </a:ext>
            </a:extLst>
          </p:cNvPr>
          <p:cNvSpPr txBox="1"/>
          <p:nvPr/>
        </p:nvSpPr>
        <p:spPr>
          <a:xfrm>
            <a:off x="7453311" y="2013505"/>
            <a:ext cx="2371725" cy="369332"/>
          </a:xfrm>
          <a:prstGeom prst="rect">
            <a:avLst/>
          </a:prstGeom>
          <a:noFill/>
        </p:spPr>
        <p:txBody>
          <a:bodyPr wrap="square" rtlCol="0">
            <a:spAutoFit/>
          </a:bodyPr>
          <a:lstStyle/>
          <a:p>
            <a:r>
              <a:rPr lang="en-US" dirty="0">
                <a:solidFill>
                  <a:srgbClr val="00B0F0"/>
                </a:solidFill>
              </a:rPr>
              <a:t>Pointer 2 </a:t>
            </a:r>
            <a:r>
              <a:rPr lang="en-US" dirty="0"/>
              <a:t>– null</a:t>
            </a:r>
          </a:p>
        </p:txBody>
      </p:sp>
      <p:sp>
        <p:nvSpPr>
          <p:cNvPr id="14" name="TextBox 13">
            <a:extLst>
              <a:ext uri="{FF2B5EF4-FFF2-40B4-BE49-F238E27FC236}">
                <a16:creationId xmlns:a16="http://schemas.microsoft.com/office/drawing/2014/main" id="{CB6B90F5-9019-8F44-9BD8-80A466DB9651}"/>
              </a:ext>
            </a:extLst>
          </p:cNvPr>
          <p:cNvSpPr txBox="1"/>
          <p:nvPr/>
        </p:nvSpPr>
        <p:spPr>
          <a:xfrm>
            <a:off x="1171575" y="4214810"/>
            <a:ext cx="3071813" cy="923330"/>
          </a:xfrm>
          <a:prstGeom prst="rect">
            <a:avLst/>
          </a:prstGeom>
          <a:noFill/>
        </p:spPr>
        <p:txBody>
          <a:bodyPr wrap="square" rtlCol="0">
            <a:spAutoFit/>
          </a:bodyPr>
          <a:lstStyle/>
          <a:p>
            <a:r>
              <a:rPr lang="en-US" dirty="0"/>
              <a:t>If pointer 2 ever hits null or outside of our linked list, return false</a:t>
            </a:r>
          </a:p>
        </p:txBody>
      </p:sp>
    </p:spTree>
    <p:extLst>
      <p:ext uri="{BB962C8B-B14F-4D97-AF65-F5344CB8AC3E}">
        <p14:creationId xmlns:p14="http://schemas.microsoft.com/office/powerpoint/2010/main" val="30397642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85A08C4-7C86-2B48-8908-124D3C471F8A}"/>
              </a:ext>
            </a:extLst>
          </p:cNvPr>
          <p:cNvSpPr>
            <a:spLocks noGrp="1"/>
          </p:cNvSpPr>
          <p:nvPr>
            <p:ph type="title"/>
          </p:nvPr>
        </p:nvSpPr>
        <p:spPr>
          <a:xfrm>
            <a:off x="563034" y="360918"/>
            <a:ext cx="8596668" cy="1320800"/>
          </a:xfrm>
        </p:spPr>
        <p:txBody>
          <a:bodyPr>
            <a:normAutofit/>
          </a:bodyPr>
          <a:lstStyle/>
          <a:p>
            <a:r>
              <a:rPr lang="en-US" dirty="0" err="1"/>
              <a:t>hasCycle</a:t>
            </a:r>
            <a:r>
              <a:rPr lang="en-US" dirty="0"/>
              <a:t>/</a:t>
            </a:r>
            <a:r>
              <a:rPr lang="en-US" dirty="0" err="1"/>
              <a:t>isCircular</a:t>
            </a:r>
            <a:r>
              <a:rPr lang="en-US" dirty="0"/>
              <a:t> walkthrough – Accounting for the other case</a:t>
            </a:r>
          </a:p>
        </p:txBody>
      </p:sp>
      <p:sp>
        <p:nvSpPr>
          <p:cNvPr id="5" name="Oval 4">
            <a:extLst>
              <a:ext uri="{FF2B5EF4-FFF2-40B4-BE49-F238E27FC236}">
                <a16:creationId xmlns:a16="http://schemas.microsoft.com/office/drawing/2014/main" id="{BFFD0F02-7DCF-4B4B-B1E7-40F20B343E3C}"/>
              </a:ext>
            </a:extLst>
          </p:cNvPr>
          <p:cNvSpPr/>
          <p:nvPr/>
        </p:nvSpPr>
        <p:spPr>
          <a:xfrm>
            <a:off x="2986087" y="3105946"/>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a:extLst>
              <a:ext uri="{FF2B5EF4-FFF2-40B4-BE49-F238E27FC236}">
                <a16:creationId xmlns:a16="http://schemas.microsoft.com/office/drawing/2014/main" id="{A3E4EFFD-322C-4343-B06B-F9BD2D701AF7}"/>
              </a:ext>
            </a:extLst>
          </p:cNvPr>
          <p:cNvSpPr/>
          <p:nvPr/>
        </p:nvSpPr>
        <p:spPr>
          <a:xfrm>
            <a:off x="4511277" y="3105946"/>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675917B6-DB0D-7248-B98F-FD6883A5FDB6}"/>
              </a:ext>
            </a:extLst>
          </p:cNvPr>
          <p:cNvSpPr/>
          <p:nvPr/>
        </p:nvSpPr>
        <p:spPr>
          <a:xfrm>
            <a:off x="5992414" y="3105946"/>
            <a:ext cx="985837"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8" name="Straight Arrow Connector 7">
            <a:extLst>
              <a:ext uri="{FF2B5EF4-FFF2-40B4-BE49-F238E27FC236}">
                <a16:creationId xmlns:a16="http://schemas.microsoft.com/office/drawing/2014/main" id="{641AEFED-2C6B-C64E-8056-F171884719DB}"/>
              </a:ext>
            </a:extLst>
          </p:cNvPr>
          <p:cNvCxnSpPr>
            <a:cxnSpLocks/>
            <a:stCxn id="5" idx="6"/>
            <a:endCxn id="6" idx="2"/>
          </p:cNvCxnSpPr>
          <p:nvPr/>
        </p:nvCxnSpPr>
        <p:spPr>
          <a:xfrm>
            <a:off x="3971924" y="3606009"/>
            <a:ext cx="539353"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2C8C9F1-FD3D-6446-8924-AC0FEBA3ADD1}"/>
              </a:ext>
            </a:extLst>
          </p:cNvPr>
          <p:cNvCxnSpPr/>
          <p:nvPr/>
        </p:nvCxnSpPr>
        <p:spPr>
          <a:xfrm flipV="1">
            <a:off x="5497114" y="3606008"/>
            <a:ext cx="4953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552E59E-492B-1249-BBF9-538CA62EBB91}"/>
              </a:ext>
            </a:extLst>
          </p:cNvPr>
          <p:cNvCxnSpPr>
            <a:cxnSpLocks/>
          </p:cNvCxnSpPr>
          <p:nvPr/>
        </p:nvCxnSpPr>
        <p:spPr>
          <a:xfrm>
            <a:off x="5004195" y="2531272"/>
            <a:ext cx="26195" cy="57467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8B2B331-B402-EA4D-9DE1-352DCEF01BFF}"/>
              </a:ext>
            </a:extLst>
          </p:cNvPr>
          <p:cNvSpPr txBox="1"/>
          <p:nvPr/>
        </p:nvSpPr>
        <p:spPr>
          <a:xfrm>
            <a:off x="7453312" y="1681718"/>
            <a:ext cx="2371725" cy="369332"/>
          </a:xfrm>
          <a:prstGeom prst="rect">
            <a:avLst/>
          </a:prstGeom>
          <a:noFill/>
        </p:spPr>
        <p:txBody>
          <a:bodyPr wrap="square" rtlCol="0">
            <a:spAutoFit/>
          </a:bodyPr>
          <a:lstStyle/>
          <a:p>
            <a:r>
              <a:rPr lang="en-US" dirty="0">
                <a:solidFill>
                  <a:srgbClr val="FF0000"/>
                </a:solidFill>
              </a:rPr>
              <a:t>Pointer 1 </a:t>
            </a:r>
            <a:r>
              <a:rPr lang="en-US" dirty="0"/>
              <a:t>– 2</a:t>
            </a:r>
          </a:p>
        </p:txBody>
      </p:sp>
      <p:cxnSp>
        <p:nvCxnSpPr>
          <p:cNvPr id="12" name="Straight Arrow Connector 11">
            <a:extLst>
              <a:ext uri="{FF2B5EF4-FFF2-40B4-BE49-F238E27FC236}">
                <a16:creationId xmlns:a16="http://schemas.microsoft.com/office/drawing/2014/main" id="{6AE50120-C85B-8341-AF9D-FFB5720D7963}"/>
              </a:ext>
            </a:extLst>
          </p:cNvPr>
          <p:cNvCxnSpPr>
            <a:cxnSpLocks/>
          </p:cNvCxnSpPr>
          <p:nvPr/>
        </p:nvCxnSpPr>
        <p:spPr>
          <a:xfrm>
            <a:off x="7530699" y="2382837"/>
            <a:ext cx="0" cy="591345"/>
          </a:xfrm>
          <a:prstGeom prst="straightConnector1">
            <a:avLst/>
          </a:prstGeom>
          <a:ln w="635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4DF5C01-4018-CD4F-922C-B7BF7D0C14F8}"/>
              </a:ext>
            </a:extLst>
          </p:cNvPr>
          <p:cNvSpPr txBox="1"/>
          <p:nvPr/>
        </p:nvSpPr>
        <p:spPr>
          <a:xfrm>
            <a:off x="7453311" y="2013505"/>
            <a:ext cx="2371725" cy="369332"/>
          </a:xfrm>
          <a:prstGeom prst="rect">
            <a:avLst/>
          </a:prstGeom>
          <a:noFill/>
        </p:spPr>
        <p:txBody>
          <a:bodyPr wrap="square" rtlCol="0">
            <a:spAutoFit/>
          </a:bodyPr>
          <a:lstStyle/>
          <a:p>
            <a:r>
              <a:rPr lang="en-US" dirty="0">
                <a:solidFill>
                  <a:srgbClr val="00B0F0"/>
                </a:solidFill>
              </a:rPr>
              <a:t>Pointer 2 </a:t>
            </a:r>
            <a:r>
              <a:rPr lang="en-US" dirty="0"/>
              <a:t>– null</a:t>
            </a:r>
          </a:p>
        </p:txBody>
      </p:sp>
      <p:sp>
        <p:nvSpPr>
          <p:cNvPr id="14" name="TextBox 13">
            <a:extLst>
              <a:ext uri="{FF2B5EF4-FFF2-40B4-BE49-F238E27FC236}">
                <a16:creationId xmlns:a16="http://schemas.microsoft.com/office/drawing/2014/main" id="{CB6B90F5-9019-8F44-9BD8-80A466DB9651}"/>
              </a:ext>
            </a:extLst>
          </p:cNvPr>
          <p:cNvSpPr txBox="1"/>
          <p:nvPr/>
        </p:nvSpPr>
        <p:spPr>
          <a:xfrm>
            <a:off x="2100263" y="4421468"/>
            <a:ext cx="3071813" cy="369332"/>
          </a:xfrm>
          <a:prstGeom prst="rect">
            <a:avLst/>
          </a:prstGeom>
          <a:noFill/>
        </p:spPr>
        <p:txBody>
          <a:bodyPr wrap="square" rtlCol="0">
            <a:spAutoFit/>
          </a:bodyPr>
          <a:lstStyle/>
          <a:p>
            <a:r>
              <a:rPr lang="en-US" dirty="0">
                <a:solidFill>
                  <a:srgbClr val="00B0F0"/>
                </a:solidFill>
              </a:rPr>
              <a:t>IT WORKS</a:t>
            </a:r>
          </a:p>
        </p:txBody>
      </p:sp>
    </p:spTree>
    <p:extLst>
      <p:ext uri="{BB962C8B-B14F-4D97-AF65-F5344CB8AC3E}">
        <p14:creationId xmlns:p14="http://schemas.microsoft.com/office/powerpoint/2010/main" val="1090389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642960-B37D-384B-B059-56059337DCFE}"/>
              </a:ext>
            </a:extLst>
          </p:cNvPr>
          <p:cNvSpPr>
            <a:spLocks noGrp="1"/>
          </p:cNvSpPr>
          <p:nvPr>
            <p:ph type="title"/>
          </p:nvPr>
        </p:nvSpPr>
        <p:spPr>
          <a:xfrm>
            <a:off x="677334" y="609600"/>
            <a:ext cx="8596668" cy="1320800"/>
          </a:xfrm>
        </p:spPr>
        <p:txBody>
          <a:bodyPr/>
          <a:lstStyle/>
          <a:p>
            <a:r>
              <a:rPr lang="en-US" dirty="0"/>
              <a:t>Multiple Pointers Example – Combining two sorted arrays</a:t>
            </a:r>
          </a:p>
        </p:txBody>
      </p:sp>
      <p:sp>
        <p:nvSpPr>
          <p:cNvPr id="5" name="TextBox 4">
            <a:extLst>
              <a:ext uri="{FF2B5EF4-FFF2-40B4-BE49-F238E27FC236}">
                <a16:creationId xmlns:a16="http://schemas.microsoft.com/office/drawing/2014/main" id="{196C2262-2D0A-3A4E-BD6C-7C84495090B7}"/>
              </a:ext>
            </a:extLst>
          </p:cNvPr>
          <p:cNvSpPr txBox="1"/>
          <p:nvPr/>
        </p:nvSpPr>
        <p:spPr>
          <a:xfrm>
            <a:off x="999744" y="1930400"/>
            <a:ext cx="6473952" cy="4401205"/>
          </a:xfrm>
          <a:prstGeom prst="rect">
            <a:avLst/>
          </a:prstGeom>
          <a:noFill/>
        </p:spPr>
        <p:txBody>
          <a:bodyPr wrap="square" rtlCol="0">
            <a:spAutoFit/>
          </a:bodyPr>
          <a:lstStyle/>
          <a:p>
            <a:r>
              <a:rPr lang="en-US" sz="4000" dirty="0"/>
              <a:t>               ↓</a:t>
            </a:r>
          </a:p>
          <a:p>
            <a:r>
              <a:rPr lang="en-US" sz="4000" dirty="0"/>
              <a:t>Array 1 - [1,2,3]</a:t>
            </a:r>
          </a:p>
          <a:p>
            <a:r>
              <a:rPr lang="en-US" sz="4000" dirty="0"/>
              <a:t>            </a:t>
            </a:r>
          </a:p>
          <a:p>
            <a:r>
              <a:rPr lang="en-US" sz="4000" dirty="0"/>
              <a:t>   				↓</a:t>
            </a:r>
          </a:p>
          <a:p>
            <a:r>
              <a:rPr lang="en-US" sz="4000" dirty="0"/>
              <a:t>Array 2 - [2,3,3]</a:t>
            </a:r>
          </a:p>
          <a:p>
            <a:endParaRPr lang="en-US" sz="4000" dirty="0"/>
          </a:p>
          <a:p>
            <a:r>
              <a:rPr lang="en-US" sz="4000" dirty="0"/>
              <a:t>Combined Array – [1]</a:t>
            </a:r>
          </a:p>
        </p:txBody>
      </p:sp>
      <p:sp>
        <p:nvSpPr>
          <p:cNvPr id="6" name="TextBox 5">
            <a:extLst>
              <a:ext uri="{FF2B5EF4-FFF2-40B4-BE49-F238E27FC236}">
                <a16:creationId xmlns:a16="http://schemas.microsoft.com/office/drawing/2014/main" id="{F136CD7A-813E-2141-A3C8-113D240E8261}"/>
              </a:ext>
            </a:extLst>
          </p:cNvPr>
          <p:cNvSpPr txBox="1"/>
          <p:nvPr/>
        </p:nvSpPr>
        <p:spPr>
          <a:xfrm>
            <a:off x="3000564" y="1745734"/>
            <a:ext cx="1975104" cy="369332"/>
          </a:xfrm>
          <a:prstGeom prst="rect">
            <a:avLst/>
          </a:prstGeom>
          <a:noFill/>
        </p:spPr>
        <p:txBody>
          <a:bodyPr wrap="square" rtlCol="0">
            <a:spAutoFit/>
          </a:bodyPr>
          <a:lstStyle/>
          <a:p>
            <a:r>
              <a:rPr lang="en-US" dirty="0"/>
              <a:t>Pointer 1</a:t>
            </a:r>
          </a:p>
        </p:txBody>
      </p:sp>
      <p:sp>
        <p:nvSpPr>
          <p:cNvPr id="7" name="TextBox 6">
            <a:extLst>
              <a:ext uri="{FF2B5EF4-FFF2-40B4-BE49-F238E27FC236}">
                <a16:creationId xmlns:a16="http://schemas.microsoft.com/office/drawing/2014/main" id="{B7E4188F-F046-F140-8235-0BA2D3BED9F2}"/>
              </a:ext>
            </a:extLst>
          </p:cNvPr>
          <p:cNvSpPr txBox="1"/>
          <p:nvPr/>
        </p:nvSpPr>
        <p:spPr>
          <a:xfrm>
            <a:off x="3000564" y="3548556"/>
            <a:ext cx="1975104" cy="369332"/>
          </a:xfrm>
          <a:prstGeom prst="rect">
            <a:avLst/>
          </a:prstGeom>
          <a:noFill/>
        </p:spPr>
        <p:txBody>
          <a:bodyPr wrap="square" rtlCol="0">
            <a:spAutoFit/>
          </a:bodyPr>
          <a:lstStyle/>
          <a:p>
            <a:r>
              <a:rPr lang="en-US" dirty="0"/>
              <a:t>Pointer 2</a:t>
            </a:r>
          </a:p>
        </p:txBody>
      </p:sp>
      <p:sp>
        <p:nvSpPr>
          <p:cNvPr id="8" name="TextBox 7">
            <a:extLst>
              <a:ext uri="{FF2B5EF4-FFF2-40B4-BE49-F238E27FC236}">
                <a16:creationId xmlns:a16="http://schemas.microsoft.com/office/drawing/2014/main" id="{EAB96364-ABC0-B54E-8A81-D7DBAC21C594}"/>
              </a:ext>
            </a:extLst>
          </p:cNvPr>
          <p:cNvSpPr txBox="1"/>
          <p:nvPr/>
        </p:nvSpPr>
        <p:spPr>
          <a:xfrm>
            <a:off x="6943275" y="1822950"/>
            <a:ext cx="3230880" cy="2893100"/>
          </a:xfrm>
          <a:prstGeom prst="rect">
            <a:avLst/>
          </a:prstGeom>
          <a:noFill/>
        </p:spPr>
        <p:txBody>
          <a:bodyPr wrap="square" rtlCol="0">
            <a:spAutoFit/>
          </a:bodyPr>
          <a:lstStyle/>
          <a:p>
            <a:r>
              <a:rPr lang="en-US" sz="2000" b="1" u="sng" dirty="0"/>
              <a:t>Iteration 1</a:t>
            </a:r>
          </a:p>
          <a:p>
            <a:r>
              <a:rPr lang="en-US" dirty="0"/>
              <a:t>Pointer 1  = 0</a:t>
            </a:r>
          </a:p>
          <a:p>
            <a:r>
              <a:rPr lang="en-US" dirty="0"/>
              <a:t>Array1[pointer1] = 1 (val1)</a:t>
            </a:r>
          </a:p>
          <a:p>
            <a:r>
              <a:rPr lang="en-US" dirty="0"/>
              <a:t>Pointer 2  = 0</a:t>
            </a:r>
          </a:p>
          <a:p>
            <a:r>
              <a:rPr lang="en-US" dirty="0"/>
              <a:t>Array2[pointer2] = 2 (val2)</a:t>
            </a:r>
          </a:p>
          <a:p>
            <a:r>
              <a:rPr lang="en-US" dirty="0"/>
              <a:t>Compare val1 and val2</a:t>
            </a:r>
          </a:p>
          <a:p>
            <a:r>
              <a:rPr lang="en-US" dirty="0"/>
              <a:t>Val1 is less than val2, so push val1</a:t>
            </a:r>
          </a:p>
          <a:p>
            <a:endParaRPr lang="en-US" dirty="0"/>
          </a:p>
          <a:p>
            <a:endParaRPr lang="en-US" dirty="0"/>
          </a:p>
        </p:txBody>
      </p:sp>
    </p:spTree>
    <p:extLst>
      <p:ext uri="{BB962C8B-B14F-4D97-AF65-F5344CB8AC3E}">
        <p14:creationId xmlns:p14="http://schemas.microsoft.com/office/powerpoint/2010/main" val="22081494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BDDE-F20A-7A40-A842-A42302392137}"/>
              </a:ext>
            </a:extLst>
          </p:cNvPr>
          <p:cNvSpPr>
            <a:spLocks noGrp="1"/>
          </p:cNvSpPr>
          <p:nvPr>
            <p:ph type="title"/>
          </p:nvPr>
        </p:nvSpPr>
        <p:spPr/>
        <p:txBody>
          <a:bodyPr/>
          <a:lstStyle/>
          <a:p>
            <a:r>
              <a:rPr lang="en-US" dirty="0" err="1"/>
              <a:t>hasCycle</a:t>
            </a:r>
            <a:r>
              <a:rPr lang="en-US" dirty="0"/>
              <a:t>/</a:t>
            </a:r>
            <a:r>
              <a:rPr lang="en-US" dirty="0" err="1"/>
              <a:t>isCircular</a:t>
            </a:r>
            <a:r>
              <a:rPr lang="en-US" dirty="0"/>
              <a:t> in code</a:t>
            </a:r>
          </a:p>
        </p:txBody>
      </p:sp>
      <p:sp>
        <p:nvSpPr>
          <p:cNvPr id="4" name="TextBox 3">
            <a:extLst>
              <a:ext uri="{FF2B5EF4-FFF2-40B4-BE49-F238E27FC236}">
                <a16:creationId xmlns:a16="http://schemas.microsoft.com/office/drawing/2014/main" id="{6DA3E67C-D65D-9849-885D-DCB07F3FFFA0}"/>
              </a:ext>
            </a:extLst>
          </p:cNvPr>
          <p:cNvSpPr txBox="1"/>
          <p:nvPr/>
        </p:nvSpPr>
        <p:spPr>
          <a:xfrm>
            <a:off x="900112" y="1771651"/>
            <a:ext cx="9258300" cy="3416320"/>
          </a:xfrm>
          <a:prstGeom prst="rect">
            <a:avLst/>
          </a:prstGeom>
          <a:noFill/>
        </p:spPr>
        <p:txBody>
          <a:bodyPr wrap="square" rtlCol="0">
            <a:spAutoFit/>
          </a:bodyPr>
          <a:lstStyle/>
          <a:p>
            <a:r>
              <a:rPr lang="en-US" dirty="0">
                <a:solidFill>
                  <a:srgbClr val="00B0F0"/>
                </a:solidFill>
              </a:rPr>
              <a:t>const</a:t>
            </a:r>
            <a:r>
              <a:rPr lang="en-US" dirty="0"/>
              <a:t> </a:t>
            </a:r>
            <a:r>
              <a:rPr lang="en-US" dirty="0" err="1">
                <a:solidFill>
                  <a:srgbClr val="FFC000"/>
                </a:solidFill>
              </a:rPr>
              <a:t>isCircular</a:t>
            </a:r>
            <a:r>
              <a:rPr lang="en-US" dirty="0"/>
              <a:t> </a:t>
            </a:r>
            <a:r>
              <a:rPr lang="en-US" dirty="0">
                <a:solidFill>
                  <a:srgbClr val="FF0000"/>
                </a:solidFill>
              </a:rPr>
              <a:t>=</a:t>
            </a:r>
            <a:r>
              <a:rPr lang="en-US" dirty="0"/>
              <a:t> </a:t>
            </a:r>
            <a:r>
              <a:rPr lang="en-US" dirty="0">
                <a:solidFill>
                  <a:srgbClr val="00B050"/>
                </a:solidFill>
              </a:rPr>
              <a:t>node</a:t>
            </a:r>
            <a:r>
              <a:rPr lang="en-US" dirty="0"/>
              <a:t> </a:t>
            </a:r>
            <a:r>
              <a:rPr lang="en-US" dirty="0">
                <a:solidFill>
                  <a:srgbClr val="FF0000"/>
                </a:solidFill>
              </a:rPr>
              <a:t>=&gt;</a:t>
            </a:r>
            <a:r>
              <a:rPr lang="en-US" dirty="0"/>
              <a:t> {</a:t>
            </a:r>
          </a:p>
          <a:p>
            <a:r>
              <a:rPr lang="en-US" dirty="0"/>
              <a:t>   </a:t>
            </a:r>
            <a:r>
              <a:rPr lang="en-US" i="1" dirty="0">
                <a:solidFill>
                  <a:srgbClr val="FF0000"/>
                </a:solidFill>
              </a:rPr>
              <a:t>if</a:t>
            </a:r>
            <a:r>
              <a:rPr lang="en-US" dirty="0"/>
              <a:t> (node </a:t>
            </a:r>
            <a:r>
              <a:rPr lang="en-US" dirty="0">
                <a:solidFill>
                  <a:srgbClr val="FF0000"/>
                </a:solidFill>
              </a:rPr>
              <a:t>===</a:t>
            </a:r>
            <a:r>
              <a:rPr lang="en-US" dirty="0"/>
              <a:t> null </a:t>
            </a:r>
            <a:r>
              <a:rPr lang="en-US" dirty="0">
                <a:solidFill>
                  <a:srgbClr val="FF0000"/>
                </a:solidFill>
              </a:rPr>
              <a:t>||</a:t>
            </a:r>
            <a:r>
              <a:rPr lang="en-US" dirty="0"/>
              <a:t> </a:t>
            </a:r>
            <a:r>
              <a:rPr lang="en-US" dirty="0" err="1"/>
              <a:t>node.</a:t>
            </a:r>
            <a:r>
              <a:rPr lang="en-US" dirty="0" err="1">
                <a:solidFill>
                  <a:srgbClr val="00B0F0"/>
                </a:solidFill>
              </a:rPr>
              <a:t>next</a:t>
            </a:r>
            <a:r>
              <a:rPr lang="en-US" dirty="0">
                <a:solidFill>
                  <a:srgbClr val="00B0F0"/>
                </a:solidFill>
              </a:rPr>
              <a:t> </a:t>
            </a:r>
            <a:r>
              <a:rPr lang="en-US" dirty="0">
                <a:solidFill>
                  <a:srgbClr val="FF0000"/>
                </a:solidFill>
              </a:rPr>
              <a:t>===</a:t>
            </a:r>
            <a:r>
              <a:rPr lang="en-US" dirty="0"/>
              <a:t> null) </a:t>
            </a:r>
            <a:r>
              <a:rPr lang="en-US" i="1" dirty="0">
                <a:solidFill>
                  <a:srgbClr val="FF0000"/>
                </a:solidFill>
              </a:rPr>
              <a:t>return</a:t>
            </a:r>
            <a:r>
              <a:rPr lang="en-US" dirty="0"/>
              <a:t> false;</a:t>
            </a:r>
            <a:br>
              <a:rPr lang="en-US" dirty="0"/>
            </a:br>
            <a:r>
              <a:rPr lang="en-US" dirty="0"/>
              <a:t>   </a:t>
            </a:r>
            <a:r>
              <a:rPr lang="en-US" dirty="0">
                <a:solidFill>
                  <a:srgbClr val="00B0F0"/>
                </a:solidFill>
              </a:rPr>
              <a:t>let</a:t>
            </a:r>
            <a:r>
              <a:rPr lang="en-US" dirty="0"/>
              <a:t> </a:t>
            </a:r>
            <a:r>
              <a:rPr lang="en-US" dirty="0" err="1"/>
              <a:t>currentNode</a:t>
            </a:r>
            <a:r>
              <a:rPr lang="en-US" dirty="0"/>
              <a:t> </a:t>
            </a:r>
            <a:r>
              <a:rPr lang="en-US" dirty="0">
                <a:solidFill>
                  <a:srgbClr val="FF0000"/>
                </a:solidFill>
              </a:rPr>
              <a:t>=</a:t>
            </a:r>
            <a:r>
              <a:rPr lang="en-US" dirty="0"/>
              <a:t> node;</a:t>
            </a:r>
          </a:p>
          <a:p>
            <a:r>
              <a:rPr lang="en-US" dirty="0"/>
              <a:t>   </a:t>
            </a:r>
            <a:r>
              <a:rPr lang="en-US" dirty="0">
                <a:solidFill>
                  <a:srgbClr val="00B0F0"/>
                </a:solidFill>
              </a:rPr>
              <a:t>let</a:t>
            </a:r>
            <a:r>
              <a:rPr lang="en-US" dirty="0"/>
              <a:t> </a:t>
            </a:r>
            <a:r>
              <a:rPr lang="en-US" dirty="0" err="1"/>
              <a:t>endNode</a:t>
            </a:r>
            <a:r>
              <a:rPr lang="en-US" dirty="0"/>
              <a:t> </a:t>
            </a:r>
            <a:r>
              <a:rPr lang="en-US" dirty="0">
                <a:solidFill>
                  <a:srgbClr val="FF0000"/>
                </a:solidFill>
              </a:rPr>
              <a:t>=</a:t>
            </a:r>
            <a:r>
              <a:rPr lang="en-US" dirty="0"/>
              <a:t> </a:t>
            </a:r>
            <a:r>
              <a:rPr lang="en-US" dirty="0" err="1"/>
              <a:t>node.</a:t>
            </a:r>
            <a:r>
              <a:rPr lang="en-US" dirty="0" err="1">
                <a:solidFill>
                  <a:srgbClr val="00B0F0"/>
                </a:solidFill>
              </a:rPr>
              <a:t>next</a:t>
            </a:r>
            <a:r>
              <a:rPr lang="en-US" dirty="0"/>
              <a:t>;</a:t>
            </a:r>
            <a:br>
              <a:rPr lang="en-US" dirty="0"/>
            </a:br>
            <a:r>
              <a:rPr lang="en-US" dirty="0"/>
              <a:t>   </a:t>
            </a:r>
            <a:r>
              <a:rPr lang="en-US" i="1" dirty="0">
                <a:solidFill>
                  <a:srgbClr val="FF0000"/>
                </a:solidFill>
              </a:rPr>
              <a:t>while</a:t>
            </a:r>
            <a:r>
              <a:rPr lang="en-US" dirty="0"/>
              <a:t> (</a:t>
            </a:r>
            <a:r>
              <a:rPr lang="en-US" dirty="0" err="1"/>
              <a:t>currentNode</a:t>
            </a:r>
            <a:r>
              <a:rPr lang="en-US" dirty="0"/>
              <a:t> </a:t>
            </a:r>
            <a:r>
              <a:rPr lang="en-US" dirty="0">
                <a:solidFill>
                  <a:srgbClr val="FF0000"/>
                </a:solidFill>
              </a:rPr>
              <a:t>!==</a:t>
            </a:r>
            <a:r>
              <a:rPr lang="en-US" dirty="0"/>
              <a:t> </a:t>
            </a:r>
            <a:r>
              <a:rPr lang="en-US" dirty="0" err="1"/>
              <a:t>endNode</a:t>
            </a:r>
            <a:r>
              <a:rPr lang="en-US" dirty="0"/>
              <a:t>) {</a:t>
            </a:r>
          </a:p>
          <a:p>
            <a:r>
              <a:rPr lang="en-US" dirty="0"/>
              <a:t>      </a:t>
            </a:r>
            <a:r>
              <a:rPr lang="en-US" i="1" dirty="0">
                <a:solidFill>
                  <a:srgbClr val="FF0000"/>
                </a:solidFill>
              </a:rPr>
              <a:t>if</a:t>
            </a:r>
            <a:r>
              <a:rPr lang="en-US" dirty="0"/>
              <a:t> (</a:t>
            </a:r>
            <a:r>
              <a:rPr lang="en-US" dirty="0" err="1"/>
              <a:t>endNode</a:t>
            </a:r>
            <a:r>
              <a:rPr lang="en-US" dirty="0"/>
              <a:t> </a:t>
            </a:r>
            <a:r>
              <a:rPr lang="en-US" dirty="0">
                <a:solidFill>
                  <a:srgbClr val="FF0000"/>
                </a:solidFill>
              </a:rPr>
              <a:t>===</a:t>
            </a:r>
            <a:r>
              <a:rPr lang="en-US" dirty="0"/>
              <a:t> null </a:t>
            </a:r>
            <a:r>
              <a:rPr lang="en-US" dirty="0">
                <a:solidFill>
                  <a:srgbClr val="FF0000"/>
                </a:solidFill>
              </a:rPr>
              <a:t>||</a:t>
            </a:r>
            <a:r>
              <a:rPr lang="en-US" dirty="0"/>
              <a:t> </a:t>
            </a:r>
            <a:r>
              <a:rPr lang="en-US" dirty="0" err="1"/>
              <a:t>endNode.</a:t>
            </a:r>
            <a:r>
              <a:rPr lang="en-US" dirty="0" err="1">
                <a:solidFill>
                  <a:srgbClr val="00B0F0"/>
                </a:solidFill>
              </a:rPr>
              <a:t>next</a:t>
            </a:r>
            <a:r>
              <a:rPr lang="en-US" dirty="0"/>
              <a:t> </a:t>
            </a:r>
            <a:r>
              <a:rPr lang="en-US" dirty="0">
                <a:solidFill>
                  <a:srgbClr val="FF0000"/>
                </a:solidFill>
              </a:rPr>
              <a:t>===</a:t>
            </a:r>
            <a:r>
              <a:rPr lang="en-US" dirty="0"/>
              <a:t> null) </a:t>
            </a:r>
            <a:r>
              <a:rPr lang="en-US" i="1" dirty="0">
                <a:solidFill>
                  <a:srgbClr val="FF0000"/>
                </a:solidFill>
              </a:rPr>
              <a:t>return</a:t>
            </a:r>
            <a:r>
              <a:rPr lang="en-US" dirty="0"/>
              <a:t> false;</a:t>
            </a:r>
          </a:p>
          <a:p>
            <a:r>
              <a:rPr lang="en-US" dirty="0"/>
              <a:t>      </a:t>
            </a:r>
            <a:r>
              <a:rPr lang="en-US" dirty="0" err="1"/>
              <a:t>currentNode</a:t>
            </a:r>
            <a:r>
              <a:rPr lang="en-US" dirty="0"/>
              <a:t> </a:t>
            </a:r>
            <a:r>
              <a:rPr lang="en-US" dirty="0">
                <a:solidFill>
                  <a:srgbClr val="FF0000"/>
                </a:solidFill>
              </a:rPr>
              <a:t>=</a:t>
            </a:r>
            <a:r>
              <a:rPr lang="en-US" dirty="0"/>
              <a:t> </a:t>
            </a:r>
            <a:r>
              <a:rPr lang="en-US" dirty="0" err="1"/>
              <a:t>currentNode.</a:t>
            </a:r>
            <a:r>
              <a:rPr lang="en-US" dirty="0" err="1">
                <a:solidFill>
                  <a:srgbClr val="00B0F0"/>
                </a:solidFill>
              </a:rPr>
              <a:t>next</a:t>
            </a:r>
            <a:r>
              <a:rPr lang="en-US" dirty="0"/>
              <a:t>;</a:t>
            </a:r>
          </a:p>
          <a:p>
            <a:r>
              <a:rPr lang="en-US" dirty="0"/>
              <a:t>      </a:t>
            </a:r>
            <a:r>
              <a:rPr lang="en-US" dirty="0" err="1"/>
              <a:t>endNode</a:t>
            </a:r>
            <a:r>
              <a:rPr lang="en-US" dirty="0"/>
              <a:t> </a:t>
            </a:r>
            <a:r>
              <a:rPr lang="en-US" dirty="0">
                <a:solidFill>
                  <a:srgbClr val="FF0000"/>
                </a:solidFill>
              </a:rPr>
              <a:t>=</a:t>
            </a:r>
            <a:r>
              <a:rPr lang="en-US" dirty="0"/>
              <a:t> </a:t>
            </a:r>
            <a:r>
              <a:rPr lang="en-US" dirty="0" err="1"/>
              <a:t>endNode.</a:t>
            </a:r>
            <a:r>
              <a:rPr lang="en-US" dirty="0" err="1">
                <a:solidFill>
                  <a:srgbClr val="00B0F0"/>
                </a:solidFill>
              </a:rPr>
              <a:t>next</a:t>
            </a:r>
            <a:r>
              <a:rPr lang="en-US" dirty="0" err="1"/>
              <a:t>.</a:t>
            </a:r>
            <a:r>
              <a:rPr lang="en-US" dirty="0" err="1">
                <a:solidFill>
                  <a:srgbClr val="00B0F0"/>
                </a:solidFill>
              </a:rPr>
              <a:t>next</a:t>
            </a:r>
            <a:r>
              <a:rPr lang="en-US" dirty="0"/>
              <a:t>;</a:t>
            </a:r>
          </a:p>
          <a:p>
            <a:r>
              <a:rPr lang="en-US" dirty="0"/>
              <a:t>   }</a:t>
            </a:r>
          </a:p>
          <a:p>
            <a:r>
              <a:rPr lang="en-US" dirty="0"/>
              <a:t>   </a:t>
            </a:r>
            <a:r>
              <a:rPr lang="en-US" i="1" dirty="0">
                <a:solidFill>
                  <a:srgbClr val="FF0000"/>
                </a:solidFill>
              </a:rPr>
              <a:t>return</a:t>
            </a:r>
            <a:r>
              <a:rPr lang="en-US" dirty="0"/>
              <a:t> true;</a:t>
            </a:r>
          </a:p>
          <a:p>
            <a:r>
              <a:rPr lang="en-US" dirty="0"/>
              <a:t>};</a:t>
            </a:r>
          </a:p>
          <a:p>
            <a:endParaRPr lang="en-US" dirty="0"/>
          </a:p>
        </p:txBody>
      </p:sp>
    </p:spTree>
    <p:extLst>
      <p:ext uri="{BB962C8B-B14F-4D97-AF65-F5344CB8AC3E}">
        <p14:creationId xmlns:p14="http://schemas.microsoft.com/office/powerpoint/2010/main" val="2836390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F34547-DD26-9748-9E43-C3AFC6E63940}"/>
              </a:ext>
            </a:extLst>
          </p:cNvPr>
          <p:cNvSpPr>
            <a:spLocks noGrp="1"/>
          </p:cNvSpPr>
          <p:nvPr>
            <p:ph type="title"/>
          </p:nvPr>
        </p:nvSpPr>
        <p:spPr>
          <a:xfrm>
            <a:off x="677334" y="609600"/>
            <a:ext cx="8596668" cy="1320800"/>
          </a:xfrm>
        </p:spPr>
        <p:txBody>
          <a:bodyPr/>
          <a:lstStyle/>
          <a:p>
            <a:r>
              <a:rPr lang="en-US" dirty="0"/>
              <a:t>Multiple Pointers Example – Combining two sorted arrays</a:t>
            </a:r>
          </a:p>
        </p:txBody>
      </p:sp>
      <p:sp>
        <p:nvSpPr>
          <p:cNvPr id="5" name="TextBox 4">
            <a:extLst>
              <a:ext uri="{FF2B5EF4-FFF2-40B4-BE49-F238E27FC236}">
                <a16:creationId xmlns:a16="http://schemas.microsoft.com/office/drawing/2014/main" id="{9F62AFC0-A554-B84F-BC54-1E2B73BED044}"/>
              </a:ext>
            </a:extLst>
          </p:cNvPr>
          <p:cNvSpPr txBox="1"/>
          <p:nvPr/>
        </p:nvSpPr>
        <p:spPr>
          <a:xfrm>
            <a:off x="999744" y="1930400"/>
            <a:ext cx="6473952" cy="4401205"/>
          </a:xfrm>
          <a:prstGeom prst="rect">
            <a:avLst/>
          </a:prstGeom>
          <a:noFill/>
        </p:spPr>
        <p:txBody>
          <a:bodyPr wrap="square" rtlCol="0">
            <a:spAutoFit/>
          </a:bodyPr>
          <a:lstStyle/>
          <a:p>
            <a:r>
              <a:rPr lang="en-US" sz="4000" dirty="0"/>
              <a:t>                  ↓</a:t>
            </a:r>
          </a:p>
          <a:p>
            <a:r>
              <a:rPr lang="en-US" sz="4000" dirty="0"/>
              <a:t>Array 1 - [1,2,3]</a:t>
            </a:r>
          </a:p>
          <a:p>
            <a:r>
              <a:rPr lang="en-US" sz="4000" dirty="0"/>
              <a:t>            </a:t>
            </a:r>
          </a:p>
          <a:p>
            <a:r>
              <a:rPr lang="en-US" sz="4000" dirty="0"/>
              <a:t>   				↓</a:t>
            </a:r>
          </a:p>
          <a:p>
            <a:r>
              <a:rPr lang="en-US" sz="4000" dirty="0"/>
              <a:t>Array 2 - [2,3,3]</a:t>
            </a:r>
          </a:p>
          <a:p>
            <a:endParaRPr lang="en-US" sz="4000" dirty="0"/>
          </a:p>
          <a:p>
            <a:r>
              <a:rPr lang="en-US" sz="4000" dirty="0"/>
              <a:t>Combined Array – [1]</a:t>
            </a:r>
          </a:p>
        </p:txBody>
      </p:sp>
      <p:sp>
        <p:nvSpPr>
          <p:cNvPr id="6" name="TextBox 5">
            <a:extLst>
              <a:ext uri="{FF2B5EF4-FFF2-40B4-BE49-F238E27FC236}">
                <a16:creationId xmlns:a16="http://schemas.microsoft.com/office/drawing/2014/main" id="{049C3D96-1D9C-AE49-87C0-292D1B0D753D}"/>
              </a:ext>
            </a:extLst>
          </p:cNvPr>
          <p:cNvSpPr txBox="1"/>
          <p:nvPr/>
        </p:nvSpPr>
        <p:spPr>
          <a:xfrm>
            <a:off x="3402900" y="1745734"/>
            <a:ext cx="1975104" cy="369332"/>
          </a:xfrm>
          <a:prstGeom prst="rect">
            <a:avLst/>
          </a:prstGeom>
          <a:noFill/>
        </p:spPr>
        <p:txBody>
          <a:bodyPr wrap="square" rtlCol="0">
            <a:spAutoFit/>
          </a:bodyPr>
          <a:lstStyle/>
          <a:p>
            <a:r>
              <a:rPr lang="en-US" dirty="0"/>
              <a:t>Pointer 1</a:t>
            </a:r>
          </a:p>
        </p:txBody>
      </p:sp>
      <p:sp>
        <p:nvSpPr>
          <p:cNvPr id="7" name="TextBox 6">
            <a:extLst>
              <a:ext uri="{FF2B5EF4-FFF2-40B4-BE49-F238E27FC236}">
                <a16:creationId xmlns:a16="http://schemas.microsoft.com/office/drawing/2014/main" id="{B03135EF-C4FC-2947-90A6-89578FFCEA90}"/>
              </a:ext>
            </a:extLst>
          </p:cNvPr>
          <p:cNvSpPr txBox="1"/>
          <p:nvPr/>
        </p:nvSpPr>
        <p:spPr>
          <a:xfrm>
            <a:off x="3000564" y="3548556"/>
            <a:ext cx="1975104" cy="369332"/>
          </a:xfrm>
          <a:prstGeom prst="rect">
            <a:avLst/>
          </a:prstGeom>
          <a:noFill/>
        </p:spPr>
        <p:txBody>
          <a:bodyPr wrap="square" rtlCol="0">
            <a:spAutoFit/>
          </a:bodyPr>
          <a:lstStyle/>
          <a:p>
            <a:r>
              <a:rPr lang="en-US" dirty="0"/>
              <a:t>Pointer 2</a:t>
            </a:r>
          </a:p>
        </p:txBody>
      </p:sp>
      <p:sp>
        <p:nvSpPr>
          <p:cNvPr id="8" name="TextBox 7">
            <a:extLst>
              <a:ext uri="{FF2B5EF4-FFF2-40B4-BE49-F238E27FC236}">
                <a16:creationId xmlns:a16="http://schemas.microsoft.com/office/drawing/2014/main" id="{8650DF1A-1037-FE43-A999-80316CEEBB66}"/>
              </a:ext>
            </a:extLst>
          </p:cNvPr>
          <p:cNvSpPr txBox="1"/>
          <p:nvPr/>
        </p:nvSpPr>
        <p:spPr>
          <a:xfrm>
            <a:off x="6943275" y="1822950"/>
            <a:ext cx="3230880" cy="3447098"/>
          </a:xfrm>
          <a:prstGeom prst="rect">
            <a:avLst/>
          </a:prstGeom>
          <a:noFill/>
        </p:spPr>
        <p:txBody>
          <a:bodyPr wrap="square" rtlCol="0">
            <a:spAutoFit/>
          </a:bodyPr>
          <a:lstStyle/>
          <a:p>
            <a:r>
              <a:rPr lang="en-US" sz="2000" b="1" u="sng" dirty="0"/>
              <a:t>Iteration 1</a:t>
            </a:r>
          </a:p>
          <a:p>
            <a:r>
              <a:rPr lang="en-US" dirty="0"/>
              <a:t>Pointer 1  = 0</a:t>
            </a:r>
          </a:p>
          <a:p>
            <a:r>
              <a:rPr lang="en-US" dirty="0"/>
              <a:t>Array1[pointer1] = 1 (val1)</a:t>
            </a:r>
          </a:p>
          <a:p>
            <a:r>
              <a:rPr lang="en-US" dirty="0"/>
              <a:t>Pointer 2  = 0</a:t>
            </a:r>
          </a:p>
          <a:p>
            <a:r>
              <a:rPr lang="en-US" dirty="0"/>
              <a:t>Array2[pointer2] = 2 (val2)</a:t>
            </a:r>
          </a:p>
          <a:p>
            <a:r>
              <a:rPr lang="en-US" dirty="0"/>
              <a:t>Compare val1 and val2</a:t>
            </a:r>
          </a:p>
          <a:p>
            <a:r>
              <a:rPr lang="en-US" dirty="0"/>
              <a:t>Val1 is less than val2, so push val1</a:t>
            </a:r>
          </a:p>
          <a:p>
            <a:r>
              <a:rPr lang="en-US" dirty="0"/>
              <a:t>Since we used val1, increment pointer 1 </a:t>
            </a:r>
          </a:p>
          <a:p>
            <a:endParaRPr lang="en-US" dirty="0"/>
          </a:p>
          <a:p>
            <a:endParaRPr lang="en-US" dirty="0"/>
          </a:p>
        </p:txBody>
      </p:sp>
    </p:spTree>
    <p:extLst>
      <p:ext uri="{BB962C8B-B14F-4D97-AF65-F5344CB8AC3E}">
        <p14:creationId xmlns:p14="http://schemas.microsoft.com/office/powerpoint/2010/main" val="372360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83C752-038A-784E-AB77-84A000A6D709}"/>
              </a:ext>
            </a:extLst>
          </p:cNvPr>
          <p:cNvSpPr>
            <a:spLocks noGrp="1"/>
          </p:cNvSpPr>
          <p:nvPr>
            <p:ph type="title"/>
          </p:nvPr>
        </p:nvSpPr>
        <p:spPr>
          <a:xfrm>
            <a:off x="677334" y="609600"/>
            <a:ext cx="8596668" cy="1320800"/>
          </a:xfrm>
        </p:spPr>
        <p:txBody>
          <a:bodyPr/>
          <a:lstStyle/>
          <a:p>
            <a:r>
              <a:rPr lang="en-US" dirty="0"/>
              <a:t>Multiple Pointers Example – Combining two sorted arrays</a:t>
            </a:r>
          </a:p>
        </p:txBody>
      </p:sp>
      <p:sp>
        <p:nvSpPr>
          <p:cNvPr id="5" name="TextBox 4">
            <a:extLst>
              <a:ext uri="{FF2B5EF4-FFF2-40B4-BE49-F238E27FC236}">
                <a16:creationId xmlns:a16="http://schemas.microsoft.com/office/drawing/2014/main" id="{76C58977-5670-3146-8AA5-9FE2F7192D18}"/>
              </a:ext>
            </a:extLst>
          </p:cNvPr>
          <p:cNvSpPr txBox="1"/>
          <p:nvPr/>
        </p:nvSpPr>
        <p:spPr>
          <a:xfrm>
            <a:off x="999744" y="1930400"/>
            <a:ext cx="6473952" cy="4401205"/>
          </a:xfrm>
          <a:prstGeom prst="rect">
            <a:avLst/>
          </a:prstGeom>
          <a:noFill/>
        </p:spPr>
        <p:txBody>
          <a:bodyPr wrap="square" rtlCol="0">
            <a:spAutoFit/>
          </a:bodyPr>
          <a:lstStyle/>
          <a:p>
            <a:r>
              <a:rPr lang="en-US" sz="4000" dirty="0"/>
              <a:t>                  ↓</a:t>
            </a:r>
          </a:p>
          <a:p>
            <a:r>
              <a:rPr lang="en-US" sz="4000" dirty="0"/>
              <a:t>Array 1 - [1,2,3]</a:t>
            </a:r>
          </a:p>
          <a:p>
            <a:r>
              <a:rPr lang="en-US" sz="4000" dirty="0"/>
              <a:t>            </a:t>
            </a:r>
          </a:p>
          <a:p>
            <a:r>
              <a:rPr lang="en-US" sz="4000" dirty="0"/>
              <a:t>   				↓</a:t>
            </a:r>
          </a:p>
          <a:p>
            <a:r>
              <a:rPr lang="en-US" sz="4000" dirty="0"/>
              <a:t>Array 2 - [2,3,3]</a:t>
            </a:r>
          </a:p>
          <a:p>
            <a:endParaRPr lang="en-US" sz="4000" dirty="0"/>
          </a:p>
          <a:p>
            <a:r>
              <a:rPr lang="en-US" sz="4000" dirty="0"/>
              <a:t>Combined Array – [1]</a:t>
            </a:r>
          </a:p>
        </p:txBody>
      </p:sp>
      <p:sp>
        <p:nvSpPr>
          <p:cNvPr id="6" name="TextBox 5">
            <a:extLst>
              <a:ext uri="{FF2B5EF4-FFF2-40B4-BE49-F238E27FC236}">
                <a16:creationId xmlns:a16="http://schemas.microsoft.com/office/drawing/2014/main" id="{BC28A850-ACEF-EC42-B95A-8BCF4CFEBEC2}"/>
              </a:ext>
            </a:extLst>
          </p:cNvPr>
          <p:cNvSpPr txBox="1"/>
          <p:nvPr/>
        </p:nvSpPr>
        <p:spPr>
          <a:xfrm>
            <a:off x="3402900" y="1745734"/>
            <a:ext cx="1975104" cy="369332"/>
          </a:xfrm>
          <a:prstGeom prst="rect">
            <a:avLst/>
          </a:prstGeom>
          <a:noFill/>
        </p:spPr>
        <p:txBody>
          <a:bodyPr wrap="square" rtlCol="0">
            <a:spAutoFit/>
          </a:bodyPr>
          <a:lstStyle/>
          <a:p>
            <a:r>
              <a:rPr lang="en-US" dirty="0"/>
              <a:t>Pointer 1</a:t>
            </a:r>
          </a:p>
        </p:txBody>
      </p:sp>
      <p:sp>
        <p:nvSpPr>
          <p:cNvPr id="7" name="TextBox 6">
            <a:extLst>
              <a:ext uri="{FF2B5EF4-FFF2-40B4-BE49-F238E27FC236}">
                <a16:creationId xmlns:a16="http://schemas.microsoft.com/office/drawing/2014/main" id="{B5CDE4F4-9815-124E-A500-118535293030}"/>
              </a:ext>
            </a:extLst>
          </p:cNvPr>
          <p:cNvSpPr txBox="1"/>
          <p:nvPr/>
        </p:nvSpPr>
        <p:spPr>
          <a:xfrm>
            <a:off x="3000564" y="3548556"/>
            <a:ext cx="1975104" cy="369332"/>
          </a:xfrm>
          <a:prstGeom prst="rect">
            <a:avLst/>
          </a:prstGeom>
          <a:noFill/>
        </p:spPr>
        <p:txBody>
          <a:bodyPr wrap="square" rtlCol="0">
            <a:spAutoFit/>
          </a:bodyPr>
          <a:lstStyle/>
          <a:p>
            <a:r>
              <a:rPr lang="en-US" dirty="0"/>
              <a:t>Pointer 2</a:t>
            </a:r>
          </a:p>
        </p:txBody>
      </p:sp>
      <p:sp>
        <p:nvSpPr>
          <p:cNvPr id="8" name="TextBox 7">
            <a:extLst>
              <a:ext uri="{FF2B5EF4-FFF2-40B4-BE49-F238E27FC236}">
                <a16:creationId xmlns:a16="http://schemas.microsoft.com/office/drawing/2014/main" id="{B028950A-F910-9143-AF8F-7ECAF710B6C8}"/>
              </a:ext>
            </a:extLst>
          </p:cNvPr>
          <p:cNvSpPr txBox="1"/>
          <p:nvPr/>
        </p:nvSpPr>
        <p:spPr>
          <a:xfrm>
            <a:off x="6943275" y="1822950"/>
            <a:ext cx="3230880" cy="3724096"/>
          </a:xfrm>
          <a:prstGeom prst="rect">
            <a:avLst/>
          </a:prstGeom>
          <a:noFill/>
        </p:spPr>
        <p:txBody>
          <a:bodyPr wrap="square" rtlCol="0">
            <a:spAutoFit/>
          </a:bodyPr>
          <a:lstStyle/>
          <a:p>
            <a:r>
              <a:rPr lang="en-US" sz="2000" b="1" u="sng" dirty="0"/>
              <a:t>Iteration 2</a:t>
            </a:r>
          </a:p>
          <a:p>
            <a:r>
              <a:rPr lang="en-US" dirty="0"/>
              <a:t>Pointer 1  = 1</a:t>
            </a:r>
          </a:p>
          <a:p>
            <a:r>
              <a:rPr lang="en-US" dirty="0"/>
              <a:t>Array1[pointer1] = 2 (val1)</a:t>
            </a:r>
          </a:p>
          <a:p>
            <a:r>
              <a:rPr lang="en-US" dirty="0"/>
              <a:t>Pointer 2  = 0</a:t>
            </a:r>
          </a:p>
          <a:p>
            <a:r>
              <a:rPr lang="en-US" dirty="0"/>
              <a:t>Array2[pointer2] = 2 (val2)</a:t>
            </a:r>
          </a:p>
          <a:p>
            <a:r>
              <a:rPr lang="en-US" dirty="0"/>
              <a:t>Compare val1 and val2</a:t>
            </a:r>
          </a:p>
          <a:p>
            <a:r>
              <a:rPr lang="en-US" dirty="0"/>
              <a:t>Val2 is equal to val2, we can push either, lets just push val1</a:t>
            </a:r>
          </a:p>
          <a:p>
            <a:r>
              <a:rPr lang="en-US" dirty="0"/>
              <a:t>Since we used val1, increment pointer 1 </a:t>
            </a:r>
          </a:p>
          <a:p>
            <a:endParaRPr lang="en-US" dirty="0"/>
          </a:p>
          <a:p>
            <a:endParaRPr lang="en-US" dirty="0"/>
          </a:p>
        </p:txBody>
      </p:sp>
    </p:spTree>
    <p:extLst>
      <p:ext uri="{BB962C8B-B14F-4D97-AF65-F5344CB8AC3E}">
        <p14:creationId xmlns:p14="http://schemas.microsoft.com/office/powerpoint/2010/main" val="2397660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9CE472-77CD-B542-AF90-A8039C2B5D69}"/>
              </a:ext>
            </a:extLst>
          </p:cNvPr>
          <p:cNvSpPr>
            <a:spLocks noGrp="1"/>
          </p:cNvSpPr>
          <p:nvPr>
            <p:ph type="title"/>
          </p:nvPr>
        </p:nvSpPr>
        <p:spPr>
          <a:xfrm>
            <a:off x="677334" y="609600"/>
            <a:ext cx="8596668" cy="1320800"/>
          </a:xfrm>
        </p:spPr>
        <p:txBody>
          <a:bodyPr/>
          <a:lstStyle/>
          <a:p>
            <a:r>
              <a:rPr lang="en-US" dirty="0"/>
              <a:t>Multiple Pointers Example – Combining two sorted arrays</a:t>
            </a:r>
          </a:p>
        </p:txBody>
      </p:sp>
      <p:sp>
        <p:nvSpPr>
          <p:cNvPr id="5" name="TextBox 4">
            <a:extLst>
              <a:ext uri="{FF2B5EF4-FFF2-40B4-BE49-F238E27FC236}">
                <a16:creationId xmlns:a16="http://schemas.microsoft.com/office/drawing/2014/main" id="{09FE2762-9585-5840-9A80-76743729F8E0}"/>
              </a:ext>
            </a:extLst>
          </p:cNvPr>
          <p:cNvSpPr txBox="1"/>
          <p:nvPr/>
        </p:nvSpPr>
        <p:spPr>
          <a:xfrm>
            <a:off x="999744" y="1930400"/>
            <a:ext cx="6473952" cy="4401205"/>
          </a:xfrm>
          <a:prstGeom prst="rect">
            <a:avLst/>
          </a:prstGeom>
          <a:noFill/>
        </p:spPr>
        <p:txBody>
          <a:bodyPr wrap="square" rtlCol="0">
            <a:spAutoFit/>
          </a:bodyPr>
          <a:lstStyle/>
          <a:p>
            <a:r>
              <a:rPr lang="en-US" sz="4000" dirty="0"/>
              <a:t>                  ↓</a:t>
            </a:r>
          </a:p>
          <a:p>
            <a:r>
              <a:rPr lang="en-US" sz="4000" dirty="0"/>
              <a:t>Array 1 - [1,2,3]</a:t>
            </a:r>
          </a:p>
          <a:p>
            <a:r>
              <a:rPr lang="en-US" sz="4000" dirty="0"/>
              <a:t>            </a:t>
            </a:r>
          </a:p>
          <a:p>
            <a:r>
              <a:rPr lang="en-US" sz="4000" dirty="0"/>
              <a:t>   				↓</a:t>
            </a:r>
          </a:p>
          <a:p>
            <a:r>
              <a:rPr lang="en-US" sz="4000" dirty="0"/>
              <a:t>Array 2 - [2,3,3]</a:t>
            </a:r>
          </a:p>
          <a:p>
            <a:endParaRPr lang="en-US" sz="4000" dirty="0"/>
          </a:p>
          <a:p>
            <a:r>
              <a:rPr lang="en-US" sz="4000" dirty="0"/>
              <a:t>Combined Array – [1,2]</a:t>
            </a:r>
          </a:p>
        </p:txBody>
      </p:sp>
      <p:sp>
        <p:nvSpPr>
          <p:cNvPr id="6" name="TextBox 5">
            <a:extLst>
              <a:ext uri="{FF2B5EF4-FFF2-40B4-BE49-F238E27FC236}">
                <a16:creationId xmlns:a16="http://schemas.microsoft.com/office/drawing/2014/main" id="{8EDECD98-C3C7-3E4F-B69E-54A30B55BDD3}"/>
              </a:ext>
            </a:extLst>
          </p:cNvPr>
          <p:cNvSpPr txBox="1"/>
          <p:nvPr/>
        </p:nvSpPr>
        <p:spPr>
          <a:xfrm>
            <a:off x="3402900" y="1745734"/>
            <a:ext cx="1975104" cy="369332"/>
          </a:xfrm>
          <a:prstGeom prst="rect">
            <a:avLst/>
          </a:prstGeom>
          <a:noFill/>
        </p:spPr>
        <p:txBody>
          <a:bodyPr wrap="square" rtlCol="0">
            <a:spAutoFit/>
          </a:bodyPr>
          <a:lstStyle/>
          <a:p>
            <a:r>
              <a:rPr lang="en-US" dirty="0"/>
              <a:t>Pointer 1</a:t>
            </a:r>
          </a:p>
        </p:txBody>
      </p:sp>
      <p:sp>
        <p:nvSpPr>
          <p:cNvPr id="7" name="TextBox 6">
            <a:extLst>
              <a:ext uri="{FF2B5EF4-FFF2-40B4-BE49-F238E27FC236}">
                <a16:creationId xmlns:a16="http://schemas.microsoft.com/office/drawing/2014/main" id="{F1CAB309-7C6F-FD4F-A2CD-D268988E972C}"/>
              </a:ext>
            </a:extLst>
          </p:cNvPr>
          <p:cNvSpPr txBox="1"/>
          <p:nvPr/>
        </p:nvSpPr>
        <p:spPr>
          <a:xfrm>
            <a:off x="3000564" y="3548556"/>
            <a:ext cx="1975104" cy="369332"/>
          </a:xfrm>
          <a:prstGeom prst="rect">
            <a:avLst/>
          </a:prstGeom>
          <a:noFill/>
        </p:spPr>
        <p:txBody>
          <a:bodyPr wrap="square" rtlCol="0">
            <a:spAutoFit/>
          </a:bodyPr>
          <a:lstStyle/>
          <a:p>
            <a:r>
              <a:rPr lang="en-US" dirty="0"/>
              <a:t>Pointer 2</a:t>
            </a:r>
          </a:p>
        </p:txBody>
      </p:sp>
      <p:sp>
        <p:nvSpPr>
          <p:cNvPr id="8" name="TextBox 7">
            <a:extLst>
              <a:ext uri="{FF2B5EF4-FFF2-40B4-BE49-F238E27FC236}">
                <a16:creationId xmlns:a16="http://schemas.microsoft.com/office/drawing/2014/main" id="{2D27FB85-5C39-9E41-A69A-99BCD48242F9}"/>
              </a:ext>
            </a:extLst>
          </p:cNvPr>
          <p:cNvSpPr txBox="1"/>
          <p:nvPr/>
        </p:nvSpPr>
        <p:spPr>
          <a:xfrm>
            <a:off x="6943275" y="1822950"/>
            <a:ext cx="3230880" cy="3724096"/>
          </a:xfrm>
          <a:prstGeom prst="rect">
            <a:avLst/>
          </a:prstGeom>
          <a:noFill/>
        </p:spPr>
        <p:txBody>
          <a:bodyPr wrap="square" rtlCol="0">
            <a:spAutoFit/>
          </a:bodyPr>
          <a:lstStyle/>
          <a:p>
            <a:r>
              <a:rPr lang="en-US" sz="2000" b="1" u="sng" dirty="0"/>
              <a:t>Iteration 2</a:t>
            </a:r>
          </a:p>
          <a:p>
            <a:r>
              <a:rPr lang="en-US" dirty="0"/>
              <a:t>Pointer 1  = 1</a:t>
            </a:r>
          </a:p>
          <a:p>
            <a:r>
              <a:rPr lang="en-US" dirty="0"/>
              <a:t>Array1[pointer1] = 2 (val1)</a:t>
            </a:r>
          </a:p>
          <a:p>
            <a:r>
              <a:rPr lang="en-US" dirty="0"/>
              <a:t>Pointer 2  = 0</a:t>
            </a:r>
          </a:p>
          <a:p>
            <a:r>
              <a:rPr lang="en-US" dirty="0"/>
              <a:t>Array2[pointer2] = 2 (val2)</a:t>
            </a:r>
          </a:p>
          <a:p>
            <a:r>
              <a:rPr lang="en-US" dirty="0"/>
              <a:t>Compare val1 and val2</a:t>
            </a:r>
          </a:p>
          <a:p>
            <a:r>
              <a:rPr lang="en-US" dirty="0"/>
              <a:t>Val2 is equal to val2, we can push either, lets just push val1</a:t>
            </a:r>
          </a:p>
          <a:p>
            <a:r>
              <a:rPr lang="en-US" dirty="0"/>
              <a:t>Since we used val1, increment pointer 1 </a:t>
            </a:r>
          </a:p>
          <a:p>
            <a:endParaRPr lang="en-US" dirty="0"/>
          </a:p>
          <a:p>
            <a:endParaRPr lang="en-US" dirty="0"/>
          </a:p>
        </p:txBody>
      </p:sp>
    </p:spTree>
    <p:extLst>
      <p:ext uri="{BB962C8B-B14F-4D97-AF65-F5344CB8AC3E}">
        <p14:creationId xmlns:p14="http://schemas.microsoft.com/office/powerpoint/2010/main" val="6106992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{3678A9B5-05B1-2C49-9063-BC634F4DC34C}tf10001060</Template>
  <TotalTime>822</TotalTime>
  <Words>2981</Words>
  <Application>Microsoft Macintosh PowerPoint</Application>
  <PresentationFormat>Widescreen</PresentationFormat>
  <Paragraphs>685</Paragraphs>
  <Slides>60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Trebuchet MS</vt:lpstr>
      <vt:lpstr>Wingdings 3</vt:lpstr>
      <vt:lpstr>Facet</vt:lpstr>
      <vt:lpstr>Part 1 – Problem solving methods for algorithms</vt:lpstr>
      <vt:lpstr>PowerPoint Presentation</vt:lpstr>
      <vt:lpstr>Goal</vt:lpstr>
      <vt:lpstr>Multiple Pointers</vt:lpstr>
      <vt:lpstr>Multiple Pointers Example – Combining two sorted arrays</vt:lpstr>
      <vt:lpstr>Multiple Pointers Example – Combining two sorted arrays</vt:lpstr>
      <vt:lpstr>Multiple Pointers Example – Combining two sorted arrays</vt:lpstr>
      <vt:lpstr>Multiple Pointers Example – Combining two sorted arrays</vt:lpstr>
      <vt:lpstr>Multiple Pointers Example – Combining two sorted arrays</vt:lpstr>
      <vt:lpstr>Multiple Pointers Example – Combining two sorted arrays</vt:lpstr>
      <vt:lpstr>Multiple Pointers Example – Combining two sorted arrays</vt:lpstr>
      <vt:lpstr>Multiple Pointers Example – Combining two sorted arrays</vt:lpstr>
      <vt:lpstr>Multiple Pointers Example – Combining two sorted arrays</vt:lpstr>
      <vt:lpstr>Multiple Pointers Example – Combining two sorted arrays</vt:lpstr>
      <vt:lpstr>Multiple Pointers Example – Combining two sorted arrays</vt:lpstr>
      <vt:lpstr>Multiple Pointers Example – Combining two sorted arrays</vt:lpstr>
      <vt:lpstr>Multiple Pointers Example – Combining two sorted arrays</vt:lpstr>
      <vt:lpstr>Multiple Pointers Example – Combining two sorted arrays</vt:lpstr>
      <vt:lpstr>Multiple Pointers Example – Combining two sorted arrays</vt:lpstr>
      <vt:lpstr>Multiple Pointers Example – Combining two sorted arrays</vt:lpstr>
      <vt:lpstr>Multiple Pointers Example – Combining two sorted arrays</vt:lpstr>
      <vt:lpstr>Multiple Pointers Example – Combining two sorted arrays</vt:lpstr>
      <vt:lpstr>Multiple Pointers in code</vt:lpstr>
      <vt:lpstr>Practice: Setup</vt:lpstr>
      <vt:lpstr>Practice: Introduction – threeSum(); </vt:lpstr>
      <vt:lpstr>Hints</vt:lpstr>
      <vt:lpstr>Walkthrough: threeSum() – multiple pointers </vt:lpstr>
      <vt:lpstr>Walkthrough: threeSum() – multiple pointers </vt:lpstr>
      <vt:lpstr>Walkthrough: threeSum() – multiple pointers </vt:lpstr>
      <vt:lpstr>Walkthrough: threeSum() – multiple pointers </vt:lpstr>
      <vt:lpstr>Walkthrough: threeSum() – multiple pointers </vt:lpstr>
      <vt:lpstr>Walkthrough: threeSum() – multiple pointers </vt:lpstr>
      <vt:lpstr>Walkthrough: threeSum() – multiple pointers </vt:lpstr>
      <vt:lpstr>Walkthrough: threeSum() – code</vt:lpstr>
      <vt:lpstr>Multiple Pointers example 2 – Linked Lists</vt:lpstr>
      <vt:lpstr>hasCycle/isCircular Introduction:</vt:lpstr>
      <vt:lpstr>hasCycle/isCircular Introduction:</vt:lpstr>
      <vt:lpstr>hasCycle/isCircular walkthrough</vt:lpstr>
      <vt:lpstr>hasCycle/isCircular walkthrough</vt:lpstr>
      <vt:lpstr>hasCycle/isCircular walkthrough</vt:lpstr>
      <vt:lpstr>hasCycle/isCircular walkthrough – How can we leverage the pointers to tell us if there’s a cycle?</vt:lpstr>
      <vt:lpstr>hasCycle/isCircular walkthrough </vt:lpstr>
      <vt:lpstr>hasCycle/isCircular walkthrough </vt:lpstr>
      <vt:lpstr>hasCycle/isCircular walkthrough </vt:lpstr>
      <vt:lpstr>hasCycle/isCircular walkthrough </vt:lpstr>
      <vt:lpstr>hasCycle/isCircular walkthrough </vt:lpstr>
      <vt:lpstr>hasCycle/isCircular walkthrough </vt:lpstr>
      <vt:lpstr>hasCycle/isCircular walkthrough </vt:lpstr>
      <vt:lpstr>hasCycle/isCircular walkthrough </vt:lpstr>
      <vt:lpstr>How do we tell if there’s a loop in a real life setting?</vt:lpstr>
      <vt:lpstr>How do we tell if there’s a loop in a real life setting?</vt:lpstr>
      <vt:lpstr>How do we tell if there’s a loop in a real life setting?</vt:lpstr>
      <vt:lpstr>Criteria </vt:lpstr>
      <vt:lpstr>hasCycle/isCircular walkthrough </vt:lpstr>
      <vt:lpstr>hasCycle/isCircular walkthrough </vt:lpstr>
      <vt:lpstr>hasCycle/isCircular walkthrough </vt:lpstr>
      <vt:lpstr>hasCycle/isCircular walkthrough – Accounting for the other case</vt:lpstr>
      <vt:lpstr>hasCycle/isCircular walkthrough – Accounting for the other case</vt:lpstr>
      <vt:lpstr>hasCycle/isCircular walkthrough – Accounting for the other case</vt:lpstr>
      <vt:lpstr>hasCycle/isCircular in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1 – An introduction to problem solving algorithms </dc:title>
  <dc:creator>grace</dc:creator>
  <cp:lastModifiedBy>grace</cp:lastModifiedBy>
  <cp:revision>23</cp:revision>
  <dcterms:created xsi:type="dcterms:W3CDTF">2019-10-04T02:00:29Z</dcterms:created>
  <dcterms:modified xsi:type="dcterms:W3CDTF">2019-10-04T15:42:39Z</dcterms:modified>
</cp:coreProperties>
</file>