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8" r:id="rId1"/>
  </p:sldMasterIdLst>
  <p:notesMasterIdLst>
    <p:notesMasterId r:id="rId47"/>
  </p:notes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1"/>
    <p:restoredTop sz="94635"/>
  </p:normalViewPr>
  <p:slideViewPr>
    <p:cSldViewPr snapToGrid="0" snapToObjects="1">
      <p:cViewPr varScale="1">
        <p:scale>
          <a:sx n="90" d="100"/>
          <a:sy n="90" d="100"/>
        </p:scale>
        <p:origin x="224"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94AB4-C874-3A47-A3A0-7FFE0795BD36}" type="datetimeFigureOut">
              <a:rPr lang="en-US" smtClean="0"/>
              <a:t>10/14/19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36016-AE4A-1840-9188-F2F9F7F5D0DE}" type="slidenum">
              <a:rPr lang="en-US" smtClean="0"/>
              <a:t>‹#›</a:t>
            </a:fld>
            <a:endParaRPr lang="en-US"/>
          </a:p>
        </p:txBody>
      </p:sp>
    </p:spTree>
    <p:extLst>
      <p:ext uri="{BB962C8B-B14F-4D97-AF65-F5344CB8AC3E}">
        <p14:creationId xmlns:p14="http://schemas.microsoft.com/office/powerpoint/2010/main" val="385549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36016-AE4A-1840-9188-F2F9F7F5D0DE}" type="slidenum">
              <a:rPr lang="en-US" smtClean="0"/>
              <a:t>2</a:t>
            </a:fld>
            <a:endParaRPr lang="en-US"/>
          </a:p>
        </p:txBody>
      </p:sp>
    </p:spTree>
    <p:extLst>
      <p:ext uri="{BB962C8B-B14F-4D97-AF65-F5344CB8AC3E}">
        <p14:creationId xmlns:p14="http://schemas.microsoft.com/office/powerpoint/2010/main" val="330262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CA52C1-CB2A-1D4E-825C-2AEE18F30C76}" type="datetimeFigureOut">
              <a:rPr lang="en-US" smtClean="0"/>
              <a:t>10/13/19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194366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CA52C1-CB2A-1D4E-825C-2AEE18F30C76}" type="datetimeFigureOut">
              <a:rPr lang="en-US" smtClean="0"/>
              <a:t>10/13/19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189786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CA52C1-CB2A-1D4E-825C-2AEE18F30C76}" type="datetimeFigureOut">
              <a:rPr lang="en-US" smtClean="0"/>
              <a:t>10/13/19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287374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A52C1-CB2A-1D4E-825C-2AEE18F30C76}" type="datetimeFigureOut">
              <a:rPr lang="en-US" smtClean="0"/>
              <a:t>10/13/19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359193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A52C1-CB2A-1D4E-825C-2AEE18F30C76}" type="datetimeFigureOut">
              <a:rPr lang="en-US" smtClean="0"/>
              <a:t>10/13/19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192442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ECA52C1-CB2A-1D4E-825C-2AEE18F30C76}" type="datetimeFigureOut">
              <a:rPr lang="en-US" smtClean="0"/>
              <a:t>10/13/19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101389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ECA52C1-CB2A-1D4E-825C-2AEE18F30C76}" type="datetimeFigureOut">
              <a:rPr lang="en-US" smtClean="0"/>
              <a:t>10/13/19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4112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ECA52C1-CB2A-1D4E-825C-2AEE18F30C76}" type="datetimeFigureOut">
              <a:rPr lang="en-US" smtClean="0"/>
              <a:t>10/13/19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172300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CA52C1-CB2A-1D4E-825C-2AEE18F30C76}" type="datetimeFigureOut">
              <a:rPr lang="en-US" smtClean="0"/>
              <a:t>10/13/19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429472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CA52C1-CB2A-1D4E-825C-2AEE18F30C76}" type="datetimeFigureOut">
              <a:rPr lang="en-US" smtClean="0"/>
              <a:t>10/13/19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276982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CA52C1-CB2A-1D4E-825C-2AEE18F30C76}" type="datetimeFigureOut">
              <a:rPr lang="en-US" smtClean="0"/>
              <a:t>10/13/19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94C0137E-BB28-164F-A720-87865E22ABED}" type="slidenum">
              <a:rPr lang="en-US" smtClean="0"/>
              <a:t>‹#›</a:t>
            </a:fld>
            <a:endParaRPr lang="en-US"/>
          </a:p>
        </p:txBody>
      </p:sp>
    </p:spTree>
    <p:extLst>
      <p:ext uri="{BB962C8B-B14F-4D97-AF65-F5344CB8AC3E}">
        <p14:creationId xmlns:p14="http://schemas.microsoft.com/office/powerpoint/2010/main" val="57020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ECA52C1-CB2A-1D4E-825C-2AEE18F30C76}" type="datetimeFigureOut">
              <a:rPr lang="en-US" smtClean="0"/>
              <a:t>10/13/19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4C0137E-BB28-164F-A720-87865E22ABED}" type="slidenum">
              <a:rPr lang="en-US" smtClean="0"/>
              <a:t>‹#›</a:t>
            </a:fld>
            <a:endParaRPr lang="en-US"/>
          </a:p>
        </p:txBody>
      </p:sp>
    </p:spTree>
    <p:extLst>
      <p:ext uri="{BB962C8B-B14F-4D97-AF65-F5344CB8AC3E}">
        <p14:creationId xmlns:p14="http://schemas.microsoft.com/office/powerpoint/2010/main" val="17555247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E6940A-C0E1-B34E-816D-BC4390706BCF}"/>
              </a:ext>
            </a:extLst>
          </p:cNvPr>
          <p:cNvSpPr>
            <a:spLocks noGrp="1"/>
          </p:cNvSpPr>
          <p:nvPr>
            <p:ph type="ctrTitle"/>
          </p:nvPr>
        </p:nvSpPr>
        <p:spPr/>
        <p:txBody>
          <a:bodyPr/>
          <a:lstStyle/>
          <a:p>
            <a:r>
              <a:rPr lang="en-US" dirty="0"/>
              <a:t>Problem Solving: Linked Lists</a:t>
            </a:r>
          </a:p>
        </p:txBody>
      </p:sp>
      <p:sp>
        <p:nvSpPr>
          <p:cNvPr id="3" name="Subtitle 2">
            <a:extLst>
              <a:ext uri="{FF2B5EF4-FFF2-40B4-BE49-F238E27FC236}">
                <a16:creationId xmlns:a16="http://schemas.microsoft.com/office/drawing/2014/main" id="{622DE813-CB15-9E44-B682-83CAD5F6A6B4}"/>
              </a:ext>
            </a:extLst>
          </p:cNvPr>
          <p:cNvSpPr>
            <a:spLocks noGrp="1"/>
          </p:cNvSpPr>
          <p:nvPr>
            <p:ph type="subTitle" idx="1"/>
          </p:nvPr>
        </p:nvSpPr>
        <p:spPr/>
        <p:txBody>
          <a:bodyPr/>
          <a:lstStyle/>
          <a:p>
            <a:r>
              <a:rPr lang="en-US" dirty="0"/>
              <a:t>Kevin Lin</a:t>
            </a:r>
          </a:p>
        </p:txBody>
      </p:sp>
    </p:spTree>
    <p:extLst>
      <p:ext uri="{BB962C8B-B14F-4D97-AF65-F5344CB8AC3E}">
        <p14:creationId xmlns:p14="http://schemas.microsoft.com/office/powerpoint/2010/main" val="217885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F8BE06-E907-3443-9157-86918A21DFE4}"/>
              </a:ext>
            </a:extLst>
          </p:cNvPr>
          <p:cNvSpPr>
            <a:spLocks noGrp="1"/>
          </p:cNvSpPr>
          <p:nvPr>
            <p:ph type="title"/>
          </p:nvPr>
        </p:nvSpPr>
        <p:spPr>
          <a:xfrm>
            <a:off x="252919" y="1123837"/>
            <a:ext cx="2947482" cy="4601183"/>
          </a:xfrm>
        </p:spPr>
        <p:txBody>
          <a:bodyPr/>
          <a:lstStyle/>
          <a:p>
            <a:r>
              <a:rPr lang="en-US" dirty="0"/>
              <a:t>Delete a node in place</a:t>
            </a:r>
          </a:p>
        </p:txBody>
      </p:sp>
      <p:sp>
        <p:nvSpPr>
          <p:cNvPr id="5" name="Content Placeholder 2">
            <a:extLst>
              <a:ext uri="{FF2B5EF4-FFF2-40B4-BE49-F238E27FC236}">
                <a16:creationId xmlns:a16="http://schemas.microsoft.com/office/drawing/2014/main" id="{03304662-28A3-0448-9709-CC173B9E3AD3}"/>
              </a:ext>
            </a:extLst>
          </p:cNvPr>
          <p:cNvSpPr>
            <a:spLocks noGrp="1"/>
          </p:cNvSpPr>
          <p:nvPr>
            <p:ph idx="1"/>
          </p:nvPr>
        </p:nvSpPr>
        <p:spPr>
          <a:xfrm>
            <a:off x="3869268" y="864108"/>
            <a:ext cx="7315200" cy="5120640"/>
          </a:xfrm>
        </p:spPr>
        <p:txBody>
          <a:bodyPr/>
          <a:lstStyle/>
          <a:p>
            <a:r>
              <a:rPr lang="en-US" dirty="0"/>
              <a:t>Given a linked list, can you write a function called </a:t>
            </a:r>
            <a:r>
              <a:rPr lang="en-US" dirty="0" err="1"/>
              <a:t>deleteNode</a:t>
            </a:r>
            <a:r>
              <a:rPr lang="en-US" dirty="0"/>
              <a:t>() which receives a random node from a linked list and removes it?</a:t>
            </a:r>
          </a:p>
          <a:p>
            <a:r>
              <a:rPr lang="en-US" dirty="0"/>
              <a:t>This should happen in O(1) time</a:t>
            </a:r>
          </a:p>
          <a:p>
            <a:r>
              <a:rPr lang="en-US" dirty="0"/>
              <a:t>Remove it in-place, do not create a new linked list!</a:t>
            </a:r>
          </a:p>
        </p:txBody>
      </p:sp>
      <p:sp>
        <p:nvSpPr>
          <p:cNvPr id="6" name="Oval 5">
            <a:extLst>
              <a:ext uri="{FF2B5EF4-FFF2-40B4-BE49-F238E27FC236}">
                <a16:creationId xmlns:a16="http://schemas.microsoft.com/office/drawing/2014/main" id="{332DC762-3D40-1A46-8C0C-AD771D11CDE4}"/>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490DEB0E-830D-A447-B0B2-A289CDAE5BF3}"/>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096C68BF-6FD8-914E-92FD-900CDE20B3F3}"/>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D8D35433-D772-FD4C-B91B-793C4EE2D6C7}"/>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190B6031-0FDD-504F-A65F-7FF6F880E931}"/>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0E715AA1-4D3A-E342-962D-C46080958D4A}"/>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FA31E3-9847-1843-A6D0-60AF1F4F3973}"/>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704F3B-2AEE-BD4B-BB8F-63CD9128B7DF}"/>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378A22-3871-7A44-9C6D-6401B47BC6C8}"/>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6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05428-0090-5946-B679-E95ACC59D219}"/>
              </a:ext>
            </a:extLst>
          </p:cNvPr>
          <p:cNvSpPr>
            <a:spLocks noGrp="1"/>
          </p:cNvSpPr>
          <p:nvPr>
            <p:ph type="title"/>
          </p:nvPr>
        </p:nvSpPr>
        <p:spPr>
          <a:xfrm>
            <a:off x="252919" y="1123837"/>
            <a:ext cx="2947482" cy="4601183"/>
          </a:xfrm>
        </p:spPr>
        <p:txBody>
          <a:bodyPr/>
          <a:lstStyle/>
          <a:p>
            <a:r>
              <a:rPr lang="en-US" dirty="0"/>
              <a:t>Delete a node in place</a:t>
            </a:r>
          </a:p>
        </p:txBody>
      </p:sp>
      <p:sp>
        <p:nvSpPr>
          <p:cNvPr id="5" name="Content Placeholder 2">
            <a:extLst>
              <a:ext uri="{FF2B5EF4-FFF2-40B4-BE49-F238E27FC236}">
                <a16:creationId xmlns:a16="http://schemas.microsoft.com/office/drawing/2014/main" id="{8FF4784D-0E3F-4B47-8819-2BE88DCA5D96}"/>
              </a:ext>
            </a:extLst>
          </p:cNvPr>
          <p:cNvSpPr>
            <a:spLocks noGrp="1"/>
          </p:cNvSpPr>
          <p:nvPr>
            <p:ph idx="1"/>
          </p:nvPr>
        </p:nvSpPr>
        <p:spPr>
          <a:xfrm>
            <a:off x="3869268" y="864108"/>
            <a:ext cx="7315200" cy="5120640"/>
          </a:xfrm>
        </p:spPr>
        <p:txBody>
          <a:bodyPr/>
          <a:lstStyle/>
          <a:p>
            <a:r>
              <a:rPr lang="en-US" dirty="0"/>
              <a:t>Given a linked list, can you write a function called </a:t>
            </a:r>
            <a:r>
              <a:rPr lang="en-US" dirty="0" err="1"/>
              <a:t>deleteNode</a:t>
            </a:r>
            <a:r>
              <a:rPr lang="en-US" dirty="0"/>
              <a:t>() which receives a random node from a linked list and removes it?</a:t>
            </a:r>
          </a:p>
          <a:p>
            <a:r>
              <a:rPr lang="en-US" dirty="0"/>
              <a:t>This should happen in O(1) time</a:t>
            </a:r>
          </a:p>
          <a:p>
            <a:r>
              <a:rPr lang="en-US" dirty="0"/>
              <a:t>Remove it in-place, do not create a new linked list!</a:t>
            </a:r>
          </a:p>
        </p:txBody>
      </p:sp>
      <p:sp>
        <p:nvSpPr>
          <p:cNvPr id="6" name="Oval 5">
            <a:extLst>
              <a:ext uri="{FF2B5EF4-FFF2-40B4-BE49-F238E27FC236}">
                <a16:creationId xmlns:a16="http://schemas.microsoft.com/office/drawing/2014/main" id="{AF631046-FBEF-4343-AAFE-588A682C30B7}"/>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C87E02B7-1D81-7642-BC98-4C5698967032}"/>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1CDDB61B-CF0E-4340-AE31-D88CE76E293F}"/>
              </a:ext>
            </a:extLst>
          </p:cNvPr>
          <p:cNvSpPr>
            <a:spLocks noChangeAspect="1"/>
          </p:cNvSpPr>
          <p:nvPr/>
        </p:nvSpPr>
        <p:spPr>
          <a:xfrm>
            <a:off x="7039871"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F88AC997-F84E-534B-8575-E434650AD2D3}"/>
              </a:ext>
            </a:extLst>
          </p:cNvPr>
          <p:cNvSpPr>
            <a:spLocks noChangeAspect="1"/>
          </p:cNvSpPr>
          <p:nvPr/>
        </p:nvSpPr>
        <p:spPr>
          <a:xfrm>
            <a:off x="8003644"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9E270ED0-D469-FD42-A48C-EB8FD8DB1841}"/>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1CB354-69C5-964D-A299-2DED52EDC4E7}"/>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B39284-2E31-4946-8E07-7FEA49B77E04}"/>
              </a:ext>
            </a:extLst>
          </p:cNvPr>
          <p:cNvCxnSpPr/>
          <p:nvPr/>
        </p:nvCxnSpPr>
        <p:spPr>
          <a:xfrm>
            <a:off x="7729324"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98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1CB99A-7D97-224E-8768-93A4E37BD2CF}"/>
              </a:ext>
            </a:extLst>
          </p:cNvPr>
          <p:cNvSpPr>
            <a:spLocks noGrp="1"/>
          </p:cNvSpPr>
          <p:nvPr>
            <p:ph type="title"/>
          </p:nvPr>
        </p:nvSpPr>
        <p:spPr>
          <a:xfrm>
            <a:off x="252919" y="1123837"/>
            <a:ext cx="2947482" cy="4601183"/>
          </a:xfrm>
        </p:spPr>
        <p:txBody>
          <a:bodyPr/>
          <a:lstStyle/>
          <a:p>
            <a:r>
              <a:rPr lang="en-US" dirty="0"/>
              <a:t>Delete a node in place - Hints</a:t>
            </a:r>
          </a:p>
        </p:txBody>
      </p:sp>
      <p:sp>
        <p:nvSpPr>
          <p:cNvPr id="5" name="Content Placeholder 2">
            <a:extLst>
              <a:ext uri="{FF2B5EF4-FFF2-40B4-BE49-F238E27FC236}">
                <a16:creationId xmlns:a16="http://schemas.microsoft.com/office/drawing/2014/main" id="{061C1E76-BC60-EF46-B31D-F8E56FB1D8A0}"/>
              </a:ext>
            </a:extLst>
          </p:cNvPr>
          <p:cNvSpPr>
            <a:spLocks noGrp="1"/>
          </p:cNvSpPr>
          <p:nvPr>
            <p:ph idx="1"/>
          </p:nvPr>
        </p:nvSpPr>
        <p:spPr>
          <a:xfrm>
            <a:off x="3869268" y="864108"/>
            <a:ext cx="7315200" cy="5120640"/>
          </a:xfrm>
        </p:spPr>
        <p:txBody>
          <a:bodyPr/>
          <a:lstStyle/>
          <a:p>
            <a:r>
              <a:rPr lang="en-US" dirty="0"/>
              <a:t>Notice you’re given the node you want to delete</a:t>
            </a:r>
          </a:p>
          <a:p>
            <a:r>
              <a:rPr lang="en-US" dirty="0"/>
              <a:t>Can you utilize any node properties such as next and </a:t>
            </a:r>
            <a:r>
              <a:rPr lang="en-US" dirty="0" err="1"/>
              <a:t>val</a:t>
            </a:r>
            <a:r>
              <a:rPr lang="en-US" dirty="0"/>
              <a:t> to accomplish this?</a:t>
            </a:r>
          </a:p>
          <a:p>
            <a:r>
              <a:rPr lang="en-US" dirty="0"/>
              <a:t>Draw it out!</a:t>
            </a:r>
          </a:p>
        </p:txBody>
      </p:sp>
    </p:spTree>
    <p:extLst>
      <p:ext uri="{BB962C8B-B14F-4D97-AF65-F5344CB8AC3E}">
        <p14:creationId xmlns:p14="http://schemas.microsoft.com/office/powerpoint/2010/main" val="137087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3EBE65-1AC7-EB40-B107-2CF0DE0936F8}"/>
              </a:ext>
            </a:extLst>
          </p:cNvPr>
          <p:cNvSpPr>
            <a:spLocks noGrp="1"/>
          </p:cNvSpPr>
          <p:nvPr>
            <p:ph type="title"/>
          </p:nvPr>
        </p:nvSpPr>
        <p:spPr>
          <a:xfrm>
            <a:off x="252919" y="1123837"/>
            <a:ext cx="2947482" cy="4601183"/>
          </a:xfrm>
        </p:spPr>
        <p:txBody>
          <a:bodyPr/>
          <a:lstStyle/>
          <a:p>
            <a:r>
              <a:rPr lang="en-US" dirty="0"/>
              <a:t>Delete a node in place – review, observations</a:t>
            </a:r>
          </a:p>
        </p:txBody>
      </p:sp>
      <p:sp>
        <p:nvSpPr>
          <p:cNvPr id="5" name="Content Placeholder 2">
            <a:extLst>
              <a:ext uri="{FF2B5EF4-FFF2-40B4-BE49-F238E27FC236}">
                <a16:creationId xmlns:a16="http://schemas.microsoft.com/office/drawing/2014/main" id="{EC647AC7-ACEB-E94D-A12A-6E36431DFF6C}"/>
              </a:ext>
            </a:extLst>
          </p:cNvPr>
          <p:cNvSpPr>
            <a:spLocks noGrp="1"/>
          </p:cNvSpPr>
          <p:nvPr>
            <p:ph idx="1"/>
          </p:nvPr>
        </p:nvSpPr>
        <p:spPr>
          <a:xfrm>
            <a:off x="3869268" y="864108"/>
            <a:ext cx="7315200" cy="5120640"/>
          </a:xfrm>
        </p:spPr>
        <p:txBody>
          <a:bodyPr/>
          <a:lstStyle/>
          <a:p>
            <a:r>
              <a:rPr lang="en-US" dirty="0"/>
              <a:t>Since we have a singly linked list, we can’t really delete our node since we don’t have access to the .next property of three</a:t>
            </a:r>
          </a:p>
          <a:p>
            <a:pPr lvl="1"/>
            <a:r>
              <a:rPr lang="en-US" dirty="0"/>
              <a:t>All we can use is the 4 and whatever is after the 4!</a:t>
            </a:r>
          </a:p>
          <a:p>
            <a:pPr lvl="1"/>
            <a:r>
              <a:rPr lang="en-US" dirty="0"/>
              <a:t>Let’s observe the node!</a:t>
            </a:r>
          </a:p>
        </p:txBody>
      </p:sp>
      <p:sp>
        <p:nvSpPr>
          <p:cNvPr id="6" name="Oval 5">
            <a:extLst>
              <a:ext uri="{FF2B5EF4-FFF2-40B4-BE49-F238E27FC236}">
                <a16:creationId xmlns:a16="http://schemas.microsoft.com/office/drawing/2014/main" id="{D003DBDB-4E26-2249-802D-8BE76AC1D7B6}"/>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E6C29F61-A5F9-1B40-8724-92258FE6546E}"/>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2174558F-E9C9-574A-9A50-4988FB0538DC}"/>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A39005CA-6E3F-1648-B7E7-E3F89E7DF989}"/>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A1ED6A77-2D83-0C48-BE88-DFBB1E937FBC}"/>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3C3EFD7D-C448-9246-B68A-4BEB83EAF35C}"/>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71C23B-FFA8-1E44-8739-6A186129B42E}"/>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03D495-FF85-5249-9858-F6CDCFC11D44}"/>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A72C20-9FBF-0943-8064-0DFBFF99B8F6}"/>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BDBA0-C704-B844-9C57-92AB91DDABD6}"/>
              </a:ext>
            </a:extLst>
          </p:cNvPr>
          <p:cNvSpPr>
            <a:spLocks noGrp="1"/>
          </p:cNvSpPr>
          <p:nvPr>
            <p:ph type="title"/>
          </p:nvPr>
        </p:nvSpPr>
        <p:spPr>
          <a:xfrm>
            <a:off x="252919" y="1123837"/>
            <a:ext cx="2947482" cy="4601183"/>
          </a:xfrm>
        </p:spPr>
        <p:txBody>
          <a:bodyPr/>
          <a:lstStyle/>
          <a:p>
            <a:r>
              <a:rPr lang="en-US" dirty="0"/>
              <a:t>Delete a node in place – review, observations</a:t>
            </a:r>
          </a:p>
        </p:txBody>
      </p:sp>
      <p:sp>
        <p:nvSpPr>
          <p:cNvPr id="5" name="Content Placeholder 2">
            <a:extLst>
              <a:ext uri="{FF2B5EF4-FFF2-40B4-BE49-F238E27FC236}">
                <a16:creationId xmlns:a16="http://schemas.microsoft.com/office/drawing/2014/main" id="{DCA6DF5B-2DE8-284E-A5E3-7CBA9FAD1DCA}"/>
              </a:ext>
            </a:extLst>
          </p:cNvPr>
          <p:cNvSpPr>
            <a:spLocks noGrp="1"/>
          </p:cNvSpPr>
          <p:nvPr>
            <p:ph idx="1"/>
          </p:nvPr>
        </p:nvSpPr>
        <p:spPr>
          <a:xfrm>
            <a:off x="3869268" y="864108"/>
            <a:ext cx="7315200" cy="5120640"/>
          </a:xfrm>
        </p:spPr>
        <p:txBody>
          <a:bodyPr/>
          <a:lstStyle/>
          <a:p>
            <a:r>
              <a:rPr lang="en-US" dirty="0"/>
              <a:t>We want to keep our connection with 3 but don’t have access to it through the node we’re given. How can we work around this?</a:t>
            </a:r>
          </a:p>
        </p:txBody>
      </p:sp>
      <p:sp>
        <p:nvSpPr>
          <p:cNvPr id="6" name="Oval 5">
            <a:extLst>
              <a:ext uri="{FF2B5EF4-FFF2-40B4-BE49-F238E27FC236}">
                <a16:creationId xmlns:a16="http://schemas.microsoft.com/office/drawing/2014/main" id="{88B6A7AB-825B-904E-B477-97801A723D1D}"/>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CA6B94A-6310-0A41-8722-02E685DA7261}"/>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3F8071D7-FF15-604B-A7A0-A86B01015B21}"/>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A015C670-5326-B445-8C23-E121508FCD3B}"/>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8DC34172-062B-8D43-926B-DC60CFEB32C9}"/>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00E5EF38-8976-294A-B341-98294CADE3F3}"/>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1EFFB1-F41A-F643-B9C7-FA81AB71785E}"/>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565F98-0AA9-EC41-B3A3-7134F0022129}"/>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87813F-3914-3E45-B25E-D7B78F693CF0}"/>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8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0AA152-C377-2C4E-99C2-5507E7365568}"/>
              </a:ext>
            </a:extLst>
          </p:cNvPr>
          <p:cNvSpPr>
            <a:spLocks noGrp="1"/>
          </p:cNvSpPr>
          <p:nvPr>
            <p:ph type="title"/>
          </p:nvPr>
        </p:nvSpPr>
        <p:spPr>
          <a:xfrm>
            <a:off x="252919" y="1123837"/>
            <a:ext cx="2947482" cy="4601183"/>
          </a:xfrm>
        </p:spPr>
        <p:txBody>
          <a:bodyPr/>
          <a:lstStyle/>
          <a:p>
            <a:r>
              <a:rPr lang="en-US" dirty="0"/>
              <a:t>Delete a node in place – review, observations</a:t>
            </a:r>
          </a:p>
        </p:txBody>
      </p:sp>
      <p:sp>
        <p:nvSpPr>
          <p:cNvPr id="5" name="Content Placeholder 2">
            <a:extLst>
              <a:ext uri="{FF2B5EF4-FFF2-40B4-BE49-F238E27FC236}">
                <a16:creationId xmlns:a16="http://schemas.microsoft.com/office/drawing/2014/main" id="{DBB716AE-735A-5C4C-9A75-0DC297A3D76B}"/>
              </a:ext>
            </a:extLst>
          </p:cNvPr>
          <p:cNvSpPr>
            <a:spLocks noGrp="1"/>
          </p:cNvSpPr>
          <p:nvPr>
            <p:ph idx="1"/>
          </p:nvPr>
        </p:nvSpPr>
        <p:spPr>
          <a:xfrm>
            <a:off x="3869268" y="864108"/>
            <a:ext cx="7315200" cy="5120640"/>
          </a:xfrm>
        </p:spPr>
        <p:txBody>
          <a:bodyPr/>
          <a:lstStyle/>
          <a:p>
            <a:r>
              <a:rPr lang="en-US" dirty="0"/>
              <a:t>What if we utilize the .</a:t>
            </a:r>
            <a:r>
              <a:rPr lang="en-US" dirty="0" err="1"/>
              <a:t>val</a:t>
            </a:r>
            <a:r>
              <a:rPr lang="en-US" dirty="0"/>
              <a:t> property of our nodes? Our nodes just contain a .next value and some kind of payload in the .</a:t>
            </a:r>
            <a:r>
              <a:rPr lang="en-US" dirty="0" err="1"/>
              <a:t>val</a:t>
            </a:r>
            <a:r>
              <a:rPr lang="en-US" dirty="0"/>
              <a:t> property!</a:t>
            </a:r>
          </a:p>
        </p:txBody>
      </p:sp>
      <p:sp>
        <p:nvSpPr>
          <p:cNvPr id="6" name="Oval 5">
            <a:extLst>
              <a:ext uri="{FF2B5EF4-FFF2-40B4-BE49-F238E27FC236}">
                <a16:creationId xmlns:a16="http://schemas.microsoft.com/office/drawing/2014/main" id="{55D8AB3B-7BDA-5945-9B1B-34A1B922C4FE}"/>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2AF0A7C8-5301-0C41-9155-C948B1C15D28}"/>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DCE35F0D-F710-DF44-899B-A836C0FDB2AC}"/>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EA893E9F-1DD7-5C4D-BD8C-EBF67F0ECB73}"/>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F8E3E62B-3099-E54C-8B74-F2BF47E1F019}"/>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E6DEC837-C2C7-F344-9F56-00CEE2D23CE8}"/>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2FF671-0CE0-B14E-AC47-6A93967C3FD7}"/>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59D729-1241-5A48-94B0-C32358B11241}"/>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F7B590-CEF1-C841-9EBA-5CB759CC1BF0}"/>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3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567F6-2A2F-914A-A83D-7C054487171A}"/>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25609270-332B-FD4D-83FC-101637CCBCD2}"/>
              </a:ext>
            </a:extLst>
          </p:cNvPr>
          <p:cNvSpPr>
            <a:spLocks noGrp="1"/>
          </p:cNvSpPr>
          <p:nvPr>
            <p:ph idx="1"/>
          </p:nvPr>
        </p:nvSpPr>
        <p:spPr>
          <a:xfrm>
            <a:off x="3869268" y="864108"/>
            <a:ext cx="7315200" cy="5120640"/>
          </a:xfrm>
        </p:spPr>
        <p:txBody>
          <a:bodyPr/>
          <a:lstStyle/>
          <a:p>
            <a:r>
              <a:rPr lang="en-US" dirty="0"/>
              <a:t>Copy the value of the next node into our current node</a:t>
            </a:r>
          </a:p>
        </p:txBody>
      </p:sp>
      <p:sp>
        <p:nvSpPr>
          <p:cNvPr id="6" name="Oval 5">
            <a:extLst>
              <a:ext uri="{FF2B5EF4-FFF2-40B4-BE49-F238E27FC236}">
                <a16:creationId xmlns:a16="http://schemas.microsoft.com/office/drawing/2014/main" id="{F69B6346-0A2B-CE4F-9DF8-A312B237D416}"/>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9384ABC4-B9BD-4A4D-9B12-2EBF892EA28B}"/>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A29A459B-3DE5-3F46-AD9B-8A854A50B05F}"/>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98BBCADD-E530-A54E-8417-A0612B5E6ED7}"/>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C3189BBC-3482-FE4F-86C0-308D9CD13AE7}"/>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49C35633-BABE-E549-AF0A-0C451F6D99B0}"/>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192F88-B2F7-A942-A308-FAE8C023BED6}"/>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84AF1F-9EFD-A546-B431-48A50DC99ED9}"/>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C3EC22-5C3B-6A49-A5A9-D4B4B164A419}"/>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9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E5AABD-67EB-BF46-BC42-0F5590783CD1}"/>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9E6B334E-966A-7D49-B434-2CCFDF0ABBFA}"/>
              </a:ext>
            </a:extLst>
          </p:cNvPr>
          <p:cNvSpPr>
            <a:spLocks noGrp="1"/>
          </p:cNvSpPr>
          <p:nvPr>
            <p:ph idx="1"/>
          </p:nvPr>
        </p:nvSpPr>
        <p:spPr>
          <a:xfrm>
            <a:off x="3869268" y="864108"/>
            <a:ext cx="7315200" cy="5120640"/>
          </a:xfrm>
        </p:spPr>
        <p:txBody>
          <a:bodyPr/>
          <a:lstStyle/>
          <a:p>
            <a:r>
              <a:rPr lang="en-US" dirty="0"/>
              <a:t>Copy the value of the next node into our current node</a:t>
            </a:r>
          </a:p>
        </p:txBody>
      </p:sp>
      <p:sp>
        <p:nvSpPr>
          <p:cNvPr id="6" name="Oval 5">
            <a:extLst>
              <a:ext uri="{FF2B5EF4-FFF2-40B4-BE49-F238E27FC236}">
                <a16:creationId xmlns:a16="http://schemas.microsoft.com/office/drawing/2014/main" id="{023C8458-2F4D-E04D-B940-7348E8C30E84}"/>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E8237266-66A0-1E46-A341-2B27CEEDBC79}"/>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453BC4BF-B2C1-1C4B-8F71-D568AC73127E}"/>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a:extLst>
              <a:ext uri="{FF2B5EF4-FFF2-40B4-BE49-F238E27FC236}">
                <a16:creationId xmlns:a16="http://schemas.microsoft.com/office/drawing/2014/main" id="{AAF86D69-B5AC-2841-AC15-002F7CA6E66E}"/>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6BDC1795-ED0A-6841-AC6F-A63B625D3876}"/>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3373411E-210B-834E-8AA6-72BC9A9A1BC6}"/>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7BA6B3C-01C4-9740-AB32-CEAFA99BE941}"/>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FE0F38-8CD9-5D40-8E4C-348D3435A049}"/>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D06AB60-9EFE-0C45-BA01-C0DBBA77B1A2}"/>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21B2D00-AA65-A743-A337-D360B513F079}"/>
              </a:ext>
            </a:extLst>
          </p:cNvPr>
          <p:cNvSpPr txBox="1"/>
          <p:nvPr/>
        </p:nvSpPr>
        <p:spPr>
          <a:xfrm>
            <a:off x="5360804" y="5725020"/>
            <a:ext cx="4775475" cy="369332"/>
          </a:xfrm>
          <a:prstGeom prst="rect">
            <a:avLst/>
          </a:prstGeom>
          <a:noFill/>
        </p:spPr>
        <p:txBody>
          <a:bodyPr wrap="square" rtlCol="0">
            <a:spAutoFit/>
          </a:bodyPr>
          <a:lstStyle/>
          <a:p>
            <a:r>
              <a:rPr lang="en-US" dirty="0" err="1"/>
              <a:t>givenNode.val</a:t>
            </a:r>
            <a:r>
              <a:rPr lang="en-US" dirty="0"/>
              <a:t> = </a:t>
            </a:r>
            <a:r>
              <a:rPr lang="en-US" dirty="0" err="1"/>
              <a:t>givenNode.next.val</a:t>
            </a:r>
            <a:endParaRPr lang="en-US" dirty="0"/>
          </a:p>
        </p:txBody>
      </p:sp>
    </p:spTree>
    <p:extLst>
      <p:ext uri="{BB962C8B-B14F-4D97-AF65-F5344CB8AC3E}">
        <p14:creationId xmlns:p14="http://schemas.microsoft.com/office/powerpoint/2010/main" val="5165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4C1109-EEFC-EE4A-A22A-4E8E2CCECC46}"/>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FF035897-9421-E048-985C-0128CD988CD5}"/>
              </a:ext>
            </a:extLst>
          </p:cNvPr>
          <p:cNvSpPr>
            <a:spLocks noGrp="1"/>
          </p:cNvSpPr>
          <p:nvPr>
            <p:ph idx="1"/>
          </p:nvPr>
        </p:nvSpPr>
        <p:spPr>
          <a:xfrm>
            <a:off x="3869268" y="864108"/>
            <a:ext cx="7315200" cy="5120640"/>
          </a:xfrm>
        </p:spPr>
        <p:txBody>
          <a:bodyPr/>
          <a:lstStyle/>
          <a:p>
            <a:r>
              <a:rPr lang="en-US" dirty="0"/>
              <a:t>Copy the value of the next node into our current node, then we can simply set the .next of 4 to two nodes ahead or 4.next.next</a:t>
            </a:r>
          </a:p>
        </p:txBody>
      </p:sp>
      <p:sp>
        <p:nvSpPr>
          <p:cNvPr id="6" name="Oval 5">
            <a:extLst>
              <a:ext uri="{FF2B5EF4-FFF2-40B4-BE49-F238E27FC236}">
                <a16:creationId xmlns:a16="http://schemas.microsoft.com/office/drawing/2014/main" id="{161F940E-791C-4244-A72B-90F4FD8D006C}"/>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2A29EC39-8D37-1748-B3B5-60C0D13238F4}"/>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2EE28E84-221C-224F-8380-7CC1D8822B07}"/>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a:extLst>
              <a:ext uri="{FF2B5EF4-FFF2-40B4-BE49-F238E27FC236}">
                <a16:creationId xmlns:a16="http://schemas.microsoft.com/office/drawing/2014/main" id="{FB6AC124-00F6-E44B-8A7A-255C8F1C4988}"/>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06876724-E6C5-4943-B20F-FA17F9210852}"/>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9B47CC1E-6E3B-2049-8091-BC2B9B1D6023}"/>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F8E7DC-E6CA-5A44-8653-2824A8CE3864}"/>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A0A618-FDAE-E247-BFD7-961FC26C3714}"/>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B84E2F-0D46-8B41-AA07-B1F48939A784}"/>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21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76DA2E-7697-324D-8B78-EB544D6B7F53}"/>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9D7EE641-D47E-D346-A9AB-16A3963C1546}"/>
              </a:ext>
            </a:extLst>
          </p:cNvPr>
          <p:cNvSpPr>
            <a:spLocks noGrp="1"/>
          </p:cNvSpPr>
          <p:nvPr>
            <p:ph idx="1"/>
          </p:nvPr>
        </p:nvSpPr>
        <p:spPr>
          <a:xfrm>
            <a:off x="3869268" y="864108"/>
            <a:ext cx="7315200" cy="5120640"/>
          </a:xfrm>
        </p:spPr>
        <p:txBody>
          <a:bodyPr/>
          <a:lstStyle/>
          <a:p>
            <a:r>
              <a:rPr lang="en-US" dirty="0"/>
              <a:t>Copy the value of the next node into our current node, then we can simply set the .next of 4 to two nodes ahead or 4.next.next</a:t>
            </a:r>
          </a:p>
        </p:txBody>
      </p:sp>
      <p:sp>
        <p:nvSpPr>
          <p:cNvPr id="6" name="Oval 5">
            <a:extLst>
              <a:ext uri="{FF2B5EF4-FFF2-40B4-BE49-F238E27FC236}">
                <a16:creationId xmlns:a16="http://schemas.microsoft.com/office/drawing/2014/main" id="{1D0D047D-2289-F443-9838-FE9C1F5B015D}"/>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C707E6A3-D720-B44C-A2F9-2ABEAEA7B266}"/>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114E8BBD-BE6B-A845-9A6F-3C427DCFFD65}"/>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a:extLst>
              <a:ext uri="{FF2B5EF4-FFF2-40B4-BE49-F238E27FC236}">
                <a16:creationId xmlns:a16="http://schemas.microsoft.com/office/drawing/2014/main" id="{4E7F3C9D-46AD-3340-98EF-40F29D004690}"/>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08BE3BA0-FB95-9D42-8354-18A7C99F4BFB}"/>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2AB42D29-6568-ED40-8AC1-13001A4B16D1}"/>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A575E7-E1DF-A443-B0C4-D3937F5CD759}"/>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F65A47-0848-B644-94FA-DB629C355F0E}"/>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263AD234-140B-DA44-9D39-0C5045B8CC5C}"/>
              </a:ext>
            </a:extLst>
          </p:cNvPr>
          <p:cNvCxnSpPr>
            <a:cxnSpLocks/>
            <a:stCxn id="8" idx="0"/>
            <a:endCxn id="10" idx="0"/>
          </p:cNvCxnSpPr>
          <p:nvPr/>
        </p:nvCxnSpPr>
        <p:spPr>
          <a:xfrm rot="5400000" flipH="1" flipV="1">
            <a:off x="8367931" y="3643853"/>
            <a:ext cx="12700" cy="1927546"/>
          </a:xfrm>
          <a:prstGeom prst="curvedConnector3">
            <a:avLst>
              <a:gd name="adj1" fmla="val 45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67402A3-320A-1B4E-B460-0E93485A291B}"/>
              </a:ext>
            </a:extLst>
          </p:cNvPr>
          <p:cNvSpPr txBox="1"/>
          <p:nvPr/>
        </p:nvSpPr>
        <p:spPr>
          <a:xfrm>
            <a:off x="5360804" y="5725020"/>
            <a:ext cx="4775475" cy="369332"/>
          </a:xfrm>
          <a:prstGeom prst="rect">
            <a:avLst/>
          </a:prstGeom>
          <a:noFill/>
        </p:spPr>
        <p:txBody>
          <a:bodyPr wrap="square" rtlCol="0">
            <a:spAutoFit/>
          </a:bodyPr>
          <a:lstStyle/>
          <a:p>
            <a:r>
              <a:rPr lang="en-US" dirty="0" err="1"/>
              <a:t>givenNode.next</a:t>
            </a:r>
            <a:r>
              <a:rPr lang="en-US" dirty="0"/>
              <a:t> = </a:t>
            </a:r>
            <a:r>
              <a:rPr lang="en-US" dirty="0" err="1"/>
              <a:t>givenNode.next.next</a:t>
            </a:r>
            <a:endParaRPr lang="en-US" dirty="0"/>
          </a:p>
        </p:txBody>
      </p:sp>
    </p:spTree>
    <p:extLst>
      <p:ext uri="{BB962C8B-B14F-4D97-AF65-F5344CB8AC3E}">
        <p14:creationId xmlns:p14="http://schemas.microsoft.com/office/powerpoint/2010/main" val="324876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DDAF-F1E2-3740-AFEC-93ECA61CBB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C866DEF-F533-7E43-8392-58C503429E46}"/>
              </a:ext>
            </a:extLst>
          </p:cNvPr>
          <p:cNvSpPr>
            <a:spLocks noGrp="1"/>
          </p:cNvSpPr>
          <p:nvPr>
            <p:ph idx="1"/>
          </p:nvPr>
        </p:nvSpPr>
        <p:spPr/>
        <p:txBody>
          <a:bodyPr/>
          <a:lstStyle/>
          <a:p>
            <a:pPr marL="0" indent="0">
              <a:buNone/>
            </a:pPr>
            <a:r>
              <a:rPr lang="en-US" dirty="0"/>
              <a:t>“Picture a linked list like a chain of paperclips linked together. It's quick to add another paperclip to the top or bottom. It's even quick to insert one in the middle—just disconnect the chain at the middle link, add the new paperclip, then reconnect the other half.”</a:t>
            </a:r>
          </a:p>
          <a:p>
            <a:pPr marL="0" indent="0">
              <a:buNone/>
            </a:pPr>
            <a:r>
              <a:rPr lang="en-US" dirty="0"/>
              <a:t>- Interview Cake</a:t>
            </a:r>
          </a:p>
        </p:txBody>
      </p:sp>
    </p:spTree>
    <p:extLst>
      <p:ext uri="{BB962C8B-B14F-4D97-AF65-F5344CB8AC3E}">
        <p14:creationId xmlns:p14="http://schemas.microsoft.com/office/powerpoint/2010/main" val="129321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96E693-B58B-FE4A-A193-F4CCB0F50729}"/>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7D1C3D75-2B0B-DE45-8C29-FC5008438577}"/>
              </a:ext>
            </a:extLst>
          </p:cNvPr>
          <p:cNvSpPr>
            <a:spLocks noGrp="1"/>
          </p:cNvSpPr>
          <p:nvPr>
            <p:ph idx="1"/>
          </p:nvPr>
        </p:nvSpPr>
        <p:spPr>
          <a:xfrm>
            <a:off x="3869268" y="864108"/>
            <a:ext cx="7315200" cy="5120640"/>
          </a:xfrm>
        </p:spPr>
        <p:txBody>
          <a:bodyPr/>
          <a:lstStyle/>
          <a:p>
            <a:r>
              <a:rPr lang="en-US" dirty="0"/>
              <a:t>What happens to the 5? Garbage collector, we can no longer access it!</a:t>
            </a:r>
          </a:p>
        </p:txBody>
      </p:sp>
      <p:sp>
        <p:nvSpPr>
          <p:cNvPr id="6" name="Oval 5">
            <a:extLst>
              <a:ext uri="{FF2B5EF4-FFF2-40B4-BE49-F238E27FC236}">
                <a16:creationId xmlns:a16="http://schemas.microsoft.com/office/drawing/2014/main" id="{1AA9627B-D442-7F41-A3F4-715D950FCEB1}"/>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0B0D474B-F860-0146-B106-9BA6ECCBB41C}"/>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81C9256A-36D6-8444-8A92-AB8E6120CDD4}"/>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a:extLst>
              <a:ext uri="{FF2B5EF4-FFF2-40B4-BE49-F238E27FC236}">
                <a16:creationId xmlns:a16="http://schemas.microsoft.com/office/drawing/2014/main" id="{C0A03163-D04C-1D48-9478-D18FD6043845}"/>
              </a:ext>
            </a:extLst>
          </p:cNvPr>
          <p:cNvSpPr>
            <a:spLocks noChangeAspect="1"/>
          </p:cNvSpPr>
          <p:nvPr/>
        </p:nvSpPr>
        <p:spPr>
          <a:xfrm>
            <a:off x="8023546" y="4607626"/>
            <a:ext cx="688769" cy="68485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A886F9AD-57B3-8748-8081-3EDC0028E4D1}"/>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3AACFF97-CE8E-C249-AC6E-DFA556B60B63}"/>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2A093B-D24F-E94E-ACA5-E5297EB405AE}"/>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8C9B6E-E685-0940-AA37-CD79734C9F8E}"/>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7D0E716D-16DE-C342-8E38-CD448A1FF63C}"/>
              </a:ext>
            </a:extLst>
          </p:cNvPr>
          <p:cNvCxnSpPr>
            <a:cxnSpLocks/>
            <a:stCxn id="8" idx="0"/>
            <a:endCxn id="10" idx="0"/>
          </p:cNvCxnSpPr>
          <p:nvPr/>
        </p:nvCxnSpPr>
        <p:spPr>
          <a:xfrm rot="5400000" flipH="1" flipV="1">
            <a:off x="8367931" y="3643853"/>
            <a:ext cx="12700" cy="1927546"/>
          </a:xfrm>
          <a:prstGeom prst="curvedConnector3">
            <a:avLst>
              <a:gd name="adj1" fmla="val 45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4783726-6C84-A14E-86B5-D9B451A184D1}"/>
              </a:ext>
            </a:extLst>
          </p:cNvPr>
          <p:cNvSpPr txBox="1"/>
          <p:nvPr/>
        </p:nvSpPr>
        <p:spPr>
          <a:xfrm>
            <a:off x="5360804" y="5725020"/>
            <a:ext cx="4775475" cy="369332"/>
          </a:xfrm>
          <a:prstGeom prst="rect">
            <a:avLst/>
          </a:prstGeom>
          <a:noFill/>
        </p:spPr>
        <p:txBody>
          <a:bodyPr wrap="square" rtlCol="0">
            <a:spAutoFit/>
          </a:bodyPr>
          <a:lstStyle/>
          <a:p>
            <a:r>
              <a:rPr lang="en-US" dirty="0" err="1"/>
              <a:t>givenNode.next</a:t>
            </a:r>
            <a:r>
              <a:rPr lang="en-US" dirty="0"/>
              <a:t> = </a:t>
            </a:r>
            <a:r>
              <a:rPr lang="en-US" dirty="0" err="1"/>
              <a:t>givenNode.next.next</a:t>
            </a:r>
            <a:endParaRPr lang="en-US" dirty="0"/>
          </a:p>
        </p:txBody>
      </p:sp>
    </p:spTree>
    <p:extLst>
      <p:ext uri="{BB962C8B-B14F-4D97-AF65-F5344CB8AC3E}">
        <p14:creationId xmlns:p14="http://schemas.microsoft.com/office/powerpoint/2010/main" val="421210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8D4AA2-D48A-BC44-8290-6BFAC657DAF1}"/>
              </a:ext>
            </a:extLst>
          </p:cNvPr>
          <p:cNvSpPr>
            <a:spLocks noGrp="1"/>
          </p:cNvSpPr>
          <p:nvPr>
            <p:ph type="title"/>
          </p:nvPr>
        </p:nvSpPr>
        <p:spPr>
          <a:xfrm>
            <a:off x="252919" y="1123837"/>
            <a:ext cx="2947482" cy="4601183"/>
          </a:xfrm>
        </p:spPr>
        <p:txBody>
          <a:bodyPr/>
          <a:lstStyle/>
          <a:p>
            <a:r>
              <a:rPr lang="en-US" dirty="0"/>
              <a:t>Delete a node in place – review,</a:t>
            </a:r>
            <a:br>
              <a:rPr lang="en-US" dirty="0"/>
            </a:br>
            <a:r>
              <a:rPr lang="en-US" dirty="0"/>
              <a:t>solution</a:t>
            </a:r>
          </a:p>
        </p:txBody>
      </p:sp>
      <p:sp>
        <p:nvSpPr>
          <p:cNvPr id="5" name="Content Placeholder 2">
            <a:extLst>
              <a:ext uri="{FF2B5EF4-FFF2-40B4-BE49-F238E27FC236}">
                <a16:creationId xmlns:a16="http://schemas.microsoft.com/office/drawing/2014/main" id="{5C830BEA-1824-F341-895E-451A4BAEFC4B}"/>
              </a:ext>
            </a:extLst>
          </p:cNvPr>
          <p:cNvSpPr>
            <a:spLocks noGrp="1"/>
          </p:cNvSpPr>
          <p:nvPr>
            <p:ph idx="1"/>
          </p:nvPr>
        </p:nvSpPr>
        <p:spPr>
          <a:xfrm>
            <a:off x="3869268" y="864108"/>
            <a:ext cx="7315200" cy="5120640"/>
          </a:xfrm>
        </p:spPr>
        <p:txBody>
          <a:bodyPr/>
          <a:lstStyle/>
          <a:p>
            <a:r>
              <a:rPr lang="en-US" dirty="0"/>
              <a:t>Our solution!</a:t>
            </a:r>
          </a:p>
        </p:txBody>
      </p:sp>
      <p:sp>
        <p:nvSpPr>
          <p:cNvPr id="6" name="Oval 5">
            <a:extLst>
              <a:ext uri="{FF2B5EF4-FFF2-40B4-BE49-F238E27FC236}">
                <a16:creationId xmlns:a16="http://schemas.microsoft.com/office/drawing/2014/main" id="{59C80E16-D43C-4E4E-9DF7-6B2526809B5A}"/>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06669E7F-ADF3-4442-9D84-DD9B8444B9D6}"/>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a:extLst>
              <a:ext uri="{FF2B5EF4-FFF2-40B4-BE49-F238E27FC236}">
                <a16:creationId xmlns:a16="http://schemas.microsoft.com/office/drawing/2014/main" id="{746E841B-940C-0F41-B701-EEE2756B9C2A}"/>
              </a:ext>
            </a:extLst>
          </p:cNvPr>
          <p:cNvSpPr>
            <a:spLocks noChangeAspect="1"/>
          </p:cNvSpPr>
          <p:nvPr/>
        </p:nvSpPr>
        <p:spPr>
          <a:xfrm>
            <a:off x="7059773" y="4607626"/>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a:extLst>
              <a:ext uri="{FF2B5EF4-FFF2-40B4-BE49-F238E27FC236}">
                <a16:creationId xmlns:a16="http://schemas.microsoft.com/office/drawing/2014/main" id="{8AD0151F-42F3-AB4D-BF25-37E7BF772797}"/>
              </a:ext>
            </a:extLst>
          </p:cNvPr>
          <p:cNvSpPr>
            <a:spLocks noChangeAspect="1"/>
          </p:cNvSpPr>
          <p:nvPr/>
        </p:nvSpPr>
        <p:spPr>
          <a:xfrm>
            <a:off x="8022862"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 name="Straight Arrow Connector 10">
            <a:extLst>
              <a:ext uri="{FF2B5EF4-FFF2-40B4-BE49-F238E27FC236}">
                <a16:creationId xmlns:a16="http://schemas.microsoft.com/office/drawing/2014/main" id="{EDFCE6A5-FBDE-6645-A407-8B1624656F7B}"/>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8B0616-FDF7-014A-949C-D4D5569B14B0}"/>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94629C-9033-9446-ACF1-5D970DA3B6E6}"/>
              </a:ext>
            </a:extLst>
          </p:cNvPr>
          <p:cNvCxnSpPr>
            <a:cxnSpLocks/>
            <a:stCxn id="8" idx="6"/>
          </p:cNvCxnSpPr>
          <p:nvPr/>
        </p:nvCxnSpPr>
        <p:spPr>
          <a:xfrm>
            <a:off x="7748542" y="4950054"/>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60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1DC8-D56E-674C-B596-CF9BDD039AB2}"/>
              </a:ext>
            </a:extLst>
          </p:cNvPr>
          <p:cNvSpPr>
            <a:spLocks noGrp="1"/>
          </p:cNvSpPr>
          <p:nvPr>
            <p:ph type="title"/>
          </p:nvPr>
        </p:nvSpPr>
        <p:spPr/>
        <p:txBody>
          <a:bodyPr/>
          <a:lstStyle/>
          <a:p>
            <a:r>
              <a:rPr lang="en-US" dirty="0"/>
              <a:t>Delete a node in place - Limitations</a:t>
            </a:r>
          </a:p>
        </p:txBody>
      </p:sp>
      <p:sp>
        <p:nvSpPr>
          <p:cNvPr id="3" name="Content Placeholder 2">
            <a:extLst>
              <a:ext uri="{FF2B5EF4-FFF2-40B4-BE49-F238E27FC236}">
                <a16:creationId xmlns:a16="http://schemas.microsoft.com/office/drawing/2014/main" id="{20A3F8E3-D370-354F-8732-37BF1B971B0C}"/>
              </a:ext>
            </a:extLst>
          </p:cNvPr>
          <p:cNvSpPr>
            <a:spLocks noGrp="1"/>
          </p:cNvSpPr>
          <p:nvPr>
            <p:ph idx="1"/>
          </p:nvPr>
        </p:nvSpPr>
        <p:spPr/>
        <p:txBody>
          <a:bodyPr/>
          <a:lstStyle/>
          <a:p>
            <a:r>
              <a:rPr lang="en-US" dirty="0"/>
              <a:t>In JavaScript, we can’t actually remove the last node using this function because the argument passed into our function is just a variable that has a reference to where the node is in memory. If we set the argument to null, that simply reassigns the argument, it does not set the last node stored in memory to null, it simply removes our reference to it</a:t>
            </a:r>
          </a:p>
          <a:p>
            <a:r>
              <a:rPr lang="en-US" dirty="0"/>
              <a:t>If another variable is pointing to the deleted node anywhere else in the code, we haven’t truly removed it!</a:t>
            </a:r>
          </a:p>
        </p:txBody>
      </p:sp>
    </p:spTree>
    <p:extLst>
      <p:ext uri="{BB962C8B-B14F-4D97-AF65-F5344CB8AC3E}">
        <p14:creationId xmlns:p14="http://schemas.microsoft.com/office/powerpoint/2010/main" val="43412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9F8E23-2C0C-1542-8298-7A592CEEDFC3}"/>
              </a:ext>
            </a:extLst>
          </p:cNvPr>
          <p:cNvSpPr>
            <a:spLocks noGrp="1"/>
          </p:cNvSpPr>
          <p:nvPr>
            <p:ph type="title"/>
          </p:nvPr>
        </p:nvSpPr>
        <p:spPr>
          <a:xfrm>
            <a:off x="252919" y="1123837"/>
            <a:ext cx="2947482" cy="4601183"/>
          </a:xfrm>
        </p:spPr>
        <p:txBody>
          <a:bodyPr/>
          <a:lstStyle/>
          <a:p>
            <a:r>
              <a:rPr lang="en-US" dirty="0"/>
              <a:t>Problem Introduction – reverse a linked list</a:t>
            </a:r>
          </a:p>
        </p:txBody>
      </p:sp>
      <p:sp>
        <p:nvSpPr>
          <p:cNvPr id="5" name="Content Placeholder 2">
            <a:extLst>
              <a:ext uri="{FF2B5EF4-FFF2-40B4-BE49-F238E27FC236}">
                <a16:creationId xmlns:a16="http://schemas.microsoft.com/office/drawing/2014/main" id="{9F82ED6C-344A-9D46-80E2-E159807A58BC}"/>
              </a:ext>
            </a:extLst>
          </p:cNvPr>
          <p:cNvSpPr>
            <a:spLocks noGrp="1"/>
          </p:cNvSpPr>
          <p:nvPr>
            <p:ph idx="1"/>
          </p:nvPr>
        </p:nvSpPr>
        <p:spPr>
          <a:xfrm>
            <a:off x="3869268" y="864108"/>
            <a:ext cx="7315200" cy="5120640"/>
          </a:xfrm>
        </p:spPr>
        <p:txBody>
          <a:bodyPr/>
          <a:lstStyle/>
          <a:p>
            <a:r>
              <a:rPr lang="en-US" dirty="0"/>
              <a:t>Given a linked list, can you return the head of the reversed linked list? Do this in-place, aka mutate the original linked list. Do not create a new one!</a:t>
            </a:r>
          </a:p>
        </p:txBody>
      </p:sp>
      <p:sp>
        <p:nvSpPr>
          <p:cNvPr id="14" name="Oval 13">
            <a:extLst>
              <a:ext uri="{FF2B5EF4-FFF2-40B4-BE49-F238E27FC236}">
                <a16:creationId xmlns:a16="http://schemas.microsoft.com/office/drawing/2014/main" id="{3F78FE04-7A50-9D43-BC82-112D41F64FF3}"/>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FAF67451-179D-AE4D-B877-455C773B56D8}"/>
              </a:ext>
            </a:extLst>
          </p:cNvPr>
          <p:cNvSpPr>
            <a:spLocks noChangeAspect="1"/>
          </p:cNvSpPr>
          <p:nvPr/>
        </p:nvSpPr>
        <p:spPr>
          <a:xfrm>
            <a:off x="5978686"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FC65C712-CE00-EA4F-A7D9-EF3985281BE1}"/>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25B98BE5-B5C5-5C40-A172-1723AB9741DA}"/>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7606A66A-8DD1-CC46-AF38-1104BE17D217}"/>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9" name="Straight Arrow Connector 18">
            <a:extLst>
              <a:ext uri="{FF2B5EF4-FFF2-40B4-BE49-F238E27FC236}">
                <a16:creationId xmlns:a16="http://schemas.microsoft.com/office/drawing/2014/main" id="{F5C54025-422E-D24F-962C-81836E72805A}"/>
              </a:ext>
            </a:extLst>
          </p:cNvPr>
          <p:cNvCxnSpPr>
            <a:cxnSpLocks/>
          </p:cNvCxnSpPr>
          <p:nvPr/>
        </p:nvCxnSpPr>
        <p:spPr>
          <a:xfrm>
            <a:off x="5703682"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65610C-C91A-9A40-85BA-31B618D08725}"/>
              </a:ext>
            </a:extLst>
          </p:cNvPr>
          <p:cNvCxnSpPr/>
          <p:nvPr/>
        </p:nvCxnSpPr>
        <p:spPr>
          <a:xfrm>
            <a:off x="6668139"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96EE7D-DB33-2841-B8CA-AF4B6CC58A4C}"/>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AB80CFB-8A10-E442-9752-037582541B74}"/>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D370AC1-1BE7-5349-B858-837920C3DB2A}"/>
              </a:ext>
            </a:extLst>
          </p:cNvPr>
          <p:cNvSpPr>
            <a:spLocks noChangeAspect="1"/>
          </p:cNvSpPr>
          <p:nvPr/>
        </p:nvSpPr>
        <p:spPr>
          <a:xfrm>
            <a:off x="5014229" y="535829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Oval 23">
            <a:extLst>
              <a:ext uri="{FF2B5EF4-FFF2-40B4-BE49-F238E27FC236}">
                <a16:creationId xmlns:a16="http://schemas.microsoft.com/office/drawing/2014/main" id="{145B3B3E-6961-344A-8795-3E4824545AD8}"/>
              </a:ext>
            </a:extLst>
          </p:cNvPr>
          <p:cNvSpPr>
            <a:spLocks noChangeAspect="1"/>
          </p:cNvSpPr>
          <p:nvPr/>
        </p:nvSpPr>
        <p:spPr>
          <a:xfrm>
            <a:off x="5978002" y="535829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5" name="Oval 24">
            <a:extLst>
              <a:ext uri="{FF2B5EF4-FFF2-40B4-BE49-F238E27FC236}">
                <a16:creationId xmlns:a16="http://schemas.microsoft.com/office/drawing/2014/main" id="{059A81C6-497B-4F43-9014-8486A2C0F2D5}"/>
              </a:ext>
            </a:extLst>
          </p:cNvPr>
          <p:cNvSpPr>
            <a:spLocks noChangeAspect="1"/>
          </p:cNvSpPr>
          <p:nvPr/>
        </p:nvSpPr>
        <p:spPr>
          <a:xfrm>
            <a:off x="6941775" y="535829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Oval 25">
            <a:extLst>
              <a:ext uri="{FF2B5EF4-FFF2-40B4-BE49-F238E27FC236}">
                <a16:creationId xmlns:a16="http://schemas.microsoft.com/office/drawing/2014/main" id="{EBCF20A7-0743-CC4D-A268-7A0DD33AAFE0}"/>
              </a:ext>
            </a:extLst>
          </p:cNvPr>
          <p:cNvSpPr>
            <a:spLocks noChangeAspect="1"/>
          </p:cNvSpPr>
          <p:nvPr/>
        </p:nvSpPr>
        <p:spPr>
          <a:xfrm>
            <a:off x="7905548" y="535829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Oval 26">
            <a:extLst>
              <a:ext uri="{FF2B5EF4-FFF2-40B4-BE49-F238E27FC236}">
                <a16:creationId xmlns:a16="http://schemas.microsoft.com/office/drawing/2014/main" id="{3BE49DCD-DBA4-C949-A540-029CA99ED759}"/>
              </a:ext>
            </a:extLst>
          </p:cNvPr>
          <p:cNvSpPr>
            <a:spLocks noChangeAspect="1"/>
          </p:cNvSpPr>
          <p:nvPr/>
        </p:nvSpPr>
        <p:spPr>
          <a:xfrm>
            <a:off x="8869321" y="535829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8" name="Straight Arrow Connector 27">
            <a:extLst>
              <a:ext uri="{FF2B5EF4-FFF2-40B4-BE49-F238E27FC236}">
                <a16:creationId xmlns:a16="http://schemas.microsoft.com/office/drawing/2014/main" id="{9F8BA3BD-A4FA-1845-93D2-EFC35877049E}"/>
              </a:ext>
            </a:extLst>
          </p:cNvPr>
          <p:cNvCxnSpPr>
            <a:cxnSpLocks/>
          </p:cNvCxnSpPr>
          <p:nvPr/>
        </p:nvCxnSpPr>
        <p:spPr>
          <a:xfrm>
            <a:off x="5702998" y="5700727"/>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D4ECAE-9F55-A24B-B293-68E1EF3363DF}"/>
              </a:ext>
            </a:extLst>
          </p:cNvPr>
          <p:cNvCxnSpPr/>
          <p:nvPr/>
        </p:nvCxnSpPr>
        <p:spPr>
          <a:xfrm>
            <a:off x="6667455" y="5700727"/>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C298F9-B391-CE40-8F87-11B48A949E11}"/>
              </a:ext>
            </a:extLst>
          </p:cNvPr>
          <p:cNvCxnSpPr/>
          <p:nvPr/>
        </p:nvCxnSpPr>
        <p:spPr>
          <a:xfrm>
            <a:off x="7631228" y="5702543"/>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E2EE58-6C6A-A34E-A17A-6AE3B87E4C04}"/>
              </a:ext>
            </a:extLst>
          </p:cNvPr>
          <p:cNvCxnSpPr/>
          <p:nvPr/>
        </p:nvCxnSpPr>
        <p:spPr>
          <a:xfrm>
            <a:off x="8595001" y="5700727"/>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207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D6BD15F4-F571-5C45-B03A-DD4E81591010}"/>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25" name="Content Placeholder 2">
            <a:extLst>
              <a:ext uri="{FF2B5EF4-FFF2-40B4-BE49-F238E27FC236}">
                <a16:creationId xmlns:a16="http://schemas.microsoft.com/office/drawing/2014/main" id="{0DB41172-D1AC-8B45-A729-D1FB2C7DCA52}"/>
              </a:ext>
            </a:extLst>
          </p:cNvPr>
          <p:cNvSpPr>
            <a:spLocks noGrp="1"/>
          </p:cNvSpPr>
          <p:nvPr>
            <p:ph idx="1"/>
          </p:nvPr>
        </p:nvSpPr>
        <p:spPr>
          <a:xfrm>
            <a:off x="3869268" y="864108"/>
            <a:ext cx="7315200" cy="5120640"/>
          </a:xfrm>
        </p:spPr>
        <p:txBody>
          <a:bodyPr/>
          <a:lstStyle/>
          <a:p>
            <a:r>
              <a:rPr lang="en-US" dirty="0"/>
              <a:t>If we extend our linked list, our 5 does actually point to something, it points to null</a:t>
            </a:r>
          </a:p>
        </p:txBody>
      </p:sp>
      <p:sp>
        <p:nvSpPr>
          <p:cNvPr id="26" name="Oval 25">
            <a:extLst>
              <a:ext uri="{FF2B5EF4-FFF2-40B4-BE49-F238E27FC236}">
                <a16:creationId xmlns:a16="http://schemas.microsoft.com/office/drawing/2014/main" id="{7F4E80A4-5376-9A4A-8E53-DB494346D9EE}"/>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Oval 26">
            <a:extLst>
              <a:ext uri="{FF2B5EF4-FFF2-40B4-BE49-F238E27FC236}">
                <a16:creationId xmlns:a16="http://schemas.microsoft.com/office/drawing/2014/main" id="{6C707172-1BF0-364A-A846-1969BABBAE00}"/>
              </a:ext>
            </a:extLst>
          </p:cNvPr>
          <p:cNvSpPr>
            <a:spLocks noChangeAspect="1"/>
          </p:cNvSpPr>
          <p:nvPr/>
        </p:nvSpPr>
        <p:spPr>
          <a:xfrm>
            <a:off x="5978686"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Oval 27">
            <a:extLst>
              <a:ext uri="{FF2B5EF4-FFF2-40B4-BE49-F238E27FC236}">
                <a16:creationId xmlns:a16="http://schemas.microsoft.com/office/drawing/2014/main" id="{809A75B4-07F0-CB42-9DC3-AA89E8C56F6C}"/>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Oval 28">
            <a:extLst>
              <a:ext uri="{FF2B5EF4-FFF2-40B4-BE49-F238E27FC236}">
                <a16:creationId xmlns:a16="http://schemas.microsoft.com/office/drawing/2014/main" id="{AF6F734A-6BB9-DE49-AD7D-B78DC2B26635}"/>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 name="Oval 29">
            <a:extLst>
              <a:ext uri="{FF2B5EF4-FFF2-40B4-BE49-F238E27FC236}">
                <a16:creationId xmlns:a16="http://schemas.microsoft.com/office/drawing/2014/main" id="{8824FC9D-64B9-4F4C-BD90-D53BB7083735}"/>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31" name="Straight Arrow Connector 30">
            <a:extLst>
              <a:ext uri="{FF2B5EF4-FFF2-40B4-BE49-F238E27FC236}">
                <a16:creationId xmlns:a16="http://schemas.microsoft.com/office/drawing/2014/main" id="{5AD28DFB-0EE0-0D4F-83A5-FFF2292E0F25}"/>
              </a:ext>
            </a:extLst>
          </p:cNvPr>
          <p:cNvCxnSpPr>
            <a:cxnSpLocks/>
          </p:cNvCxnSpPr>
          <p:nvPr/>
        </p:nvCxnSpPr>
        <p:spPr>
          <a:xfrm>
            <a:off x="5703682"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3239B4-F6AF-9D4C-9D54-85E20FD35126}"/>
              </a:ext>
            </a:extLst>
          </p:cNvPr>
          <p:cNvCxnSpPr/>
          <p:nvPr/>
        </p:nvCxnSpPr>
        <p:spPr>
          <a:xfrm>
            <a:off x="6668139"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6DC94EE-769C-BA4A-8222-714FA9E3CD94}"/>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9462B8-10FA-8F44-8B98-D1AD6AEC91E5}"/>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D02B6A2-5509-9D43-A049-99CDA4539D9C}"/>
              </a:ext>
            </a:extLst>
          </p:cNvPr>
          <p:cNvCxnSpPr/>
          <p:nvPr/>
        </p:nvCxnSpPr>
        <p:spPr>
          <a:xfrm>
            <a:off x="9558774"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4F2BAAF-9BFD-D744-87E7-8D45D2323720}"/>
              </a:ext>
            </a:extLst>
          </p:cNvPr>
          <p:cNvSpPr txBox="1"/>
          <p:nvPr/>
        </p:nvSpPr>
        <p:spPr>
          <a:xfrm>
            <a:off x="9923211" y="4565363"/>
            <a:ext cx="896819" cy="369332"/>
          </a:xfrm>
          <a:prstGeom prst="rect">
            <a:avLst/>
          </a:prstGeom>
          <a:noFill/>
        </p:spPr>
        <p:txBody>
          <a:bodyPr wrap="square" rtlCol="0">
            <a:spAutoFit/>
          </a:bodyPr>
          <a:lstStyle/>
          <a:p>
            <a:r>
              <a:rPr lang="en-US" dirty="0"/>
              <a:t>null</a:t>
            </a:r>
          </a:p>
        </p:txBody>
      </p:sp>
    </p:spTree>
    <p:extLst>
      <p:ext uri="{BB962C8B-B14F-4D97-AF65-F5344CB8AC3E}">
        <p14:creationId xmlns:p14="http://schemas.microsoft.com/office/powerpoint/2010/main" val="41357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739822-EA6C-714B-9584-1801162E47DF}"/>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6A60C0F3-046E-7F47-8850-2ED38A1F4260}"/>
              </a:ext>
            </a:extLst>
          </p:cNvPr>
          <p:cNvSpPr>
            <a:spLocks noGrp="1"/>
          </p:cNvSpPr>
          <p:nvPr>
            <p:ph idx="1"/>
          </p:nvPr>
        </p:nvSpPr>
        <p:spPr>
          <a:xfrm>
            <a:off x="3869268" y="864108"/>
            <a:ext cx="7315200" cy="5120640"/>
          </a:xfrm>
        </p:spPr>
        <p:txBody>
          <a:bodyPr/>
          <a:lstStyle/>
          <a:p>
            <a:r>
              <a:rPr lang="en-US" dirty="0"/>
              <a:t>If we had to reverse our linked list, we have to somehow make 1 point at null</a:t>
            </a:r>
          </a:p>
        </p:txBody>
      </p:sp>
      <p:sp>
        <p:nvSpPr>
          <p:cNvPr id="6" name="Oval 5">
            <a:extLst>
              <a:ext uri="{FF2B5EF4-FFF2-40B4-BE49-F238E27FC236}">
                <a16:creationId xmlns:a16="http://schemas.microsoft.com/office/drawing/2014/main" id="{6702BB3D-252A-1D4E-A390-26DE29E2FBE9}"/>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08C351E-E6E7-A14D-80AA-A49A5CC8A3C0}"/>
              </a:ext>
            </a:extLst>
          </p:cNvPr>
          <p:cNvSpPr>
            <a:spLocks noChangeAspect="1"/>
          </p:cNvSpPr>
          <p:nvPr/>
        </p:nvSpPr>
        <p:spPr>
          <a:xfrm>
            <a:off x="5978686"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D5B13013-A94B-C542-885B-3D9006935BEE}"/>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4D41683F-4E36-8143-9DCA-9FB842F05D9C}"/>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05D7527F-A84A-A941-BBAE-DF03474B7FC7}"/>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D4A33403-E4EB-4E47-9FA7-E5DE05D94546}"/>
              </a:ext>
            </a:extLst>
          </p:cNvPr>
          <p:cNvCxnSpPr>
            <a:cxnSpLocks/>
          </p:cNvCxnSpPr>
          <p:nvPr/>
        </p:nvCxnSpPr>
        <p:spPr>
          <a:xfrm>
            <a:off x="5703682"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72F6A0-F930-954F-ADBA-AF2A1DA5687B}"/>
              </a:ext>
            </a:extLst>
          </p:cNvPr>
          <p:cNvCxnSpPr/>
          <p:nvPr/>
        </p:nvCxnSpPr>
        <p:spPr>
          <a:xfrm>
            <a:off x="6668139"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73192AD-F390-D246-B019-D003A6167B59}"/>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E3161B-8C54-A344-AD08-F1F678E9BD2C}"/>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8BEF0E-5806-6948-8116-4615A539D6CD}"/>
              </a:ext>
            </a:extLst>
          </p:cNvPr>
          <p:cNvCxnSpPr/>
          <p:nvPr/>
        </p:nvCxnSpPr>
        <p:spPr>
          <a:xfrm>
            <a:off x="9558774"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213510-9D45-7642-8089-476A7FB1DFCC}"/>
              </a:ext>
            </a:extLst>
          </p:cNvPr>
          <p:cNvSpPr txBox="1"/>
          <p:nvPr/>
        </p:nvSpPr>
        <p:spPr>
          <a:xfrm>
            <a:off x="9923211" y="4565363"/>
            <a:ext cx="896819" cy="369332"/>
          </a:xfrm>
          <a:prstGeom prst="rect">
            <a:avLst/>
          </a:prstGeom>
          <a:noFill/>
        </p:spPr>
        <p:txBody>
          <a:bodyPr wrap="square" rtlCol="0">
            <a:spAutoFit/>
          </a:bodyPr>
          <a:lstStyle/>
          <a:p>
            <a:r>
              <a:rPr lang="en-US" dirty="0"/>
              <a:t>null</a:t>
            </a:r>
          </a:p>
        </p:txBody>
      </p:sp>
    </p:spTree>
    <p:extLst>
      <p:ext uri="{BB962C8B-B14F-4D97-AF65-F5344CB8AC3E}">
        <p14:creationId xmlns:p14="http://schemas.microsoft.com/office/powerpoint/2010/main" val="269697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6622B-0EA5-FC4E-A1D1-EB73518F59DF}"/>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09D1605A-66FA-404F-BD72-EE209A0CA91D}"/>
              </a:ext>
            </a:extLst>
          </p:cNvPr>
          <p:cNvSpPr>
            <a:spLocks noGrp="1"/>
          </p:cNvSpPr>
          <p:nvPr>
            <p:ph idx="1"/>
          </p:nvPr>
        </p:nvSpPr>
        <p:spPr>
          <a:xfrm>
            <a:off x="3869268" y="864108"/>
            <a:ext cx="7315200" cy="5120640"/>
          </a:xfrm>
        </p:spPr>
        <p:txBody>
          <a:bodyPr/>
          <a:lstStyle/>
          <a:p>
            <a:r>
              <a:rPr lang="en-US" dirty="0"/>
              <a:t>If we actually do this, we do have an issue: we lose our reference to the rest of the list!</a:t>
            </a:r>
          </a:p>
        </p:txBody>
      </p:sp>
      <p:sp>
        <p:nvSpPr>
          <p:cNvPr id="6" name="Oval 5">
            <a:extLst>
              <a:ext uri="{FF2B5EF4-FFF2-40B4-BE49-F238E27FC236}">
                <a16:creationId xmlns:a16="http://schemas.microsoft.com/office/drawing/2014/main" id="{F60A41AE-DF44-FC46-8663-9D1C828EC62E}"/>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9A51C8A6-9270-B34A-A056-05FA22504F07}"/>
              </a:ext>
            </a:extLst>
          </p:cNvPr>
          <p:cNvSpPr>
            <a:spLocks noChangeAspect="1"/>
          </p:cNvSpPr>
          <p:nvPr/>
        </p:nvSpPr>
        <p:spPr>
          <a:xfrm>
            <a:off x="5978686"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A995D055-D1E7-7C42-8F40-F51C3589670B}"/>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D34FC361-B86A-BD45-8E1A-5866B3837DCF}"/>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70389847-9BCA-C445-8B3B-56A830A8BD13}"/>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2F9E5DEE-AEF3-5342-9A13-503AA5B189EE}"/>
              </a:ext>
            </a:extLst>
          </p:cNvPr>
          <p:cNvCxnSpPr>
            <a:cxnSpLocks/>
          </p:cNvCxnSpPr>
          <p:nvPr/>
        </p:nvCxnSpPr>
        <p:spPr>
          <a:xfrm flipH="1">
            <a:off x="4672013" y="4756608"/>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7C79FD-E02F-6C44-9EC5-07C73068E617}"/>
              </a:ext>
            </a:extLst>
          </p:cNvPr>
          <p:cNvCxnSpPr/>
          <p:nvPr/>
        </p:nvCxnSpPr>
        <p:spPr>
          <a:xfrm>
            <a:off x="6668139"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7820AE-E54F-B64C-BBDB-07F98BFF426C}"/>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6C78CC-50F7-1241-9B56-C4B153D4194F}"/>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3DDD15-1170-1248-8EAA-0D56462B5DE3}"/>
              </a:ext>
            </a:extLst>
          </p:cNvPr>
          <p:cNvCxnSpPr/>
          <p:nvPr/>
        </p:nvCxnSpPr>
        <p:spPr>
          <a:xfrm>
            <a:off x="9558774"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8D38D3-692B-0445-9A5A-B92419B0BA17}"/>
              </a:ext>
            </a:extLst>
          </p:cNvPr>
          <p:cNvSpPr txBox="1"/>
          <p:nvPr/>
        </p:nvSpPr>
        <p:spPr>
          <a:xfrm>
            <a:off x="4086102" y="4565363"/>
            <a:ext cx="896819" cy="369332"/>
          </a:xfrm>
          <a:prstGeom prst="rect">
            <a:avLst/>
          </a:prstGeom>
          <a:noFill/>
        </p:spPr>
        <p:txBody>
          <a:bodyPr wrap="square" rtlCol="0">
            <a:spAutoFit/>
          </a:bodyPr>
          <a:lstStyle/>
          <a:p>
            <a:r>
              <a:rPr lang="en-US" dirty="0"/>
              <a:t>null</a:t>
            </a:r>
          </a:p>
        </p:txBody>
      </p:sp>
      <p:sp>
        <p:nvSpPr>
          <p:cNvPr id="18" name="TextBox 17">
            <a:extLst>
              <a:ext uri="{FF2B5EF4-FFF2-40B4-BE49-F238E27FC236}">
                <a16:creationId xmlns:a16="http://schemas.microsoft.com/office/drawing/2014/main" id="{36410B3E-4B14-8249-9B14-D7958F9A62E0}"/>
              </a:ext>
            </a:extLst>
          </p:cNvPr>
          <p:cNvSpPr txBox="1"/>
          <p:nvPr/>
        </p:nvSpPr>
        <p:spPr>
          <a:xfrm>
            <a:off x="9923211" y="4564233"/>
            <a:ext cx="896819" cy="369332"/>
          </a:xfrm>
          <a:prstGeom prst="rect">
            <a:avLst/>
          </a:prstGeom>
          <a:noFill/>
        </p:spPr>
        <p:txBody>
          <a:bodyPr wrap="square" rtlCol="0">
            <a:spAutoFit/>
          </a:bodyPr>
          <a:lstStyle/>
          <a:p>
            <a:r>
              <a:rPr lang="en-US" dirty="0"/>
              <a:t>null</a:t>
            </a:r>
          </a:p>
        </p:txBody>
      </p:sp>
    </p:spTree>
    <p:extLst>
      <p:ext uri="{BB962C8B-B14F-4D97-AF65-F5344CB8AC3E}">
        <p14:creationId xmlns:p14="http://schemas.microsoft.com/office/powerpoint/2010/main" val="194228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792C8-1CD5-BB47-A6FF-DE1C0A5D3EDA}"/>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E38F5DB5-E445-4A43-A882-C7DC2F7F1C22}"/>
              </a:ext>
            </a:extLst>
          </p:cNvPr>
          <p:cNvSpPr>
            <a:spLocks noGrp="1"/>
          </p:cNvSpPr>
          <p:nvPr>
            <p:ph idx="1"/>
          </p:nvPr>
        </p:nvSpPr>
        <p:spPr>
          <a:xfrm>
            <a:off x="3869268" y="864108"/>
            <a:ext cx="7315200" cy="5120640"/>
          </a:xfrm>
        </p:spPr>
        <p:txBody>
          <a:bodyPr/>
          <a:lstStyle/>
          <a:p>
            <a:r>
              <a:rPr lang="en-US" dirty="0"/>
              <a:t>So, before we can set 1.next to null, we have to find a way to keep track of the rest of the linked list, we can do this with a pointer! Red marks the next node in the array, we instantiate that BEFORE we change .next, green marks the current node we’re at</a:t>
            </a:r>
          </a:p>
        </p:txBody>
      </p:sp>
      <p:sp>
        <p:nvSpPr>
          <p:cNvPr id="6" name="Oval 5">
            <a:extLst>
              <a:ext uri="{FF2B5EF4-FFF2-40B4-BE49-F238E27FC236}">
                <a16:creationId xmlns:a16="http://schemas.microsoft.com/office/drawing/2014/main" id="{74EF3ACD-F492-C94B-B80C-EA09FF464C0B}"/>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5DD4C446-D911-F643-95A8-EA49793E6042}"/>
              </a:ext>
            </a:extLst>
          </p:cNvPr>
          <p:cNvSpPr>
            <a:spLocks noChangeAspect="1"/>
          </p:cNvSpPr>
          <p:nvPr/>
        </p:nvSpPr>
        <p:spPr>
          <a:xfrm>
            <a:off x="5978686"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1742FDD9-06E7-344B-85F4-0C116AA3EA38}"/>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61E386D4-3431-4046-9360-6D64B572FD20}"/>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8A33206-C06A-4F49-9E1D-D454D11584E6}"/>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477F3F97-C3A7-7A42-A5BB-2CBBC956ED18}"/>
              </a:ext>
            </a:extLst>
          </p:cNvPr>
          <p:cNvCxnSpPr>
            <a:cxnSpLocks/>
          </p:cNvCxnSpPr>
          <p:nvPr/>
        </p:nvCxnSpPr>
        <p:spPr>
          <a:xfrm flipH="1">
            <a:off x="4672013" y="4756608"/>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C5188E-699E-D746-927E-02A2F65D1BC4}"/>
              </a:ext>
            </a:extLst>
          </p:cNvPr>
          <p:cNvCxnSpPr/>
          <p:nvPr/>
        </p:nvCxnSpPr>
        <p:spPr>
          <a:xfrm>
            <a:off x="6668139"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79753C-727A-CB4F-8517-741661B67115}"/>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58CC1C-DD8D-4A4A-8303-24B4BB7B3D5B}"/>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7B89C7-9C5F-7D49-ACCD-2F45378D1510}"/>
              </a:ext>
            </a:extLst>
          </p:cNvPr>
          <p:cNvCxnSpPr/>
          <p:nvPr/>
        </p:nvCxnSpPr>
        <p:spPr>
          <a:xfrm>
            <a:off x="9558774"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599E205-579C-E445-82BD-41029856E3F3}"/>
              </a:ext>
            </a:extLst>
          </p:cNvPr>
          <p:cNvSpPr txBox="1"/>
          <p:nvPr/>
        </p:nvSpPr>
        <p:spPr>
          <a:xfrm>
            <a:off x="4086102" y="4565363"/>
            <a:ext cx="896819" cy="369332"/>
          </a:xfrm>
          <a:prstGeom prst="rect">
            <a:avLst/>
          </a:prstGeom>
          <a:noFill/>
        </p:spPr>
        <p:txBody>
          <a:bodyPr wrap="square" rtlCol="0">
            <a:spAutoFit/>
          </a:bodyPr>
          <a:lstStyle/>
          <a:p>
            <a:r>
              <a:rPr lang="en-US" dirty="0"/>
              <a:t>null</a:t>
            </a:r>
          </a:p>
        </p:txBody>
      </p:sp>
      <p:sp>
        <p:nvSpPr>
          <p:cNvPr id="17" name="TextBox 16">
            <a:extLst>
              <a:ext uri="{FF2B5EF4-FFF2-40B4-BE49-F238E27FC236}">
                <a16:creationId xmlns:a16="http://schemas.microsoft.com/office/drawing/2014/main" id="{D3615E95-5102-6F40-92BC-BB255D867A0B}"/>
              </a:ext>
            </a:extLst>
          </p:cNvPr>
          <p:cNvSpPr txBox="1"/>
          <p:nvPr/>
        </p:nvSpPr>
        <p:spPr>
          <a:xfrm>
            <a:off x="9923211" y="4564233"/>
            <a:ext cx="896819" cy="369332"/>
          </a:xfrm>
          <a:prstGeom prst="rect">
            <a:avLst/>
          </a:prstGeom>
          <a:noFill/>
        </p:spPr>
        <p:txBody>
          <a:bodyPr wrap="square" rtlCol="0">
            <a:spAutoFit/>
          </a:bodyPr>
          <a:lstStyle/>
          <a:p>
            <a:r>
              <a:rPr lang="en-US" dirty="0"/>
              <a:t>null</a:t>
            </a:r>
          </a:p>
        </p:txBody>
      </p:sp>
      <p:cxnSp>
        <p:nvCxnSpPr>
          <p:cNvPr id="18" name="Straight Arrow Connector 17">
            <a:extLst>
              <a:ext uri="{FF2B5EF4-FFF2-40B4-BE49-F238E27FC236}">
                <a16:creationId xmlns:a16="http://schemas.microsoft.com/office/drawing/2014/main" id="{A1A6EE70-38F9-864A-B073-358B1EB16FC8}"/>
              </a:ext>
            </a:extLst>
          </p:cNvPr>
          <p:cNvCxnSpPr>
            <a:cxnSpLocks/>
            <a:endCxn id="7" idx="0"/>
          </p:cNvCxnSpPr>
          <p:nvPr/>
        </p:nvCxnSpPr>
        <p:spPr>
          <a:xfrm>
            <a:off x="6323071" y="4071938"/>
            <a:ext cx="0" cy="3356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A1D2F1-021F-424F-AD2A-3EB944021BED}"/>
              </a:ext>
            </a:extLst>
          </p:cNvPr>
          <p:cNvCxnSpPr>
            <a:cxnSpLocks/>
          </p:cNvCxnSpPr>
          <p:nvPr/>
        </p:nvCxnSpPr>
        <p:spPr>
          <a:xfrm>
            <a:off x="5318184" y="4071938"/>
            <a:ext cx="0" cy="335663"/>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917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4D1091-1357-5047-BF4A-D62C4676110D}"/>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26B276D7-BE93-984E-AB1A-D93AAA48FB88}"/>
              </a:ext>
            </a:extLst>
          </p:cNvPr>
          <p:cNvSpPr>
            <a:spLocks noGrp="1"/>
          </p:cNvSpPr>
          <p:nvPr>
            <p:ph idx="1"/>
          </p:nvPr>
        </p:nvSpPr>
        <p:spPr>
          <a:xfrm>
            <a:off x="3869268" y="864108"/>
            <a:ext cx="7315200" cy="5120640"/>
          </a:xfrm>
        </p:spPr>
        <p:txBody>
          <a:bodyPr/>
          <a:lstStyle/>
          <a:p>
            <a:r>
              <a:rPr lang="en-US" dirty="0"/>
              <a:t>Lets extend this to the next node, notice that we are doing the same steps each iteration:</a:t>
            </a:r>
          </a:p>
          <a:p>
            <a:pPr lvl="1"/>
            <a:r>
              <a:rPr lang="en-US" dirty="0"/>
              <a:t>Make the red pointer point at whatever is next of the green pointer</a:t>
            </a:r>
          </a:p>
          <a:p>
            <a:pPr lvl="1"/>
            <a:r>
              <a:rPr lang="en-US" dirty="0"/>
              <a:t>Make the green pointer point to the previous node (probably need a reference of this)</a:t>
            </a:r>
          </a:p>
          <a:p>
            <a:pPr lvl="1"/>
            <a:r>
              <a:rPr lang="en-US" dirty="0"/>
              <a:t>Move each pointer down one </a:t>
            </a:r>
          </a:p>
          <a:p>
            <a:pPr marL="502920" lvl="1" indent="0">
              <a:buNone/>
            </a:pPr>
            <a:endParaRPr lang="en-US" dirty="0"/>
          </a:p>
          <a:p>
            <a:pPr lvl="1"/>
            <a:endParaRPr lang="en-US" dirty="0"/>
          </a:p>
          <a:p>
            <a:pPr marL="502920" lvl="1" indent="0">
              <a:buNone/>
            </a:pPr>
            <a:endParaRPr lang="en-US" dirty="0"/>
          </a:p>
        </p:txBody>
      </p:sp>
      <p:sp>
        <p:nvSpPr>
          <p:cNvPr id="6" name="Oval 5">
            <a:extLst>
              <a:ext uri="{FF2B5EF4-FFF2-40B4-BE49-F238E27FC236}">
                <a16:creationId xmlns:a16="http://schemas.microsoft.com/office/drawing/2014/main" id="{E3255FCD-E98D-B641-BEF2-3BA16A09AD88}"/>
              </a:ext>
            </a:extLst>
          </p:cNvPr>
          <p:cNvSpPr>
            <a:spLocks noChangeAspect="1"/>
          </p:cNvSpPr>
          <p:nvPr/>
        </p:nvSpPr>
        <p:spPr>
          <a:xfrm>
            <a:off x="5014913"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3AADCD16-C9F9-AF4C-84BE-0C83B65B3DF4}"/>
              </a:ext>
            </a:extLst>
          </p:cNvPr>
          <p:cNvSpPr>
            <a:spLocks noChangeAspect="1"/>
          </p:cNvSpPr>
          <p:nvPr/>
        </p:nvSpPr>
        <p:spPr>
          <a:xfrm>
            <a:off x="6068119" y="4414180"/>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941DE894-E912-BC47-B854-EC9BF5E71C65}"/>
              </a:ext>
            </a:extLst>
          </p:cNvPr>
          <p:cNvSpPr>
            <a:spLocks noChangeAspect="1"/>
          </p:cNvSpPr>
          <p:nvPr/>
        </p:nvSpPr>
        <p:spPr>
          <a:xfrm>
            <a:off x="6942459"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9E5B2740-CCE3-774A-B5AE-3CB6E7F56E7C}"/>
              </a:ext>
            </a:extLst>
          </p:cNvPr>
          <p:cNvSpPr>
            <a:spLocks noChangeAspect="1"/>
          </p:cNvSpPr>
          <p:nvPr/>
        </p:nvSpPr>
        <p:spPr>
          <a:xfrm>
            <a:off x="7906232"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1E2BF74-A592-CF43-8364-E429D08854F4}"/>
              </a:ext>
            </a:extLst>
          </p:cNvPr>
          <p:cNvSpPr>
            <a:spLocks noChangeAspect="1"/>
          </p:cNvSpPr>
          <p:nvPr/>
        </p:nvSpPr>
        <p:spPr>
          <a:xfrm>
            <a:off x="8870005" y="440760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B21E254E-85E7-CE42-83A5-2039129A48BF}"/>
              </a:ext>
            </a:extLst>
          </p:cNvPr>
          <p:cNvCxnSpPr>
            <a:cxnSpLocks/>
          </p:cNvCxnSpPr>
          <p:nvPr/>
        </p:nvCxnSpPr>
        <p:spPr>
          <a:xfrm flipH="1">
            <a:off x="4672013" y="4756608"/>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B60FB7-33D4-B74A-80AA-BB280F723510}"/>
              </a:ext>
            </a:extLst>
          </p:cNvPr>
          <p:cNvCxnSpPr>
            <a:cxnSpLocks/>
            <a:stCxn id="7" idx="2"/>
            <a:endCxn id="6" idx="6"/>
          </p:cNvCxnSpPr>
          <p:nvPr/>
        </p:nvCxnSpPr>
        <p:spPr>
          <a:xfrm flipH="1" flipV="1">
            <a:off x="5703682" y="4750029"/>
            <a:ext cx="364437" cy="657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2D5F9E-8621-9747-B949-25E1016BF386}"/>
              </a:ext>
            </a:extLst>
          </p:cNvPr>
          <p:cNvCxnSpPr/>
          <p:nvPr/>
        </p:nvCxnSpPr>
        <p:spPr>
          <a:xfrm>
            <a:off x="7631912" y="4751845"/>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15EB6-5DB3-E34B-9664-5AB73D21FEBA}"/>
              </a:ext>
            </a:extLst>
          </p:cNvPr>
          <p:cNvCxnSpPr/>
          <p:nvPr/>
        </p:nvCxnSpPr>
        <p:spPr>
          <a:xfrm>
            <a:off x="8595685"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E7A3F6-5D92-244C-A670-2A7FFBFD9540}"/>
              </a:ext>
            </a:extLst>
          </p:cNvPr>
          <p:cNvCxnSpPr/>
          <p:nvPr/>
        </p:nvCxnSpPr>
        <p:spPr>
          <a:xfrm>
            <a:off x="9558774" y="475002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08F726-8EB5-564C-92DC-B0E42F2B2CA1}"/>
              </a:ext>
            </a:extLst>
          </p:cNvPr>
          <p:cNvSpPr txBox="1"/>
          <p:nvPr/>
        </p:nvSpPr>
        <p:spPr>
          <a:xfrm>
            <a:off x="4086102" y="4565363"/>
            <a:ext cx="896819" cy="369332"/>
          </a:xfrm>
          <a:prstGeom prst="rect">
            <a:avLst/>
          </a:prstGeom>
          <a:noFill/>
        </p:spPr>
        <p:txBody>
          <a:bodyPr wrap="square" rtlCol="0">
            <a:spAutoFit/>
          </a:bodyPr>
          <a:lstStyle/>
          <a:p>
            <a:r>
              <a:rPr lang="en-US" dirty="0"/>
              <a:t>null</a:t>
            </a:r>
          </a:p>
        </p:txBody>
      </p:sp>
      <p:sp>
        <p:nvSpPr>
          <p:cNvPr id="17" name="TextBox 16">
            <a:extLst>
              <a:ext uri="{FF2B5EF4-FFF2-40B4-BE49-F238E27FC236}">
                <a16:creationId xmlns:a16="http://schemas.microsoft.com/office/drawing/2014/main" id="{76F2E9E5-71EF-9948-865C-C45089FBC60E}"/>
              </a:ext>
            </a:extLst>
          </p:cNvPr>
          <p:cNvSpPr txBox="1"/>
          <p:nvPr/>
        </p:nvSpPr>
        <p:spPr>
          <a:xfrm>
            <a:off x="9923211" y="4564233"/>
            <a:ext cx="896819" cy="369332"/>
          </a:xfrm>
          <a:prstGeom prst="rect">
            <a:avLst/>
          </a:prstGeom>
          <a:noFill/>
        </p:spPr>
        <p:txBody>
          <a:bodyPr wrap="square" rtlCol="0">
            <a:spAutoFit/>
          </a:bodyPr>
          <a:lstStyle/>
          <a:p>
            <a:r>
              <a:rPr lang="en-US" dirty="0"/>
              <a:t>null</a:t>
            </a:r>
          </a:p>
        </p:txBody>
      </p:sp>
      <p:cxnSp>
        <p:nvCxnSpPr>
          <p:cNvPr id="18" name="Straight Arrow Connector 17">
            <a:extLst>
              <a:ext uri="{FF2B5EF4-FFF2-40B4-BE49-F238E27FC236}">
                <a16:creationId xmlns:a16="http://schemas.microsoft.com/office/drawing/2014/main" id="{14D7A4B4-5C74-1041-A0B4-D68364036585}"/>
              </a:ext>
            </a:extLst>
          </p:cNvPr>
          <p:cNvCxnSpPr>
            <a:cxnSpLocks/>
          </p:cNvCxnSpPr>
          <p:nvPr/>
        </p:nvCxnSpPr>
        <p:spPr>
          <a:xfrm>
            <a:off x="7294621" y="4071938"/>
            <a:ext cx="0" cy="3356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0C264C-E598-E741-B759-E366A96D1B70}"/>
              </a:ext>
            </a:extLst>
          </p:cNvPr>
          <p:cNvCxnSpPr>
            <a:cxnSpLocks/>
          </p:cNvCxnSpPr>
          <p:nvPr/>
        </p:nvCxnSpPr>
        <p:spPr>
          <a:xfrm>
            <a:off x="6412503" y="4082607"/>
            <a:ext cx="0" cy="335663"/>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13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CE6F4E-5BDC-7444-91DC-AA4315EE2FD3}"/>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628BFA8E-7385-9347-8806-1383C982C839}"/>
              </a:ext>
            </a:extLst>
          </p:cNvPr>
          <p:cNvSpPr>
            <a:spLocks noGrp="1"/>
          </p:cNvSpPr>
          <p:nvPr>
            <p:ph idx="1"/>
          </p:nvPr>
        </p:nvSpPr>
        <p:spPr>
          <a:xfrm>
            <a:off x="3869268" y="864108"/>
            <a:ext cx="7315200" cy="5120640"/>
          </a:xfrm>
        </p:spPr>
        <p:txBody>
          <a:bodyPr/>
          <a:lstStyle/>
          <a:p>
            <a:pPr marL="502920" lvl="1" indent="0">
              <a:buNone/>
            </a:pPr>
            <a:endParaRPr lang="en-US" dirty="0"/>
          </a:p>
          <a:p>
            <a:pPr lvl="1"/>
            <a:endParaRPr lang="en-US" dirty="0"/>
          </a:p>
          <a:p>
            <a:pPr marL="502920" lvl="1" indent="0">
              <a:buNone/>
            </a:pPr>
            <a:endParaRPr lang="en-US" dirty="0"/>
          </a:p>
        </p:txBody>
      </p:sp>
      <p:sp>
        <p:nvSpPr>
          <p:cNvPr id="6" name="Oval 5">
            <a:extLst>
              <a:ext uri="{FF2B5EF4-FFF2-40B4-BE49-F238E27FC236}">
                <a16:creationId xmlns:a16="http://schemas.microsoft.com/office/drawing/2014/main" id="{4C278ED1-FDD4-1240-91F1-B0C2D4AED94C}"/>
              </a:ext>
            </a:extLst>
          </p:cNvPr>
          <p:cNvSpPr>
            <a:spLocks noChangeAspect="1"/>
          </p:cNvSpPr>
          <p:nvPr/>
        </p:nvSpPr>
        <p:spPr>
          <a:xfrm>
            <a:off x="5029200" y="385038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4366F523-CB99-174A-A2CD-A06B5804CFD6}"/>
              </a:ext>
            </a:extLst>
          </p:cNvPr>
          <p:cNvSpPr>
            <a:spLocks noChangeAspect="1"/>
          </p:cNvSpPr>
          <p:nvPr/>
        </p:nvSpPr>
        <p:spPr>
          <a:xfrm>
            <a:off x="608240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14226498-1737-104B-91CC-9F3CCCCD5E64}"/>
              </a:ext>
            </a:extLst>
          </p:cNvPr>
          <p:cNvSpPr>
            <a:spLocks noChangeAspect="1"/>
          </p:cNvSpPr>
          <p:nvPr/>
        </p:nvSpPr>
        <p:spPr>
          <a:xfrm>
            <a:off x="708122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7AFA40A9-C0AE-6C45-8240-B99971C40ED4}"/>
              </a:ext>
            </a:extLst>
          </p:cNvPr>
          <p:cNvSpPr>
            <a:spLocks noChangeAspect="1"/>
          </p:cNvSpPr>
          <p:nvPr/>
        </p:nvSpPr>
        <p:spPr>
          <a:xfrm>
            <a:off x="8114380"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7F4199D1-C5CF-D143-A3E6-E99C28859FF6}"/>
              </a:ext>
            </a:extLst>
          </p:cNvPr>
          <p:cNvSpPr>
            <a:spLocks noChangeAspect="1"/>
          </p:cNvSpPr>
          <p:nvPr/>
        </p:nvSpPr>
        <p:spPr>
          <a:xfrm>
            <a:off x="9078153"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CE593DD4-2FDA-EC45-998A-96FD0B611A6D}"/>
              </a:ext>
            </a:extLst>
          </p:cNvPr>
          <p:cNvCxnSpPr>
            <a:cxnSpLocks/>
          </p:cNvCxnSpPr>
          <p:nvPr/>
        </p:nvCxnSpPr>
        <p:spPr>
          <a:xfrm flipH="1">
            <a:off x="4686300" y="4199396"/>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831C40-B1F6-C74E-A987-CA2A85506337}"/>
              </a:ext>
            </a:extLst>
          </p:cNvPr>
          <p:cNvCxnSpPr>
            <a:cxnSpLocks/>
            <a:stCxn id="7" idx="2"/>
            <a:endCxn id="6" idx="6"/>
          </p:cNvCxnSpPr>
          <p:nvPr/>
        </p:nvCxnSpPr>
        <p:spPr>
          <a:xfrm flipH="1" flipV="1">
            <a:off x="5717969" y="4192817"/>
            <a:ext cx="364437" cy="657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5583EE-844D-D64D-B6F8-4E1BA2562904}"/>
              </a:ext>
            </a:extLst>
          </p:cNvPr>
          <p:cNvCxnSpPr>
            <a:cxnSpLocks/>
          </p:cNvCxnSpPr>
          <p:nvPr/>
        </p:nvCxnSpPr>
        <p:spPr>
          <a:xfrm flipH="1">
            <a:off x="6771175" y="4199396"/>
            <a:ext cx="380117"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B63A15-37C3-2941-8F89-D84B20442785}"/>
              </a:ext>
            </a:extLst>
          </p:cNvPr>
          <p:cNvCxnSpPr/>
          <p:nvPr/>
        </p:nvCxnSpPr>
        <p:spPr>
          <a:xfrm>
            <a:off x="8803833" y="4199396"/>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985363-615D-5748-8B02-7B870AE39833}"/>
              </a:ext>
            </a:extLst>
          </p:cNvPr>
          <p:cNvCxnSpPr/>
          <p:nvPr/>
        </p:nvCxnSpPr>
        <p:spPr>
          <a:xfrm>
            <a:off x="9766922" y="4199396"/>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68A6506-E91B-1249-A327-62323524F27D}"/>
              </a:ext>
            </a:extLst>
          </p:cNvPr>
          <p:cNvSpPr txBox="1"/>
          <p:nvPr/>
        </p:nvSpPr>
        <p:spPr>
          <a:xfrm>
            <a:off x="4100389" y="4008151"/>
            <a:ext cx="896819" cy="369332"/>
          </a:xfrm>
          <a:prstGeom prst="rect">
            <a:avLst/>
          </a:prstGeom>
          <a:noFill/>
        </p:spPr>
        <p:txBody>
          <a:bodyPr wrap="square" rtlCol="0">
            <a:spAutoFit/>
          </a:bodyPr>
          <a:lstStyle/>
          <a:p>
            <a:r>
              <a:rPr lang="en-US" dirty="0"/>
              <a:t>null</a:t>
            </a:r>
          </a:p>
        </p:txBody>
      </p:sp>
      <p:sp>
        <p:nvSpPr>
          <p:cNvPr id="17" name="TextBox 16">
            <a:extLst>
              <a:ext uri="{FF2B5EF4-FFF2-40B4-BE49-F238E27FC236}">
                <a16:creationId xmlns:a16="http://schemas.microsoft.com/office/drawing/2014/main" id="{6C50F99B-5331-7346-8931-AFA7FA78AADD}"/>
              </a:ext>
            </a:extLst>
          </p:cNvPr>
          <p:cNvSpPr txBox="1"/>
          <p:nvPr/>
        </p:nvSpPr>
        <p:spPr>
          <a:xfrm>
            <a:off x="10131359" y="4013600"/>
            <a:ext cx="896819" cy="369332"/>
          </a:xfrm>
          <a:prstGeom prst="rect">
            <a:avLst/>
          </a:prstGeom>
          <a:noFill/>
        </p:spPr>
        <p:txBody>
          <a:bodyPr wrap="square" rtlCol="0">
            <a:spAutoFit/>
          </a:bodyPr>
          <a:lstStyle/>
          <a:p>
            <a:r>
              <a:rPr lang="en-US" dirty="0"/>
              <a:t>null</a:t>
            </a:r>
          </a:p>
        </p:txBody>
      </p:sp>
      <p:cxnSp>
        <p:nvCxnSpPr>
          <p:cNvPr id="18" name="Straight Arrow Connector 17">
            <a:extLst>
              <a:ext uri="{FF2B5EF4-FFF2-40B4-BE49-F238E27FC236}">
                <a16:creationId xmlns:a16="http://schemas.microsoft.com/office/drawing/2014/main" id="{8E574650-0EF5-AE44-844D-54AEB9D9DFF3}"/>
              </a:ext>
            </a:extLst>
          </p:cNvPr>
          <p:cNvCxnSpPr>
            <a:cxnSpLocks/>
          </p:cNvCxnSpPr>
          <p:nvPr/>
        </p:nvCxnSpPr>
        <p:spPr>
          <a:xfrm>
            <a:off x="8445743" y="3531974"/>
            <a:ext cx="0" cy="3356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67FB77-BFEA-6744-A59B-0F83253737AC}"/>
              </a:ext>
            </a:extLst>
          </p:cNvPr>
          <p:cNvCxnSpPr>
            <a:cxnSpLocks/>
          </p:cNvCxnSpPr>
          <p:nvPr/>
        </p:nvCxnSpPr>
        <p:spPr>
          <a:xfrm>
            <a:off x="7425611" y="3525395"/>
            <a:ext cx="0" cy="335663"/>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0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CC3E-8C8C-A441-9089-5A90EAA853C7}"/>
              </a:ext>
            </a:extLst>
          </p:cNvPr>
          <p:cNvSpPr>
            <a:spLocks noGrp="1"/>
          </p:cNvSpPr>
          <p:nvPr>
            <p:ph type="title"/>
          </p:nvPr>
        </p:nvSpPr>
        <p:spPr/>
        <p:txBody>
          <a:bodyPr/>
          <a:lstStyle/>
          <a:p>
            <a:r>
              <a:rPr lang="en-US" dirty="0"/>
              <a:t>Strengths</a:t>
            </a:r>
          </a:p>
        </p:txBody>
      </p:sp>
      <p:sp>
        <p:nvSpPr>
          <p:cNvPr id="3" name="Content Placeholder 2">
            <a:extLst>
              <a:ext uri="{FF2B5EF4-FFF2-40B4-BE49-F238E27FC236}">
                <a16:creationId xmlns:a16="http://schemas.microsoft.com/office/drawing/2014/main" id="{18DB236A-2B52-4B49-B7F7-9ABCF1B6E531}"/>
              </a:ext>
            </a:extLst>
          </p:cNvPr>
          <p:cNvSpPr>
            <a:spLocks noGrp="1"/>
          </p:cNvSpPr>
          <p:nvPr>
            <p:ph idx="1"/>
          </p:nvPr>
        </p:nvSpPr>
        <p:spPr/>
        <p:txBody>
          <a:bodyPr/>
          <a:lstStyle/>
          <a:p>
            <a:r>
              <a:rPr lang="en-US" dirty="0"/>
              <a:t>Size flexibility – Don’t have to specify size on creation, you must do so on standard arrays (JS implementation is a dynamic array)</a:t>
            </a:r>
          </a:p>
          <a:p>
            <a:r>
              <a:rPr lang="en-US" dirty="0"/>
              <a:t>Very fast insert and deletes as compared to arrays, especially on ends</a:t>
            </a:r>
          </a:p>
          <a:p>
            <a:endParaRPr lang="en-US" dirty="0"/>
          </a:p>
        </p:txBody>
      </p:sp>
      <p:sp>
        <p:nvSpPr>
          <p:cNvPr id="6" name="Oval 5">
            <a:extLst>
              <a:ext uri="{FF2B5EF4-FFF2-40B4-BE49-F238E27FC236}">
                <a16:creationId xmlns:a16="http://schemas.microsoft.com/office/drawing/2014/main" id="{8A491B6C-8921-A942-B6B3-E704D1178239}"/>
              </a:ext>
            </a:extLst>
          </p:cNvPr>
          <p:cNvSpPr>
            <a:spLocks noChangeAspect="1"/>
          </p:cNvSpPr>
          <p:nvPr/>
        </p:nvSpPr>
        <p:spPr>
          <a:xfrm>
            <a:off x="4168454"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70F2D97-36EF-104E-A8DC-C13FF9BEF8AB}"/>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052F5EC-AFB3-364E-8852-14597D135B9D}"/>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71E5B5C0-603B-6941-B348-85831FD6C341}"/>
              </a:ext>
            </a:extLst>
          </p:cNvPr>
          <p:cNvSpPr>
            <a:spLocks noChangeAspect="1"/>
          </p:cNvSpPr>
          <p:nvPr/>
        </p:nvSpPr>
        <p:spPr>
          <a:xfrm>
            <a:off x="7059773"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1C519375-AAE8-C44D-8CFE-222AE7C8480A}"/>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AFCE9E08-8625-B24C-AB05-33A932646EFF}"/>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3" name="Straight Arrow Connector 12">
            <a:extLst>
              <a:ext uri="{FF2B5EF4-FFF2-40B4-BE49-F238E27FC236}">
                <a16:creationId xmlns:a16="http://schemas.microsoft.com/office/drawing/2014/main" id="{E8319917-C4D6-BF46-8923-F54287D3CAF0}"/>
              </a:ext>
            </a:extLst>
          </p:cNvPr>
          <p:cNvCxnSpPr>
            <a:stCxn id="6" idx="6"/>
            <a:endCxn id="7" idx="2"/>
          </p:cNvCxnSpPr>
          <p:nvPr/>
        </p:nvCxnSpPr>
        <p:spPr>
          <a:xfrm>
            <a:off x="485722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584A04-5985-DD43-90CB-BC83A5E576B7}"/>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680980-E719-0543-8664-245C6832B3FC}"/>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0007EC-E6AA-F04C-9427-6BBC1FFB4E61}"/>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339C6E-999E-8E4C-9381-E4B2149FD59E}"/>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29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EEFEA9-D451-A34F-8884-5B1CD167B2C0}"/>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E5326B78-881E-EF47-AA7B-20E51A0024F9}"/>
              </a:ext>
            </a:extLst>
          </p:cNvPr>
          <p:cNvSpPr>
            <a:spLocks noGrp="1"/>
          </p:cNvSpPr>
          <p:nvPr>
            <p:ph idx="1"/>
          </p:nvPr>
        </p:nvSpPr>
        <p:spPr>
          <a:xfrm>
            <a:off x="3869268" y="864108"/>
            <a:ext cx="7315200" cy="5120640"/>
          </a:xfrm>
        </p:spPr>
        <p:txBody>
          <a:bodyPr/>
          <a:lstStyle/>
          <a:p>
            <a:pPr marL="502920" lvl="1" indent="0">
              <a:buNone/>
            </a:pPr>
            <a:endParaRPr lang="en-US" dirty="0"/>
          </a:p>
          <a:p>
            <a:pPr lvl="1"/>
            <a:endParaRPr lang="en-US" dirty="0"/>
          </a:p>
          <a:p>
            <a:pPr marL="502920" lvl="1" indent="0">
              <a:buNone/>
            </a:pPr>
            <a:endParaRPr lang="en-US" dirty="0"/>
          </a:p>
        </p:txBody>
      </p:sp>
      <p:sp>
        <p:nvSpPr>
          <p:cNvPr id="6" name="Oval 5">
            <a:extLst>
              <a:ext uri="{FF2B5EF4-FFF2-40B4-BE49-F238E27FC236}">
                <a16:creationId xmlns:a16="http://schemas.microsoft.com/office/drawing/2014/main" id="{2851C8C1-92FF-5446-B4AE-0A6377ADDBC7}"/>
              </a:ext>
            </a:extLst>
          </p:cNvPr>
          <p:cNvSpPr>
            <a:spLocks noChangeAspect="1"/>
          </p:cNvSpPr>
          <p:nvPr/>
        </p:nvSpPr>
        <p:spPr>
          <a:xfrm>
            <a:off x="5029200" y="385038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DBC18191-19FD-B94B-A418-93B7D2698275}"/>
              </a:ext>
            </a:extLst>
          </p:cNvPr>
          <p:cNvSpPr>
            <a:spLocks noChangeAspect="1"/>
          </p:cNvSpPr>
          <p:nvPr/>
        </p:nvSpPr>
        <p:spPr>
          <a:xfrm>
            <a:off x="608240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0682C65C-5738-6043-83E1-A0FB42A6E409}"/>
              </a:ext>
            </a:extLst>
          </p:cNvPr>
          <p:cNvSpPr>
            <a:spLocks noChangeAspect="1"/>
          </p:cNvSpPr>
          <p:nvPr/>
        </p:nvSpPr>
        <p:spPr>
          <a:xfrm>
            <a:off x="708122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827A98D2-C122-9643-904E-BBC7D12F5523}"/>
              </a:ext>
            </a:extLst>
          </p:cNvPr>
          <p:cNvSpPr>
            <a:spLocks noChangeAspect="1"/>
          </p:cNvSpPr>
          <p:nvPr/>
        </p:nvSpPr>
        <p:spPr>
          <a:xfrm>
            <a:off x="8114380"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00CDA3CC-5D60-3F44-A8DF-747AC6BFCCEC}"/>
              </a:ext>
            </a:extLst>
          </p:cNvPr>
          <p:cNvSpPr>
            <a:spLocks noChangeAspect="1"/>
          </p:cNvSpPr>
          <p:nvPr/>
        </p:nvSpPr>
        <p:spPr>
          <a:xfrm>
            <a:off x="9078153"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1F394076-4D96-B74E-B285-C6E2BE825910}"/>
              </a:ext>
            </a:extLst>
          </p:cNvPr>
          <p:cNvCxnSpPr>
            <a:cxnSpLocks/>
          </p:cNvCxnSpPr>
          <p:nvPr/>
        </p:nvCxnSpPr>
        <p:spPr>
          <a:xfrm flipH="1">
            <a:off x="4686300" y="4199396"/>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9510B2-92CC-7A49-8061-C4E88E177C63}"/>
              </a:ext>
            </a:extLst>
          </p:cNvPr>
          <p:cNvCxnSpPr>
            <a:cxnSpLocks/>
            <a:stCxn id="7" idx="2"/>
            <a:endCxn id="6" idx="6"/>
          </p:cNvCxnSpPr>
          <p:nvPr/>
        </p:nvCxnSpPr>
        <p:spPr>
          <a:xfrm flipH="1" flipV="1">
            <a:off x="5717969" y="4192817"/>
            <a:ext cx="364437" cy="657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CED5FC-E653-9747-B263-6A63D18A537A}"/>
              </a:ext>
            </a:extLst>
          </p:cNvPr>
          <p:cNvCxnSpPr>
            <a:cxnSpLocks/>
          </p:cNvCxnSpPr>
          <p:nvPr/>
        </p:nvCxnSpPr>
        <p:spPr>
          <a:xfrm flipH="1">
            <a:off x="6771175" y="4199396"/>
            <a:ext cx="380117"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720168-CCD6-6643-9A75-25981FF7A9DA}"/>
              </a:ext>
            </a:extLst>
          </p:cNvPr>
          <p:cNvCxnSpPr>
            <a:cxnSpLocks/>
          </p:cNvCxnSpPr>
          <p:nvPr/>
        </p:nvCxnSpPr>
        <p:spPr>
          <a:xfrm flipH="1">
            <a:off x="7769995" y="4199396"/>
            <a:ext cx="414337"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1D692D0-725F-3847-A332-89A4FCC8CB0F}"/>
              </a:ext>
            </a:extLst>
          </p:cNvPr>
          <p:cNvCxnSpPr/>
          <p:nvPr/>
        </p:nvCxnSpPr>
        <p:spPr>
          <a:xfrm>
            <a:off x="9766922" y="4199396"/>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B7CF38-A25C-0B47-96FA-9320918ECEC8}"/>
              </a:ext>
            </a:extLst>
          </p:cNvPr>
          <p:cNvSpPr txBox="1"/>
          <p:nvPr/>
        </p:nvSpPr>
        <p:spPr>
          <a:xfrm>
            <a:off x="4100389" y="4008151"/>
            <a:ext cx="896819" cy="369332"/>
          </a:xfrm>
          <a:prstGeom prst="rect">
            <a:avLst/>
          </a:prstGeom>
          <a:noFill/>
        </p:spPr>
        <p:txBody>
          <a:bodyPr wrap="square" rtlCol="0">
            <a:spAutoFit/>
          </a:bodyPr>
          <a:lstStyle/>
          <a:p>
            <a:r>
              <a:rPr lang="en-US" dirty="0"/>
              <a:t>null</a:t>
            </a:r>
          </a:p>
        </p:txBody>
      </p:sp>
      <p:sp>
        <p:nvSpPr>
          <p:cNvPr id="17" name="TextBox 16">
            <a:extLst>
              <a:ext uri="{FF2B5EF4-FFF2-40B4-BE49-F238E27FC236}">
                <a16:creationId xmlns:a16="http://schemas.microsoft.com/office/drawing/2014/main" id="{E345ABA3-3CEB-D14C-8204-30E7013114EB}"/>
              </a:ext>
            </a:extLst>
          </p:cNvPr>
          <p:cNvSpPr txBox="1"/>
          <p:nvPr/>
        </p:nvSpPr>
        <p:spPr>
          <a:xfrm>
            <a:off x="10131359" y="4013600"/>
            <a:ext cx="896819" cy="369332"/>
          </a:xfrm>
          <a:prstGeom prst="rect">
            <a:avLst/>
          </a:prstGeom>
          <a:noFill/>
        </p:spPr>
        <p:txBody>
          <a:bodyPr wrap="square" rtlCol="0">
            <a:spAutoFit/>
          </a:bodyPr>
          <a:lstStyle/>
          <a:p>
            <a:r>
              <a:rPr lang="en-US" dirty="0"/>
              <a:t>null</a:t>
            </a:r>
          </a:p>
        </p:txBody>
      </p:sp>
      <p:cxnSp>
        <p:nvCxnSpPr>
          <p:cNvPr id="18" name="Straight Arrow Connector 17">
            <a:extLst>
              <a:ext uri="{FF2B5EF4-FFF2-40B4-BE49-F238E27FC236}">
                <a16:creationId xmlns:a16="http://schemas.microsoft.com/office/drawing/2014/main" id="{EA7F5DB2-4007-3A42-9C2D-38FF53409111}"/>
              </a:ext>
            </a:extLst>
          </p:cNvPr>
          <p:cNvCxnSpPr>
            <a:cxnSpLocks/>
          </p:cNvCxnSpPr>
          <p:nvPr/>
        </p:nvCxnSpPr>
        <p:spPr>
          <a:xfrm>
            <a:off x="9431581" y="3525395"/>
            <a:ext cx="0" cy="3356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25970D-39D9-1941-8546-2E1AA176F6AC}"/>
              </a:ext>
            </a:extLst>
          </p:cNvPr>
          <p:cNvCxnSpPr>
            <a:cxnSpLocks/>
          </p:cNvCxnSpPr>
          <p:nvPr/>
        </p:nvCxnSpPr>
        <p:spPr>
          <a:xfrm>
            <a:off x="8425736" y="3525395"/>
            <a:ext cx="0" cy="335663"/>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51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62672F-EC3C-7A42-839A-6CA377F5B282}"/>
              </a:ext>
            </a:extLst>
          </p:cNvPr>
          <p:cNvSpPr>
            <a:spLocks noGrp="1"/>
          </p:cNvSpPr>
          <p:nvPr>
            <p:ph type="title"/>
          </p:nvPr>
        </p:nvSpPr>
        <p:spPr>
          <a:xfrm>
            <a:off x="252919" y="1123837"/>
            <a:ext cx="2947482" cy="4601183"/>
          </a:xfrm>
        </p:spPr>
        <p:txBody>
          <a:bodyPr/>
          <a:lstStyle/>
          <a:p>
            <a:r>
              <a:rPr lang="en-US" dirty="0"/>
              <a:t>Reverse a linked list - solution</a:t>
            </a:r>
          </a:p>
        </p:txBody>
      </p:sp>
      <p:sp>
        <p:nvSpPr>
          <p:cNvPr id="5" name="Content Placeholder 2">
            <a:extLst>
              <a:ext uri="{FF2B5EF4-FFF2-40B4-BE49-F238E27FC236}">
                <a16:creationId xmlns:a16="http://schemas.microsoft.com/office/drawing/2014/main" id="{BD2B5D58-5AF9-B449-88C6-E1998071844A}"/>
              </a:ext>
            </a:extLst>
          </p:cNvPr>
          <p:cNvSpPr>
            <a:spLocks noGrp="1"/>
          </p:cNvSpPr>
          <p:nvPr>
            <p:ph idx="1"/>
          </p:nvPr>
        </p:nvSpPr>
        <p:spPr>
          <a:xfrm>
            <a:off x="3869268" y="864108"/>
            <a:ext cx="7315200" cy="5120640"/>
          </a:xfrm>
        </p:spPr>
        <p:txBody>
          <a:bodyPr/>
          <a:lstStyle/>
          <a:p>
            <a:pPr marL="502920" lvl="1" indent="0">
              <a:buNone/>
            </a:pPr>
            <a:r>
              <a:rPr lang="en-US" dirty="0"/>
              <a:t>We can end the iteration when the red pointer becomes null!</a:t>
            </a:r>
          </a:p>
          <a:p>
            <a:pPr lvl="1"/>
            <a:endParaRPr lang="en-US" dirty="0"/>
          </a:p>
          <a:p>
            <a:pPr marL="502920" lvl="1" indent="0">
              <a:buNone/>
            </a:pPr>
            <a:endParaRPr lang="en-US" dirty="0"/>
          </a:p>
        </p:txBody>
      </p:sp>
      <p:sp>
        <p:nvSpPr>
          <p:cNvPr id="6" name="Oval 5">
            <a:extLst>
              <a:ext uri="{FF2B5EF4-FFF2-40B4-BE49-F238E27FC236}">
                <a16:creationId xmlns:a16="http://schemas.microsoft.com/office/drawing/2014/main" id="{C6C0F109-A1E5-0545-882B-5816553B1A67}"/>
              </a:ext>
            </a:extLst>
          </p:cNvPr>
          <p:cNvSpPr>
            <a:spLocks noChangeAspect="1"/>
          </p:cNvSpPr>
          <p:nvPr/>
        </p:nvSpPr>
        <p:spPr>
          <a:xfrm>
            <a:off x="5029200" y="385038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8789BBD5-9BD3-8644-89E3-9A64737058DC}"/>
              </a:ext>
            </a:extLst>
          </p:cNvPr>
          <p:cNvSpPr>
            <a:spLocks noChangeAspect="1"/>
          </p:cNvSpPr>
          <p:nvPr/>
        </p:nvSpPr>
        <p:spPr>
          <a:xfrm>
            <a:off x="608240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399AEC03-2388-8A45-9535-A476BEECD997}"/>
              </a:ext>
            </a:extLst>
          </p:cNvPr>
          <p:cNvSpPr>
            <a:spLocks noChangeAspect="1"/>
          </p:cNvSpPr>
          <p:nvPr/>
        </p:nvSpPr>
        <p:spPr>
          <a:xfrm>
            <a:off x="7081226"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D9BF31FD-AC96-2C40-9FBA-F6046692EF0A}"/>
              </a:ext>
            </a:extLst>
          </p:cNvPr>
          <p:cNvSpPr>
            <a:spLocks noChangeAspect="1"/>
          </p:cNvSpPr>
          <p:nvPr/>
        </p:nvSpPr>
        <p:spPr>
          <a:xfrm>
            <a:off x="8114380"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B2E34901-B2BC-F94D-9D84-FC5219FD9D2F}"/>
              </a:ext>
            </a:extLst>
          </p:cNvPr>
          <p:cNvSpPr>
            <a:spLocks noChangeAspect="1"/>
          </p:cNvSpPr>
          <p:nvPr/>
        </p:nvSpPr>
        <p:spPr>
          <a:xfrm>
            <a:off x="9147534" y="385696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Arrow Connector 10">
            <a:extLst>
              <a:ext uri="{FF2B5EF4-FFF2-40B4-BE49-F238E27FC236}">
                <a16:creationId xmlns:a16="http://schemas.microsoft.com/office/drawing/2014/main" id="{C03CE48D-8799-034A-9B6D-E9861E8EB848}"/>
              </a:ext>
            </a:extLst>
          </p:cNvPr>
          <p:cNvCxnSpPr>
            <a:cxnSpLocks/>
          </p:cNvCxnSpPr>
          <p:nvPr/>
        </p:nvCxnSpPr>
        <p:spPr>
          <a:xfrm flipH="1">
            <a:off x="4686300" y="4199396"/>
            <a:ext cx="34290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C5C137-C1B1-BD4B-850D-1005F698B908}"/>
              </a:ext>
            </a:extLst>
          </p:cNvPr>
          <p:cNvCxnSpPr>
            <a:cxnSpLocks/>
            <a:stCxn id="7" idx="2"/>
            <a:endCxn id="6" idx="6"/>
          </p:cNvCxnSpPr>
          <p:nvPr/>
        </p:nvCxnSpPr>
        <p:spPr>
          <a:xfrm flipH="1" flipV="1">
            <a:off x="5717969" y="4192817"/>
            <a:ext cx="364437" cy="657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2FE5EF-9744-324F-B6E0-C322A9225649}"/>
              </a:ext>
            </a:extLst>
          </p:cNvPr>
          <p:cNvCxnSpPr>
            <a:cxnSpLocks/>
          </p:cNvCxnSpPr>
          <p:nvPr/>
        </p:nvCxnSpPr>
        <p:spPr>
          <a:xfrm flipH="1">
            <a:off x="6771175" y="4199396"/>
            <a:ext cx="380117"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473C53-AA03-1D47-A03E-6B4EF500F3CC}"/>
              </a:ext>
            </a:extLst>
          </p:cNvPr>
          <p:cNvCxnSpPr>
            <a:cxnSpLocks/>
          </p:cNvCxnSpPr>
          <p:nvPr/>
        </p:nvCxnSpPr>
        <p:spPr>
          <a:xfrm flipH="1">
            <a:off x="7769995" y="4199396"/>
            <a:ext cx="414337"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206C74-D6FA-EA4B-B0C0-713B47FBB5F0}"/>
              </a:ext>
            </a:extLst>
          </p:cNvPr>
          <p:cNvCxnSpPr>
            <a:cxnSpLocks/>
          </p:cNvCxnSpPr>
          <p:nvPr/>
        </p:nvCxnSpPr>
        <p:spPr>
          <a:xfrm flipH="1">
            <a:off x="8803149" y="4199396"/>
            <a:ext cx="44221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BCFD6D0-FEFE-D945-AEFA-A57A2C58358B}"/>
              </a:ext>
            </a:extLst>
          </p:cNvPr>
          <p:cNvSpPr txBox="1"/>
          <p:nvPr/>
        </p:nvSpPr>
        <p:spPr>
          <a:xfrm>
            <a:off x="4100389" y="4008151"/>
            <a:ext cx="896819" cy="369332"/>
          </a:xfrm>
          <a:prstGeom prst="rect">
            <a:avLst/>
          </a:prstGeom>
          <a:noFill/>
        </p:spPr>
        <p:txBody>
          <a:bodyPr wrap="square" rtlCol="0">
            <a:spAutoFit/>
          </a:bodyPr>
          <a:lstStyle/>
          <a:p>
            <a:r>
              <a:rPr lang="en-US" dirty="0"/>
              <a:t>null</a:t>
            </a:r>
          </a:p>
        </p:txBody>
      </p:sp>
      <p:sp>
        <p:nvSpPr>
          <p:cNvPr id="17" name="TextBox 16">
            <a:extLst>
              <a:ext uri="{FF2B5EF4-FFF2-40B4-BE49-F238E27FC236}">
                <a16:creationId xmlns:a16="http://schemas.microsoft.com/office/drawing/2014/main" id="{80D578C1-41E1-B346-ABC7-8770C0C7749E}"/>
              </a:ext>
            </a:extLst>
          </p:cNvPr>
          <p:cNvSpPr txBox="1"/>
          <p:nvPr/>
        </p:nvSpPr>
        <p:spPr>
          <a:xfrm>
            <a:off x="10131359" y="4013600"/>
            <a:ext cx="896819" cy="369332"/>
          </a:xfrm>
          <a:prstGeom prst="rect">
            <a:avLst/>
          </a:prstGeom>
          <a:noFill/>
        </p:spPr>
        <p:txBody>
          <a:bodyPr wrap="square" rtlCol="0">
            <a:spAutoFit/>
          </a:bodyPr>
          <a:lstStyle/>
          <a:p>
            <a:r>
              <a:rPr lang="en-US" dirty="0"/>
              <a:t>null</a:t>
            </a:r>
          </a:p>
        </p:txBody>
      </p:sp>
      <p:cxnSp>
        <p:nvCxnSpPr>
          <p:cNvPr id="18" name="Straight Arrow Connector 17">
            <a:extLst>
              <a:ext uri="{FF2B5EF4-FFF2-40B4-BE49-F238E27FC236}">
                <a16:creationId xmlns:a16="http://schemas.microsoft.com/office/drawing/2014/main" id="{99956014-38AF-AD4B-97ED-3DACA5CCEBA4}"/>
              </a:ext>
            </a:extLst>
          </p:cNvPr>
          <p:cNvCxnSpPr>
            <a:cxnSpLocks/>
          </p:cNvCxnSpPr>
          <p:nvPr/>
        </p:nvCxnSpPr>
        <p:spPr>
          <a:xfrm>
            <a:off x="10372499" y="3525395"/>
            <a:ext cx="0" cy="3356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8A1B7D-FE5E-4F4C-B219-29D1322D544E}"/>
              </a:ext>
            </a:extLst>
          </p:cNvPr>
          <p:cNvCxnSpPr>
            <a:cxnSpLocks/>
          </p:cNvCxnSpPr>
          <p:nvPr/>
        </p:nvCxnSpPr>
        <p:spPr>
          <a:xfrm>
            <a:off x="9466667" y="3514726"/>
            <a:ext cx="0" cy="335663"/>
          </a:xfrm>
          <a:prstGeom prst="straightConnector1">
            <a:avLst/>
          </a:prstGeom>
          <a:ln w="412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7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E37A03-8876-A147-9927-A8FA9A1AB6FC}"/>
              </a:ext>
            </a:extLst>
          </p:cNvPr>
          <p:cNvSpPr>
            <a:spLocks noGrp="1"/>
          </p:cNvSpPr>
          <p:nvPr>
            <p:ph type="title"/>
          </p:nvPr>
        </p:nvSpPr>
        <p:spPr>
          <a:xfrm>
            <a:off x="252919" y="1123837"/>
            <a:ext cx="2947482" cy="4601183"/>
          </a:xfrm>
        </p:spPr>
        <p:txBody>
          <a:bodyPr/>
          <a:lstStyle/>
          <a:p>
            <a:r>
              <a:rPr lang="en-US" dirty="0"/>
              <a:t>Reverse a linked list – solution (code)</a:t>
            </a:r>
          </a:p>
        </p:txBody>
      </p:sp>
      <p:sp>
        <p:nvSpPr>
          <p:cNvPr id="22" name="Rectangle 21">
            <a:extLst>
              <a:ext uri="{FF2B5EF4-FFF2-40B4-BE49-F238E27FC236}">
                <a16:creationId xmlns:a16="http://schemas.microsoft.com/office/drawing/2014/main" id="{C10C6B39-6193-D34A-A727-0ECE381F8039}"/>
              </a:ext>
            </a:extLst>
          </p:cNvPr>
          <p:cNvSpPr/>
          <p:nvPr/>
        </p:nvSpPr>
        <p:spPr>
          <a:xfrm>
            <a:off x="4862512" y="1566750"/>
            <a:ext cx="6096000" cy="3477875"/>
          </a:xfrm>
          <a:prstGeom prst="rect">
            <a:avLst/>
          </a:prstGeom>
        </p:spPr>
        <p:txBody>
          <a:bodyPr>
            <a:spAutoFit/>
          </a:bodyPr>
          <a:lstStyle/>
          <a:p>
            <a:r>
              <a:rPr lang="en-US" sz="2000" dirty="0">
                <a:solidFill>
                  <a:srgbClr val="C792EA"/>
                </a:solidFill>
              </a:rPr>
              <a:t>let</a:t>
            </a:r>
            <a:r>
              <a:rPr lang="en-US" sz="2000" dirty="0">
                <a:solidFill>
                  <a:srgbClr val="BFC7D5"/>
                </a:solidFill>
              </a:rPr>
              <a:t> </a:t>
            </a:r>
            <a:r>
              <a:rPr lang="en-US" sz="2000" dirty="0">
                <a:solidFill>
                  <a:srgbClr val="82AAFF"/>
                </a:solidFill>
              </a:rPr>
              <a:t>reverse</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err="1">
                <a:solidFill>
                  <a:srgbClr val="7986E7"/>
                </a:solidFill>
              </a:rPr>
              <a:t>headNode</a:t>
            </a:r>
            <a:r>
              <a:rPr lang="en-US" sz="2000" dirty="0">
                <a:solidFill>
                  <a:srgbClr val="BFC7D5"/>
                </a:solidFill>
              </a:rPr>
              <a:t> </a:t>
            </a:r>
            <a:r>
              <a:rPr lang="en-US" sz="2000" dirty="0">
                <a:solidFill>
                  <a:srgbClr val="C792EA"/>
                </a:solidFill>
              </a:rPr>
              <a:t>=&gt;</a:t>
            </a:r>
            <a:r>
              <a:rPr lang="en-US" sz="2000" dirty="0">
                <a:solidFill>
                  <a:srgbClr val="BFC7D5"/>
                </a:solidFill>
              </a:rPr>
              <a:t> {</a:t>
            </a:r>
          </a:p>
          <a:p>
            <a:r>
              <a:rPr lang="en-US" sz="2000" dirty="0">
                <a:solidFill>
                  <a:srgbClr val="BFC7D5"/>
                </a:solidFill>
              </a:rPr>
              <a:t>   </a:t>
            </a:r>
            <a:r>
              <a:rPr lang="en-US" sz="2000" dirty="0">
                <a:solidFill>
                  <a:srgbClr val="C792EA"/>
                </a:solidFill>
              </a:rPr>
              <a:t>let</a:t>
            </a:r>
            <a:r>
              <a:rPr lang="en-US" sz="2000" dirty="0">
                <a:solidFill>
                  <a:srgbClr val="BFC7D5"/>
                </a:solidFill>
              </a:rPr>
              <a:t> </a:t>
            </a:r>
            <a:r>
              <a:rPr lang="en-US" sz="2000" dirty="0" err="1">
                <a:solidFill>
                  <a:srgbClr val="BFC7D5"/>
                </a:solidFill>
              </a:rPr>
              <a:t>prev</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a:solidFill>
                  <a:srgbClr val="FF5874"/>
                </a:solidFill>
              </a:rPr>
              <a:t>null</a:t>
            </a:r>
            <a:r>
              <a:rPr lang="en-US" sz="2000" dirty="0">
                <a:solidFill>
                  <a:srgbClr val="BFC7D5"/>
                </a:solidFill>
              </a:rPr>
              <a:t>;</a:t>
            </a:r>
          </a:p>
          <a:p>
            <a:r>
              <a:rPr lang="en-US" sz="2000" dirty="0">
                <a:solidFill>
                  <a:srgbClr val="BFC7D5"/>
                </a:solidFill>
              </a:rPr>
              <a:t>   </a:t>
            </a:r>
            <a:r>
              <a:rPr lang="en-US" sz="2000" dirty="0">
                <a:solidFill>
                  <a:srgbClr val="C792EA"/>
                </a:solidFill>
              </a:rPr>
              <a:t>let</a:t>
            </a:r>
            <a:r>
              <a:rPr lang="en-US" sz="2000" dirty="0">
                <a:solidFill>
                  <a:srgbClr val="BFC7D5"/>
                </a:solidFill>
              </a:rPr>
              <a:t> </a:t>
            </a:r>
            <a:r>
              <a:rPr lang="en-US" sz="2000" dirty="0" err="1">
                <a:solidFill>
                  <a:srgbClr val="BFC7D5"/>
                </a:solidFill>
              </a:rPr>
              <a:t>currentNode</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err="1">
                <a:solidFill>
                  <a:srgbClr val="BFC7D5"/>
                </a:solidFill>
              </a:rPr>
              <a:t>headNode</a:t>
            </a:r>
            <a:r>
              <a:rPr lang="en-US" sz="2000" dirty="0">
                <a:solidFill>
                  <a:srgbClr val="BFC7D5"/>
                </a:solidFill>
              </a:rPr>
              <a:t>;</a:t>
            </a:r>
          </a:p>
          <a:p>
            <a:r>
              <a:rPr lang="en-US" sz="2000" dirty="0">
                <a:solidFill>
                  <a:srgbClr val="BFC7D5"/>
                </a:solidFill>
              </a:rPr>
              <a:t>   </a:t>
            </a:r>
            <a:r>
              <a:rPr lang="en-US" sz="2000" i="1" dirty="0">
                <a:solidFill>
                  <a:srgbClr val="C792EA"/>
                </a:solidFill>
              </a:rPr>
              <a:t>while</a:t>
            </a:r>
            <a:r>
              <a:rPr lang="en-US" sz="2000" dirty="0">
                <a:solidFill>
                  <a:srgbClr val="BFC7D5"/>
                </a:solidFill>
              </a:rPr>
              <a:t> (</a:t>
            </a:r>
            <a:r>
              <a:rPr lang="en-US" sz="2000" dirty="0" err="1">
                <a:solidFill>
                  <a:srgbClr val="BFC7D5"/>
                </a:solidFill>
              </a:rPr>
              <a:t>currentNode</a:t>
            </a:r>
            <a:r>
              <a:rPr lang="en-US" sz="2000" dirty="0">
                <a:solidFill>
                  <a:srgbClr val="BFC7D5"/>
                </a:solidFill>
              </a:rPr>
              <a:t>) {</a:t>
            </a:r>
          </a:p>
          <a:p>
            <a:r>
              <a:rPr lang="en-US" sz="2000" dirty="0">
                <a:solidFill>
                  <a:srgbClr val="BFC7D5"/>
                </a:solidFill>
              </a:rPr>
              <a:t>           </a:t>
            </a:r>
            <a:r>
              <a:rPr lang="en-US" sz="2000" dirty="0">
                <a:solidFill>
                  <a:srgbClr val="C792EA"/>
                </a:solidFill>
              </a:rPr>
              <a:t>const</a:t>
            </a:r>
            <a:r>
              <a:rPr lang="en-US" sz="2000" dirty="0">
                <a:solidFill>
                  <a:srgbClr val="BFC7D5"/>
                </a:solidFill>
              </a:rPr>
              <a:t> </a:t>
            </a:r>
            <a:r>
              <a:rPr lang="en-US" sz="2000" dirty="0">
                <a:solidFill>
                  <a:srgbClr val="82AAFF"/>
                </a:solidFill>
              </a:rPr>
              <a:t>temp</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err="1">
                <a:solidFill>
                  <a:srgbClr val="BFC7D5"/>
                </a:solidFill>
              </a:rPr>
              <a:t>currentNode</a:t>
            </a:r>
            <a:r>
              <a:rPr lang="en-US" sz="2000" dirty="0" err="1">
                <a:solidFill>
                  <a:srgbClr val="C792EA"/>
                </a:solidFill>
              </a:rPr>
              <a:t>.</a:t>
            </a:r>
            <a:r>
              <a:rPr lang="en-US" sz="2000" dirty="0" err="1">
                <a:solidFill>
                  <a:srgbClr val="89DDFF"/>
                </a:solidFill>
              </a:rPr>
              <a:t>next</a:t>
            </a:r>
            <a:r>
              <a:rPr lang="en-US" sz="2000" dirty="0">
                <a:solidFill>
                  <a:srgbClr val="BFC7D5"/>
                </a:solidFill>
              </a:rPr>
              <a:t>;</a:t>
            </a:r>
          </a:p>
          <a:p>
            <a:r>
              <a:rPr lang="en-US" sz="2000" dirty="0">
                <a:solidFill>
                  <a:srgbClr val="BFC7D5"/>
                </a:solidFill>
              </a:rPr>
              <a:t>         </a:t>
            </a:r>
            <a:r>
              <a:rPr lang="en-US" sz="2000" dirty="0" err="1">
                <a:solidFill>
                  <a:srgbClr val="BFC7D5"/>
                </a:solidFill>
              </a:rPr>
              <a:t>currentNode</a:t>
            </a:r>
            <a:r>
              <a:rPr lang="en-US" sz="2000" dirty="0" err="1">
                <a:solidFill>
                  <a:srgbClr val="C792EA"/>
                </a:solidFill>
              </a:rPr>
              <a:t>.</a:t>
            </a:r>
            <a:r>
              <a:rPr lang="en-US" sz="2000" dirty="0" err="1">
                <a:solidFill>
                  <a:srgbClr val="89DDFF"/>
                </a:solidFill>
              </a:rPr>
              <a:t>next</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err="1">
                <a:solidFill>
                  <a:srgbClr val="BFC7D5"/>
                </a:solidFill>
              </a:rPr>
              <a:t>prev</a:t>
            </a:r>
            <a:r>
              <a:rPr lang="en-US" sz="2000" dirty="0">
                <a:solidFill>
                  <a:srgbClr val="BFC7D5"/>
                </a:solidFill>
              </a:rPr>
              <a:t>;</a:t>
            </a:r>
          </a:p>
          <a:p>
            <a:r>
              <a:rPr lang="en-US" sz="2000" dirty="0">
                <a:solidFill>
                  <a:srgbClr val="BFC7D5"/>
                </a:solidFill>
              </a:rPr>
              <a:t>         </a:t>
            </a:r>
            <a:r>
              <a:rPr lang="en-US" sz="2000" dirty="0" err="1">
                <a:solidFill>
                  <a:srgbClr val="BFC7D5"/>
                </a:solidFill>
              </a:rPr>
              <a:t>prev</a:t>
            </a:r>
            <a:r>
              <a:rPr lang="en-US" sz="2000" dirty="0">
                <a:solidFill>
                  <a:srgbClr val="BFC7D5"/>
                </a:solidFill>
              </a:rPr>
              <a:t> </a:t>
            </a:r>
            <a:r>
              <a:rPr lang="en-US" sz="2000" dirty="0">
                <a:solidFill>
                  <a:srgbClr val="C792EA"/>
                </a:solidFill>
              </a:rPr>
              <a:t>=</a:t>
            </a:r>
            <a:r>
              <a:rPr lang="en-US" sz="2000" dirty="0">
                <a:solidFill>
                  <a:srgbClr val="BFC7D5"/>
                </a:solidFill>
              </a:rPr>
              <a:t> </a:t>
            </a:r>
            <a:r>
              <a:rPr lang="en-US" sz="2000" dirty="0" err="1">
                <a:solidFill>
                  <a:srgbClr val="BFC7D5"/>
                </a:solidFill>
              </a:rPr>
              <a:t>currentNode</a:t>
            </a:r>
            <a:r>
              <a:rPr lang="en-US" sz="2000" dirty="0">
                <a:solidFill>
                  <a:srgbClr val="BFC7D5"/>
                </a:solidFill>
              </a:rPr>
              <a:t>;</a:t>
            </a:r>
          </a:p>
          <a:p>
            <a:r>
              <a:rPr lang="en-US" sz="2000" dirty="0">
                <a:solidFill>
                  <a:srgbClr val="BFC7D5"/>
                </a:solidFill>
              </a:rPr>
              <a:t>        </a:t>
            </a:r>
            <a:r>
              <a:rPr lang="en-US" sz="2000" dirty="0" err="1">
                <a:solidFill>
                  <a:srgbClr val="BFC7D5"/>
                </a:solidFill>
              </a:rPr>
              <a:t>currentNode</a:t>
            </a:r>
            <a:r>
              <a:rPr lang="en-US" sz="2000" dirty="0">
                <a:solidFill>
                  <a:srgbClr val="BFC7D5"/>
                </a:solidFill>
              </a:rPr>
              <a:t> </a:t>
            </a:r>
            <a:r>
              <a:rPr lang="en-US" sz="2000" dirty="0">
                <a:solidFill>
                  <a:srgbClr val="C792EA"/>
                </a:solidFill>
              </a:rPr>
              <a:t>=</a:t>
            </a:r>
            <a:r>
              <a:rPr lang="en-US" sz="2000" dirty="0">
                <a:solidFill>
                  <a:srgbClr val="BFC7D5"/>
                </a:solidFill>
              </a:rPr>
              <a:t> temp;</a:t>
            </a:r>
          </a:p>
          <a:p>
            <a:r>
              <a:rPr lang="en-US" sz="2000" dirty="0">
                <a:solidFill>
                  <a:srgbClr val="BFC7D5"/>
                </a:solidFill>
              </a:rPr>
              <a:t>   }</a:t>
            </a:r>
          </a:p>
          <a:p>
            <a:r>
              <a:rPr lang="en-US" sz="2000" dirty="0">
                <a:solidFill>
                  <a:srgbClr val="BFC7D5"/>
                </a:solidFill>
              </a:rPr>
              <a:t>    </a:t>
            </a:r>
            <a:r>
              <a:rPr lang="en-US" sz="2000" i="1" dirty="0">
                <a:solidFill>
                  <a:srgbClr val="C792EA"/>
                </a:solidFill>
              </a:rPr>
              <a:t>return</a:t>
            </a:r>
            <a:r>
              <a:rPr lang="en-US" sz="2000" dirty="0">
                <a:solidFill>
                  <a:srgbClr val="BFC7D5"/>
                </a:solidFill>
              </a:rPr>
              <a:t> </a:t>
            </a:r>
            <a:r>
              <a:rPr lang="en-US" sz="2000" dirty="0" err="1">
                <a:solidFill>
                  <a:srgbClr val="BFC7D5"/>
                </a:solidFill>
              </a:rPr>
              <a:t>prev</a:t>
            </a:r>
            <a:r>
              <a:rPr lang="en-US" sz="2000" dirty="0">
                <a:solidFill>
                  <a:srgbClr val="BFC7D5"/>
                </a:solidFill>
              </a:rPr>
              <a:t>;</a:t>
            </a:r>
          </a:p>
          <a:p>
            <a:r>
              <a:rPr lang="en-US" sz="2000" dirty="0">
                <a:solidFill>
                  <a:srgbClr val="BFC7D5"/>
                </a:solidFill>
              </a:rPr>
              <a:t>};</a:t>
            </a:r>
            <a:endParaRPr lang="en-US" sz="2000" dirty="0">
              <a:solidFill>
                <a:srgbClr val="BFC7D5"/>
              </a:solidFill>
              <a:effectLst/>
            </a:endParaRPr>
          </a:p>
        </p:txBody>
      </p:sp>
    </p:spTree>
    <p:extLst>
      <p:ext uri="{BB962C8B-B14F-4D97-AF65-F5344CB8AC3E}">
        <p14:creationId xmlns:p14="http://schemas.microsoft.com/office/powerpoint/2010/main" val="931880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1870-786D-914A-A618-F3016C4C887D}"/>
              </a:ext>
            </a:extLst>
          </p:cNvPr>
          <p:cNvSpPr>
            <a:spLocks noGrp="1"/>
          </p:cNvSpPr>
          <p:nvPr>
            <p:ph type="title"/>
          </p:nvPr>
        </p:nvSpPr>
        <p:spPr/>
        <p:txBody>
          <a:bodyPr/>
          <a:lstStyle/>
          <a:p>
            <a:r>
              <a:rPr lang="en-US" dirty="0"/>
              <a:t>Problem introduction – Delete Kth node from the end of a linked list</a:t>
            </a:r>
          </a:p>
        </p:txBody>
      </p:sp>
      <p:sp>
        <p:nvSpPr>
          <p:cNvPr id="3" name="Content Placeholder 2">
            <a:extLst>
              <a:ext uri="{FF2B5EF4-FFF2-40B4-BE49-F238E27FC236}">
                <a16:creationId xmlns:a16="http://schemas.microsoft.com/office/drawing/2014/main" id="{802DB4CA-92EA-5542-A0C4-9CCA7FE0A7F4}"/>
              </a:ext>
            </a:extLst>
          </p:cNvPr>
          <p:cNvSpPr>
            <a:spLocks noGrp="1"/>
          </p:cNvSpPr>
          <p:nvPr>
            <p:ph idx="1"/>
          </p:nvPr>
        </p:nvSpPr>
        <p:spPr>
          <a:xfrm>
            <a:off x="3869268" y="672152"/>
            <a:ext cx="7315200" cy="4601183"/>
          </a:xfrm>
        </p:spPr>
        <p:txBody>
          <a:bodyPr>
            <a:normAutofit/>
          </a:bodyPr>
          <a:lstStyle/>
          <a:p>
            <a:r>
              <a:rPr lang="en-US" dirty="0"/>
              <a:t>Given the head of a linked list and an integer k, delete the number that is k nodes from the end of a linked list</a:t>
            </a:r>
          </a:p>
          <a:p>
            <a:r>
              <a:rPr lang="en-US" dirty="0"/>
              <a:t>Examples: </a:t>
            </a:r>
            <a:r>
              <a:rPr lang="en-US" dirty="0" err="1"/>
              <a:t>deleteKthNode</a:t>
            </a:r>
            <a:r>
              <a:rPr lang="en-US" dirty="0"/>
              <a:t>(head,1) =&gt; deletes the last item in the given linked list</a:t>
            </a:r>
          </a:p>
          <a:p>
            <a:endParaRPr lang="en-US" dirty="0"/>
          </a:p>
          <a:p>
            <a:endParaRPr lang="en-US" dirty="0"/>
          </a:p>
          <a:p>
            <a:endParaRPr lang="en-US" dirty="0"/>
          </a:p>
          <a:p>
            <a:r>
              <a:rPr lang="en-US" dirty="0" err="1"/>
              <a:t>deleteKthNode</a:t>
            </a:r>
            <a:r>
              <a:rPr lang="en-US" dirty="0"/>
              <a:t>(head,3) =&gt; deletes the third item from the end of the linked list</a:t>
            </a:r>
          </a:p>
        </p:txBody>
      </p:sp>
      <p:sp>
        <p:nvSpPr>
          <p:cNvPr id="4" name="Oval 3">
            <a:extLst>
              <a:ext uri="{FF2B5EF4-FFF2-40B4-BE49-F238E27FC236}">
                <a16:creationId xmlns:a16="http://schemas.microsoft.com/office/drawing/2014/main" id="{5D581AD5-077F-E243-8ADD-1CCB1FD14EBE}"/>
              </a:ext>
            </a:extLst>
          </p:cNvPr>
          <p:cNvSpPr>
            <a:spLocks noChangeAspect="1"/>
          </p:cNvSpPr>
          <p:nvPr/>
        </p:nvSpPr>
        <p:spPr>
          <a:xfrm>
            <a:off x="5407231" y="3086572"/>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F3D25D9E-257D-5C4E-8E3F-137A47670E57}"/>
              </a:ext>
            </a:extLst>
          </p:cNvPr>
          <p:cNvSpPr>
            <a:spLocks noChangeAspect="1"/>
          </p:cNvSpPr>
          <p:nvPr/>
        </p:nvSpPr>
        <p:spPr>
          <a:xfrm>
            <a:off x="6371004" y="3086572"/>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42A7C50F-D211-134F-85C3-F8641FB4087E}"/>
              </a:ext>
            </a:extLst>
          </p:cNvPr>
          <p:cNvSpPr>
            <a:spLocks noChangeAspect="1"/>
          </p:cNvSpPr>
          <p:nvPr/>
        </p:nvSpPr>
        <p:spPr>
          <a:xfrm>
            <a:off x="7334777" y="3086572"/>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3D8C3767-6326-7D40-91B1-C9B2B5CAE603}"/>
              </a:ext>
            </a:extLst>
          </p:cNvPr>
          <p:cNvSpPr>
            <a:spLocks noChangeAspect="1"/>
          </p:cNvSpPr>
          <p:nvPr/>
        </p:nvSpPr>
        <p:spPr>
          <a:xfrm>
            <a:off x="8297866" y="3086572"/>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Arrow Connector 7">
            <a:extLst>
              <a:ext uri="{FF2B5EF4-FFF2-40B4-BE49-F238E27FC236}">
                <a16:creationId xmlns:a16="http://schemas.microsoft.com/office/drawing/2014/main" id="{E39CA274-771F-394A-9D2B-D01AC985CB3E}"/>
              </a:ext>
            </a:extLst>
          </p:cNvPr>
          <p:cNvCxnSpPr>
            <a:cxnSpLocks/>
          </p:cNvCxnSpPr>
          <p:nvPr/>
        </p:nvCxnSpPr>
        <p:spPr>
          <a:xfrm>
            <a:off x="6096000" y="342900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24F809-EACE-734A-AE75-13AA0D3C755E}"/>
              </a:ext>
            </a:extLst>
          </p:cNvPr>
          <p:cNvCxnSpPr/>
          <p:nvPr/>
        </p:nvCxnSpPr>
        <p:spPr>
          <a:xfrm>
            <a:off x="7060457" y="342900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CBE83C-33E5-CC4E-8B26-B396B4F0E5BE}"/>
              </a:ext>
            </a:extLst>
          </p:cNvPr>
          <p:cNvCxnSpPr>
            <a:cxnSpLocks/>
            <a:stCxn id="6" idx="6"/>
          </p:cNvCxnSpPr>
          <p:nvPr/>
        </p:nvCxnSpPr>
        <p:spPr>
          <a:xfrm>
            <a:off x="8023546" y="3429000"/>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E8A0D7-640B-6843-896A-96B8FB087E93}"/>
              </a:ext>
            </a:extLst>
          </p:cNvPr>
          <p:cNvSpPr txBox="1"/>
          <p:nvPr/>
        </p:nvSpPr>
        <p:spPr>
          <a:xfrm>
            <a:off x="5476763" y="2717240"/>
            <a:ext cx="3357562" cy="369332"/>
          </a:xfrm>
          <a:prstGeom prst="rect">
            <a:avLst/>
          </a:prstGeom>
          <a:noFill/>
        </p:spPr>
        <p:txBody>
          <a:bodyPr wrap="square" rtlCol="0">
            <a:spAutoFit/>
          </a:bodyPr>
          <a:lstStyle/>
          <a:p>
            <a:r>
              <a:rPr lang="en-US" dirty="0"/>
              <a:t>   4                  3                   2                 1</a:t>
            </a:r>
          </a:p>
        </p:txBody>
      </p:sp>
      <p:sp>
        <p:nvSpPr>
          <p:cNvPr id="12" name="Oval 11">
            <a:extLst>
              <a:ext uri="{FF2B5EF4-FFF2-40B4-BE49-F238E27FC236}">
                <a16:creationId xmlns:a16="http://schemas.microsoft.com/office/drawing/2014/main" id="{21A86B1F-A339-154C-91E7-B3285A551AC0}"/>
              </a:ext>
            </a:extLst>
          </p:cNvPr>
          <p:cNvSpPr>
            <a:spLocks noChangeAspect="1"/>
          </p:cNvSpPr>
          <p:nvPr/>
        </p:nvSpPr>
        <p:spPr>
          <a:xfrm>
            <a:off x="5407231" y="5088669"/>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8AFB7B22-5FC7-424A-81F6-EA5BC8DEC0E2}"/>
              </a:ext>
            </a:extLst>
          </p:cNvPr>
          <p:cNvSpPr>
            <a:spLocks noChangeAspect="1"/>
          </p:cNvSpPr>
          <p:nvPr/>
        </p:nvSpPr>
        <p:spPr>
          <a:xfrm>
            <a:off x="6371004" y="5088669"/>
            <a:ext cx="688769" cy="6848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90867CE-4446-874B-9FD3-48BBDA3BA926}"/>
              </a:ext>
            </a:extLst>
          </p:cNvPr>
          <p:cNvSpPr>
            <a:spLocks noChangeAspect="1"/>
          </p:cNvSpPr>
          <p:nvPr/>
        </p:nvSpPr>
        <p:spPr>
          <a:xfrm>
            <a:off x="7334777" y="508866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a:extLst>
              <a:ext uri="{FF2B5EF4-FFF2-40B4-BE49-F238E27FC236}">
                <a16:creationId xmlns:a16="http://schemas.microsoft.com/office/drawing/2014/main" id="{EBFC31DE-C92E-8D4B-B38C-ECCC21F0A613}"/>
              </a:ext>
            </a:extLst>
          </p:cNvPr>
          <p:cNvSpPr>
            <a:spLocks noChangeAspect="1"/>
          </p:cNvSpPr>
          <p:nvPr/>
        </p:nvSpPr>
        <p:spPr>
          <a:xfrm>
            <a:off x="8297866" y="508866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6" name="Straight Arrow Connector 15">
            <a:extLst>
              <a:ext uri="{FF2B5EF4-FFF2-40B4-BE49-F238E27FC236}">
                <a16:creationId xmlns:a16="http://schemas.microsoft.com/office/drawing/2014/main" id="{241C2021-D4B3-464A-A7C4-C4EE6F753944}"/>
              </a:ext>
            </a:extLst>
          </p:cNvPr>
          <p:cNvCxnSpPr>
            <a:cxnSpLocks/>
          </p:cNvCxnSpPr>
          <p:nvPr/>
        </p:nvCxnSpPr>
        <p:spPr>
          <a:xfrm>
            <a:off x="6096000" y="5431097"/>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BB2D0E-0D72-E646-82A3-5B1F087A26AD}"/>
              </a:ext>
            </a:extLst>
          </p:cNvPr>
          <p:cNvCxnSpPr/>
          <p:nvPr/>
        </p:nvCxnSpPr>
        <p:spPr>
          <a:xfrm>
            <a:off x="7060457" y="5431097"/>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4CF8C8-1D42-094B-AD58-BE2C0C637A12}"/>
              </a:ext>
            </a:extLst>
          </p:cNvPr>
          <p:cNvCxnSpPr>
            <a:cxnSpLocks/>
            <a:stCxn id="14" idx="6"/>
          </p:cNvCxnSpPr>
          <p:nvPr/>
        </p:nvCxnSpPr>
        <p:spPr>
          <a:xfrm>
            <a:off x="8023546" y="5431097"/>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89F0CD-A13B-784A-9FA4-894B7504E1F0}"/>
              </a:ext>
            </a:extLst>
          </p:cNvPr>
          <p:cNvSpPr txBox="1"/>
          <p:nvPr/>
        </p:nvSpPr>
        <p:spPr>
          <a:xfrm>
            <a:off x="5476763" y="4719337"/>
            <a:ext cx="3357562" cy="369332"/>
          </a:xfrm>
          <a:prstGeom prst="rect">
            <a:avLst/>
          </a:prstGeom>
          <a:noFill/>
        </p:spPr>
        <p:txBody>
          <a:bodyPr wrap="square" rtlCol="0">
            <a:spAutoFit/>
          </a:bodyPr>
          <a:lstStyle/>
          <a:p>
            <a:r>
              <a:rPr lang="en-US" dirty="0"/>
              <a:t>   4                  3                   2                 1</a:t>
            </a:r>
          </a:p>
        </p:txBody>
      </p:sp>
    </p:spTree>
    <p:extLst>
      <p:ext uri="{BB962C8B-B14F-4D97-AF65-F5344CB8AC3E}">
        <p14:creationId xmlns:p14="http://schemas.microsoft.com/office/powerpoint/2010/main" val="14095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B7071-3A19-2C46-89A5-960E84D32A66}"/>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4F0F2484-4640-D44F-9AF8-639796F83BFC}"/>
              </a:ext>
            </a:extLst>
          </p:cNvPr>
          <p:cNvSpPr>
            <a:spLocks noGrp="1"/>
          </p:cNvSpPr>
          <p:nvPr>
            <p:ph idx="1"/>
          </p:nvPr>
        </p:nvSpPr>
        <p:spPr>
          <a:xfrm>
            <a:off x="3869268" y="672152"/>
            <a:ext cx="7315200" cy="4601183"/>
          </a:xfrm>
        </p:spPr>
        <p:txBody>
          <a:bodyPr>
            <a:normAutofit/>
          </a:bodyPr>
          <a:lstStyle/>
          <a:p>
            <a:endParaRPr lang="en-US" dirty="0"/>
          </a:p>
          <a:p>
            <a:r>
              <a:rPr lang="en-US" dirty="0" err="1"/>
              <a:t>deleteKthNode</a:t>
            </a:r>
            <a:r>
              <a:rPr lang="en-US" dirty="0"/>
              <a:t>(head,3) =&gt; deletes the third item from the end of the linked list</a:t>
            </a:r>
          </a:p>
        </p:txBody>
      </p:sp>
      <p:sp>
        <p:nvSpPr>
          <p:cNvPr id="14" name="Oval 13">
            <a:extLst>
              <a:ext uri="{FF2B5EF4-FFF2-40B4-BE49-F238E27FC236}">
                <a16:creationId xmlns:a16="http://schemas.microsoft.com/office/drawing/2014/main" id="{2778611E-B25A-9D4D-BF88-BC6F0BC009F2}"/>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CE53B279-1F13-314A-8291-2C5A0A5BC0FE}"/>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B3664F5E-4DD4-504D-A312-8284CDCE4D06}"/>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C0DBEAB2-1FB9-3F45-9C5E-69E39AD2BBE2}"/>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8" name="Straight Arrow Connector 17">
            <a:extLst>
              <a:ext uri="{FF2B5EF4-FFF2-40B4-BE49-F238E27FC236}">
                <a16:creationId xmlns:a16="http://schemas.microsoft.com/office/drawing/2014/main" id="{1BD9F15A-4789-8247-885B-D23A5A435F3F}"/>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4F6DF8-5913-D644-A18D-1170CD4D446D}"/>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7F52D7-9111-4E44-A2E2-1A1EE3312AFC}"/>
              </a:ext>
            </a:extLst>
          </p:cNvPr>
          <p:cNvCxnSpPr>
            <a:cxnSpLocks/>
            <a:stCxn id="16"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949A781-88E1-F949-ADC0-3B439F749708}"/>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spTree>
    <p:extLst>
      <p:ext uri="{BB962C8B-B14F-4D97-AF65-F5344CB8AC3E}">
        <p14:creationId xmlns:p14="http://schemas.microsoft.com/office/powerpoint/2010/main" val="414957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AF4646F-9AC3-644F-A7BF-0A234D32ABF8}"/>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15" name="Content Placeholder 2">
            <a:extLst>
              <a:ext uri="{FF2B5EF4-FFF2-40B4-BE49-F238E27FC236}">
                <a16:creationId xmlns:a16="http://schemas.microsoft.com/office/drawing/2014/main" id="{A11A16AA-5A6D-D74E-AA44-CD295E8F566D}"/>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We can tackle this using two pointers! Any ideas?</a:t>
            </a:r>
          </a:p>
        </p:txBody>
      </p:sp>
      <p:sp>
        <p:nvSpPr>
          <p:cNvPr id="16" name="Oval 15">
            <a:extLst>
              <a:ext uri="{FF2B5EF4-FFF2-40B4-BE49-F238E27FC236}">
                <a16:creationId xmlns:a16="http://schemas.microsoft.com/office/drawing/2014/main" id="{EB70C02F-D75B-C942-8124-ADF4DDF1AC0E}"/>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E3583468-AC59-1546-A3D7-025379A2BC16}"/>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65A5F164-DBDF-754B-8171-564B6EE5DF0B}"/>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Oval 18">
            <a:extLst>
              <a:ext uri="{FF2B5EF4-FFF2-40B4-BE49-F238E27FC236}">
                <a16:creationId xmlns:a16="http://schemas.microsoft.com/office/drawing/2014/main" id="{CB333D8A-AC0E-0E41-B3D4-666A2B736795}"/>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0" name="Straight Arrow Connector 19">
            <a:extLst>
              <a:ext uri="{FF2B5EF4-FFF2-40B4-BE49-F238E27FC236}">
                <a16:creationId xmlns:a16="http://schemas.microsoft.com/office/drawing/2014/main" id="{6E75954B-1F35-D84A-A819-2D860D630129}"/>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0D4950-B340-2F41-92AD-696002F6828E}"/>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975494-C0E3-6647-9C0E-BD23C6C82502}"/>
              </a:ext>
            </a:extLst>
          </p:cNvPr>
          <p:cNvCxnSpPr>
            <a:cxnSpLocks/>
            <a:stCxn id="1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629B44-A26C-DF4B-A588-1FE24525D049}"/>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25" name="Straight Arrow Connector 24">
            <a:extLst>
              <a:ext uri="{FF2B5EF4-FFF2-40B4-BE49-F238E27FC236}">
                <a16:creationId xmlns:a16="http://schemas.microsoft.com/office/drawing/2014/main" id="{40C76BB3-088D-D246-BCD0-55F03E15C5DA}"/>
              </a:ext>
            </a:extLst>
          </p:cNvPr>
          <p:cNvCxnSpPr>
            <a:cxnSpLocks/>
          </p:cNvCxnSpPr>
          <p:nvPr/>
        </p:nvCxnSpPr>
        <p:spPr>
          <a:xfrm>
            <a:off x="5608740"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2D18DF-D346-114F-923A-30F8C1DA39F0}"/>
              </a:ext>
            </a:extLst>
          </p:cNvPr>
          <p:cNvCxnSpPr>
            <a:cxnSpLocks/>
          </p:cNvCxnSpPr>
          <p:nvPr/>
        </p:nvCxnSpPr>
        <p:spPr>
          <a:xfrm>
            <a:off x="5612017" y="3191066"/>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120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24824B-3A41-ED4F-BFD1-4B4C683A13BE}"/>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94D0C0B7-7E58-964A-BFD9-D079B7E1D3AF}"/>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We can move one of our pointers k nodes ahead!</a:t>
            </a:r>
          </a:p>
        </p:txBody>
      </p:sp>
      <p:sp>
        <p:nvSpPr>
          <p:cNvPr id="6" name="Oval 5">
            <a:extLst>
              <a:ext uri="{FF2B5EF4-FFF2-40B4-BE49-F238E27FC236}">
                <a16:creationId xmlns:a16="http://schemas.microsoft.com/office/drawing/2014/main" id="{D82258BE-FF9A-C247-AFFC-6FB8A390B4CC}"/>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3442A21B-598C-A848-95EC-C980CE9C370B}"/>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3B2A572-3630-2F43-A65E-083DD573FF67}"/>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490853F1-4689-A64D-9E61-B9D6C31376C6}"/>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9F5C7AF0-83EB-6A4A-AC83-5771C8007912}"/>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F1E17D9-2C43-B24F-9A45-CB1F20F2E222}"/>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3E0FF0A-D2E7-C64A-8FA5-7DE5A0CA7B13}"/>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908331-83D3-5044-91F1-DD0C82530909}"/>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96D0DC1E-FE62-D542-9442-091C0E765B35}"/>
              </a:ext>
            </a:extLst>
          </p:cNvPr>
          <p:cNvCxnSpPr>
            <a:cxnSpLocks/>
          </p:cNvCxnSpPr>
          <p:nvPr/>
        </p:nvCxnSpPr>
        <p:spPr>
          <a:xfrm>
            <a:off x="5608740"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B4C377-BCC1-EB4A-A962-DB728F5C4E0F}"/>
              </a:ext>
            </a:extLst>
          </p:cNvPr>
          <p:cNvCxnSpPr>
            <a:cxnSpLocks/>
          </p:cNvCxnSpPr>
          <p:nvPr/>
        </p:nvCxnSpPr>
        <p:spPr>
          <a:xfrm>
            <a:off x="5608740" y="3110214"/>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244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0F5F1-C280-EB43-9F1F-6106C870DB81}"/>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22E5C821-2A5F-634C-AC59-961E30594543}"/>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We can move one of our pointers k nodes ahead!</a:t>
            </a:r>
          </a:p>
        </p:txBody>
      </p:sp>
      <p:sp>
        <p:nvSpPr>
          <p:cNvPr id="6" name="Oval 5">
            <a:extLst>
              <a:ext uri="{FF2B5EF4-FFF2-40B4-BE49-F238E27FC236}">
                <a16:creationId xmlns:a16="http://schemas.microsoft.com/office/drawing/2014/main" id="{A01CB189-D17D-624D-80BB-EE04B7E0CE73}"/>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9399EFBB-67F9-F146-98F0-10749CBDA601}"/>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581DAD90-EB34-3949-A996-3BF0DDF578DC}"/>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011A9844-376B-5241-BEC3-8CFC29D16DCA}"/>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23B3ABF3-367D-3F49-AE3F-47922C9A8CB7}"/>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CF62CA-AEB7-8C42-A467-07797E485DE6}"/>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A18F98-3CDA-284F-86B4-C02EE0601360}"/>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6FC985-B783-E043-B47F-2031F0C27EBB}"/>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04CC4BEF-57C5-DE4D-8155-11DBBD60419C}"/>
              </a:ext>
            </a:extLst>
          </p:cNvPr>
          <p:cNvCxnSpPr>
            <a:cxnSpLocks/>
          </p:cNvCxnSpPr>
          <p:nvPr/>
        </p:nvCxnSpPr>
        <p:spPr>
          <a:xfrm>
            <a:off x="5608740"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6A043B-B5FD-5A42-B584-E93C7CE07BEB}"/>
              </a:ext>
            </a:extLst>
          </p:cNvPr>
          <p:cNvCxnSpPr>
            <a:cxnSpLocks/>
          </p:cNvCxnSpPr>
          <p:nvPr/>
        </p:nvCxnSpPr>
        <p:spPr>
          <a:xfrm>
            <a:off x="653742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37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87B966-A8CA-EA4B-92EB-F414B41A07FE}"/>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FBFADE87-37F4-1C40-B842-F9F9FCB95B3B}"/>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We can move one of our pointers k nodes ahead!</a:t>
            </a:r>
          </a:p>
        </p:txBody>
      </p:sp>
      <p:sp>
        <p:nvSpPr>
          <p:cNvPr id="6" name="Oval 5">
            <a:extLst>
              <a:ext uri="{FF2B5EF4-FFF2-40B4-BE49-F238E27FC236}">
                <a16:creationId xmlns:a16="http://schemas.microsoft.com/office/drawing/2014/main" id="{9C43D186-92F4-AB4D-BB60-0D40ACF53068}"/>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D3B54672-6A75-4A42-938D-D89E87DD6332}"/>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9D3FA86B-EA07-6541-AA20-883637A07A45}"/>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064B6311-FC9C-1C47-AACA-CEE808ABD67B}"/>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A5BA4743-7FC9-704F-91AA-27C183FD8CA2}"/>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63E108-8E31-B54D-9A55-2AF471458343}"/>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601A99-7EEE-724B-9F9B-1ED0EB93D102}"/>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7BF52D-945D-4642-B2FE-6D0E2286B5FC}"/>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2D8FDEBD-543C-3F4F-B09F-72FB7336F2B1}"/>
              </a:ext>
            </a:extLst>
          </p:cNvPr>
          <p:cNvCxnSpPr>
            <a:cxnSpLocks/>
          </p:cNvCxnSpPr>
          <p:nvPr/>
        </p:nvCxnSpPr>
        <p:spPr>
          <a:xfrm>
            <a:off x="5608740"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7ADDDD-F04E-EB4B-AC01-BA7CEB547E0D}"/>
              </a:ext>
            </a:extLst>
          </p:cNvPr>
          <p:cNvCxnSpPr>
            <a:cxnSpLocks/>
          </p:cNvCxnSpPr>
          <p:nvPr/>
        </p:nvCxnSpPr>
        <p:spPr>
          <a:xfrm>
            <a:off x="750897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47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CD73DC-44BA-2B40-A20B-AE5927C98206}"/>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8B1D208A-4670-A449-AF1D-143FD3FE727D}"/>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Now that the second pointer is moved to the end, how can we get the first pointer to point at the node we want to delete?</a:t>
            </a:r>
          </a:p>
        </p:txBody>
      </p:sp>
      <p:sp>
        <p:nvSpPr>
          <p:cNvPr id="6" name="Oval 5">
            <a:extLst>
              <a:ext uri="{FF2B5EF4-FFF2-40B4-BE49-F238E27FC236}">
                <a16:creationId xmlns:a16="http://schemas.microsoft.com/office/drawing/2014/main" id="{2B8D7A2A-5864-1E42-BF22-8B53159A9597}"/>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D4DCCD4F-F066-8C43-A127-FEE3C9CA0442}"/>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CEE58A0-ED06-0543-AC0B-C0C8049416A9}"/>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7C0C15E0-0216-F249-B078-3CBDF7517469}"/>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B296A00D-41B9-2048-B982-A709641A9039}"/>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7BDADA4-B742-1344-9378-25879E078CA1}"/>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A32DF4-71D5-B74A-860D-445BC125D64F}"/>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B976BE-78C8-D047-B611-D868C33370BE}"/>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84FB797E-606E-754E-A6FA-3892E18F9F34}"/>
              </a:ext>
            </a:extLst>
          </p:cNvPr>
          <p:cNvCxnSpPr>
            <a:cxnSpLocks/>
          </p:cNvCxnSpPr>
          <p:nvPr/>
        </p:nvCxnSpPr>
        <p:spPr>
          <a:xfrm>
            <a:off x="5608740"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7E2EB1-6EE9-884A-BDB0-F719E974F923}"/>
              </a:ext>
            </a:extLst>
          </p:cNvPr>
          <p:cNvCxnSpPr>
            <a:cxnSpLocks/>
          </p:cNvCxnSpPr>
          <p:nvPr/>
        </p:nvCxnSpPr>
        <p:spPr>
          <a:xfrm>
            <a:off x="8409091"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0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230FB1-1EF7-7049-9056-DAA644AE19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t>Strengths</a:t>
            </a:r>
            <a:endParaRPr lang="en-US" dirty="0"/>
          </a:p>
        </p:txBody>
      </p:sp>
      <p:sp>
        <p:nvSpPr>
          <p:cNvPr id="5" name="Content Placeholder 2">
            <a:extLst>
              <a:ext uri="{FF2B5EF4-FFF2-40B4-BE49-F238E27FC236}">
                <a16:creationId xmlns:a16="http://schemas.microsoft.com/office/drawing/2014/main" id="{89E69A29-0B2F-A442-B60C-85B408407D3D}"/>
              </a:ext>
            </a:extLst>
          </p:cNvPr>
          <p:cNvSpPr>
            <a:spLocks noGrp="1"/>
          </p:cNvSpPr>
          <p:nvPr>
            <p:ph idx="1"/>
          </p:nvPr>
        </p:nvSpPr>
        <p:spPr>
          <a:xfrm>
            <a:off x="3869268" y="864108"/>
            <a:ext cx="7315200" cy="5120640"/>
          </a:xfrm>
        </p:spPr>
        <p:txBody>
          <a:bodyPr/>
          <a:lstStyle/>
          <a:p>
            <a:r>
              <a:rPr lang="en-US" dirty="0"/>
              <a:t>Size flexibility – Don’t have to specify size on creation, you must do so on standard arrays (JS implementation is a dynamic array)</a:t>
            </a:r>
          </a:p>
          <a:p>
            <a:r>
              <a:rPr lang="en-US" dirty="0"/>
              <a:t>Very fast insert and deletes as compared to arrays, especially on ends</a:t>
            </a:r>
          </a:p>
          <a:p>
            <a:endParaRPr lang="en-US" dirty="0"/>
          </a:p>
        </p:txBody>
      </p:sp>
      <p:sp>
        <p:nvSpPr>
          <p:cNvPr id="6" name="Oval 5">
            <a:extLst>
              <a:ext uri="{FF2B5EF4-FFF2-40B4-BE49-F238E27FC236}">
                <a16:creationId xmlns:a16="http://schemas.microsoft.com/office/drawing/2014/main" id="{5AC47B19-4D92-C44E-B81C-49114EB3EDA9}"/>
              </a:ext>
            </a:extLst>
          </p:cNvPr>
          <p:cNvSpPr>
            <a:spLocks noChangeAspect="1"/>
          </p:cNvSpPr>
          <p:nvPr/>
        </p:nvSpPr>
        <p:spPr>
          <a:xfrm>
            <a:off x="4168454"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A8D3AE33-AB7C-9C4C-8C8F-5D4B55D94D11}"/>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C132D3EC-F8CE-5245-B318-018EB09CDCE6}"/>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508CDA90-845E-1944-B71B-71F40560AB98}"/>
              </a:ext>
            </a:extLst>
          </p:cNvPr>
          <p:cNvSpPr>
            <a:spLocks noChangeAspect="1"/>
          </p:cNvSpPr>
          <p:nvPr/>
        </p:nvSpPr>
        <p:spPr>
          <a:xfrm>
            <a:off x="7059773"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E1B962-8853-5449-B0E4-1B332079B721}"/>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A766DE99-ECD2-EF4E-94A1-C6CF82BD7002}"/>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ACF63105-DECB-5C4A-80E8-90F51020D0F9}"/>
              </a:ext>
            </a:extLst>
          </p:cNvPr>
          <p:cNvCxnSpPr>
            <a:stCxn id="6" idx="6"/>
            <a:endCxn id="7" idx="2"/>
          </p:cNvCxnSpPr>
          <p:nvPr/>
        </p:nvCxnSpPr>
        <p:spPr>
          <a:xfrm>
            <a:off x="4857223" y="4950054"/>
            <a:ext cx="27432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C4EC3E-902F-824E-8277-D265CEB63C1B}"/>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D39066-8D0B-3143-A022-F8575045D1EA}"/>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20128D-C56B-D647-AA20-6675DE1E192B}"/>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D7ACE0-E9C4-0B43-AE0D-E7644B450269}"/>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077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86753C-2DD0-6948-96C4-16EEBDBFD119}"/>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B643CA26-C298-0E4E-B29D-D906484BC683}"/>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Now that the second pointer is moved to the end, how can we get the first pointer to point at the node we want to delete?</a:t>
            </a:r>
          </a:p>
          <a:p>
            <a:pPr lvl="1"/>
            <a:r>
              <a:rPr lang="en-US" dirty="0"/>
              <a:t>Just move both pointers until the red one hits null!</a:t>
            </a:r>
          </a:p>
          <a:p>
            <a:pPr lvl="2"/>
            <a:r>
              <a:rPr lang="en-US" dirty="0"/>
              <a:t>Now the blue pointer is on the node of interest</a:t>
            </a:r>
          </a:p>
        </p:txBody>
      </p:sp>
      <p:sp>
        <p:nvSpPr>
          <p:cNvPr id="6" name="Oval 5">
            <a:extLst>
              <a:ext uri="{FF2B5EF4-FFF2-40B4-BE49-F238E27FC236}">
                <a16:creationId xmlns:a16="http://schemas.microsoft.com/office/drawing/2014/main" id="{AB015B4E-7835-B54A-90F2-AA658B0FEEF1}"/>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26787CBE-A2AC-C243-8E8F-9497116554D3}"/>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19FC3AA4-B048-3E4E-A024-E4EBADF7F1B8}"/>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54B9BD1A-A933-734F-B008-25E2FC26999D}"/>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31202C82-6550-2940-ABA8-DB0860C009FF}"/>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E2F8C8-5457-1A42-9BF4-91030F496606}"/>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3C06DD-408B-C146-8D2E-A6B13E2E4AF8}"/>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26868C-76D8-2440-AC17-E31EEF9F304A}"/>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F135E544-81BE-C54D-8B6B-4BCA509DDA0E}"/>
              </a:ext>
            </a:extLst>
          </p:cNvPr>
          <p:cNvCxnSpPr>
            <a:cxnSpLocks/>
          </p:cNvCxnSpPr>
          <p:nvPr/>
        </p:nvCxnSpPr>
        <p:spPr>
          <a:xfrm>
            <a:off x="6537427"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0B4BAF-EB8A-6047-9112-9B21DE55B963}"/>
              </a:ext>
            </a:extLst>
          </p:cNvPr>
          <p:cNvCxnSpPr>
            <a:cxnSpLocks/>
          </p:cNvCxnSpPr>
          <p:nvPr/>
        </p:nvCxnSpPr>
        <p:spPr>
          <a:xfrm>
            <a:off x="933777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332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F9F2C6-891F-4140-ABAB-2DE954425FAC}"/>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4F29BE86-6581-6545-9386-34833BB96211}"/>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We can’t really remove the 3</a:t>
            </a:r>
            <a:r>
              <a:rPr lang="en-US" baseline="30000" dirty="0"/>
              <a:t>rd</a:t>
            </a:r>
            <a:r>
              <a:rPr lang="en-US" dirty="0"/>
              <a:t> node without a reference to the node before it, we can handle this by setting a previous node variable that always points one node behind our blue pointer</a:t>
            </a:r>
          </a:p>
        </p:txBody>
      </p:sp>
      <p:sp>
        <p:nvSpPr>
          <p:cNvPr id="6" name="Oval 5">
            <a:extLst>
              <a:ext uri="{FF2B5EF4-FFF2-40B4-BE49-F238E27FC236}">
                <a16:creationId xmlns:a16="http://schemas.microsoft.com/office/drawing/2014/main" id="{4EC1A571-7754-0F43-B2F2-DE6DACA9FA1A}"/>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6B4E33B2-8CBA-F24D-B8C5-0C6CE5A78F54}"/>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730D72D-0C46-E445-91F0-9DE009903C6E}"/>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D73A36D0-307D-FE43-A8F0-23B0C51A178B}"/>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2C9BD889-4484-EA49-BBDC-777CE9F0B478}"/>
              </a:ext>
            </a:extLst>
          </p:cNvPr>
          <p:cNvCxnSpPr>
            <a:cxnSpLocks/>
          </p:cNvCxnSpPr>
          <p:nvPr/>
        </p:nvCxnSpPr>
        <p:spPr>
          <a:xfrm>
            <a:off x="5953125"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5ACCDD-CF0F-004E-9AAB-B5096DBD1357}"/>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5C8D742-F721-CE42-990C-E7BF2F4754EA}"/>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F465C9-5DF1-0B49-B97A-31B460B487B0}"/>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B2758827-5649-7D44-946D-79696324BA1D}"/>
              </a:ext>
            </a:extLst>
          </p:cNvPr>
          <p:cNvCxnSpPr>
            <a:cxnSpLocks/>
          </p:cNvCxnSpPr>
          <p:nvPr/>
        </p:nvCxnSpPr>
        <p:spPr>
          <a:xfrm>
            <a:off x="6537427"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99F7E2-86BC-5E4B-8FB1-D6156C8411FF}"/>
              </a:ext>
            </a:extLst>
          </p:cNvPr>
          <p:cNvCxnSpPr>
            <a:cxnSpLocks/>
          </p:cNvCxnSpPr>
          <p:nvPr/>
        </p:nvCxnSpPr>
        <p:spPr>
          <a:xfrm>
            <a:off x="933777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878F261-B752-2E4D-B3D2-8633AE21957F}"/>
              </a:ext>
            </a:extLst>
          </p:cNvPr>
          <p:cNvCxnSpPr>
            <a:cxnSpLocks/>
          </p:cNvCxnSpPr>
          <p:nvPr/>
        </p:nvCxnSpPr>
        <p:spPr>
          <a:xfrm>
            <a:off x="5589689" y="3586163"/>
            <a:ext cx="0" cy="3187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88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1761B0-3B51-AF4F-A00B-C9148DFE9A67}"/>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692C9036-5CC7-F541-B32A-132DDAA11B17}"/>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To remove it, just set the next property of the node before our blue pointer, the green pointer, to the node after the blue pointer</a:t>
            </a:r>
          </a:p>
          <a:p>
            <a:pPr lvl="1"/>
            <a:r>
              <a:rPr lang="en-US" dirty="0" err="1"/>
              <a:t>Green.next</a:t>
            </a:r>
            <a:r>
              <a:rPr lang="en-US" dirty="0"/>
              <a:t> = </a:t>
            </a:r>
            <a:r>
              <a:rPr lang="en-US" dirty="0" err="1"/>
              <a:t>blue.next</a:t>
            </a:r>
            <a:endParaRPr lang="en-US" dirty="0"/>
          </a:p>
          <a:p>
            <a:pPr lvl="1"/>
            <a:r>
              <a:rPr lang="en-US" dirty="0"/>
              <a:t>Remove the attachment of the blue pointer to the linked list as well</a:t>
            </a:r>
          </a:p>
          <a:p>
            <a:pPr lvl="1"/>
            <a:r>
              <a:rPr lang="en-US" dirty="0" err="1"/>
              <a:t>Blue.next</a:t>
            </a:r>
            <a:r>
              <a:rPr lang="en-US" dirty="0"/>
              <a:t> = null</a:t>
            </a:r>
          </a:p>
        </p:txBody>
      </p:sp>
      <p:sp>
        <p:nvSpPr>
          <p:cNvPr id="6" name="Oval 5">
            <a:extLst>
              <a:ext uri="{FF2B5EF4-FFF2-40B4-BE49-F238E27FC236}">
                <a16:creationId xmlns:a16="http://schemas.microsoft.com/office/drawing/2014/main" id="{90777049-F18C-254D-82B8-2FE54578097E}"/>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2F614CAF-559A-7746-8F72-AA68B0BB8C57}"/>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2DDD478-135D-7D4D-BC8F-788CEFBB4002}"/>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D182B7D-2A0C-FF4E-918F-05770AEF0F22}"/>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7EEED0CA-0E65-5240-A6F7-E7B01034A0A9}"/>
              </a:ext>
            </a:extLst>
          </p:cNvPr>
          <p:cNvCxnSpPr/>
          <p:nvPr/>
        </p:nvCxnSpPr>
        <p:spPr>
          <a:xfrm>
            <a:off x="6917582" y="4616709"/>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372FA5-DF09-E24C-8DB5-6A1E3D8C4C74}"/>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166BA3-3B59-7141-A0F4-D5C61D9C26E1}"/>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4" name="Straight Arrow Connector 13">
            <a:extLst>
              <a:ext uri="{FF2B5EF4-FFF2-40B4-BE49-F238E27FC236}">
                <a16:creationId xmlns:a16="http://schemas.microsoft.com/office/drawing/2014/main" id="{E270091F-1BED-3F42-87EE-F29B7BFD80AC}"/>
              </a:ext>
            </a:extLst>
          </p:cNvPr>
          <p:cNvCxnSpPr>
            <a:cxnSpLocks/>
          </p:cNvCxnSpPr>
          <p:nvPr/>
        </p:nvCxnSpPr>
        <p:spPr>
          <a:xfrm>
            <a:off x="6537427"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222503-99B9-C443-9160-88B07F987E8B}"/>
              </a:ext>
            </a:extLst>
          </p:cNvPr>
          <p:cNvCxnSpPr>
            <a:cxnSpLocks/>
          </p:cNvCxnSpPr>
          <p:nvPr/>
        </p:nvCxnSpPr>
        <p:spPr>
          <a:xfrm>
            <a:off x="933777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E234D4-F193-9A4E-9FC4-A605DA682614}"/>
              </a:ext>
            </a:extLst>
          </p:cNvPr>
          <p:cNvCxnSpPr>
            <a:cxnSpLocks/>
          </p:cNvCxnSpPr>
          <p:nvPr/>
        </p:nvCxnSpPr>
        <p:spPr>
          <a:xfrm>
            <a:off x="5589689" y="3586163"/>
            <a:ext cx="0" cy="3187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ED0C1A5A-0C98-5047-B3FF-A698B7832A16}"/>
              </a:ext>
            </a:extLst>
          </p:cNvPr>
          <p:cNvCxnSpPr>
            <a:cxnSpLocks/>
            <a:stCxn id="6" idx="4"/>
            <a:endCxn id="8" idx="4"/>
          </p:cNvCxnSpPr>
          <p:nvPr/>
        </p:nvCxnSpPr>
        <p:spPr>
          <a:xfrm rot="16200000" flipH="1">
            <a:off x="6572514" y="3995364"/>
            <a:ext cx="12700" cy="1927546"/>
          </a:xfrm>
          <a:prstGeom prst="curvedConnector3">
            <a:avLst>
              <a:gd name="adj1" fmla="val 438750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154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D3BB96-5F51-1A4D-855F-CA988004C30C}"/>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D5DAAF9A-7FEA-6B46-8769-2AAA3FDF31EE}"/>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To remove it, just set the next property of the node before our blue pointer, the green pointer, to the node after the blue pointer</a:t>
            </a:r>
          </a:p>
          <a:p>
            <a:pPr lvl="1"/>
            <a:r>
              <a:rPr lang="en-US" dirty="0" err="1"/>
              <a:t>Green.next</a:t>
            </a:r>
            <a:r>
              <a:rPr lang="en-US" dirty="0"/>
              <a:t> = </a:t>
            </a:r>
            <a:r>
              <a:rPr lang="en-US" dirty="0" err="1"/>
              <a:t>blue.next</a:t>
            </a:r>
            <a:endParaRPr lang="en-US" dirty="0"/>
          </a:p>
          <a:p>
            <a:pPr lvl="1"/>
            <a:r>
              <a:rPr lang="en-US" dirty="0"/>
              <a:t>Remove the attachment of the blue pointer to the linked list as well</a:t>
            </a:r>
          </a:p>
          <a:p>
            <a:pPr lvl="1"/>
            <a:r>
              <a:rPr lang="en-US" dirty="0" err="1"/>
              <a:t>Blue.next</a:t>
            </a:r>
            <a:r>
              <a:rPr lang="en-US" dirty="0"/>
              <a:t> = null</a:t>
            </a:r>
          </a:p>
        </p:txBody>
      </p:sp>
      <p:sp>
        <p:nvSpPr>
          <p:cNvPr id="6" name="Oval 5">
            <a:extLst>
              <a:ext uri="{FF2B5EF4-FFF2-40B4-BE49-F238E27FC236}">
                <a16:creationId xmlns:a16="http://schemas.microsoft.com/office/drawing/2014/main" id="{F94ECE50-3D76-B64F-B93B-65F5F1FE2964}"/>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46A4D6D0-1B47-3641-8EB8-9DF6E98B757A}"/>
              </a:ext>
            </a:extLst>
          </p:cNvPr>
          <p:cNvSpPr>
            <a:spLocks noChangeAspect="1"/>
          </p:cNvSpPr>
          <p:nvPr/>
        </p:nvSpPr>
        <p:spPr>
          <a:xfrm>
            <a:off x="6228129"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508C268B-64A3-4A46-AAB3-0825DADCF576}"/>
              </a:ext>
            </a:extLst>
          </p:cNvPr>
          <p:cNvSpPr>
            <a:spLocks noChangeAspect="1"/>
          </p:cNvSpPr>
          <p:nvPr/>
        </p:nvSpPr>
        <p:spPr>
          <a:xfrm>
            <a:off x="7191902"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859D87A-70AF-B44C-814B-1D3C3AAEA7D5}"/>
              </a:ext>
            </a:extLst>
          </p:cNvPr>
          <p:cNvSpPr>
            <a:spLocks noChangeAspect="1"/>
          </p:cNvSpPr>
          <p:nvPr/>
        </p:nvSpPr>
        <p:spPr>
          <a:xfrm>
            <a:off x="8154991"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B1F195C4-FC67-5A42-9826-EA2A013DF5D1}"/>
              </a:ext>
            </a:extLst>
          </p:cNvPr>
          <p:cNvCxnSpPr>
            <a:cxnSpLocks/>
            <a:stCxn id="8" idx="6"/>
          </p:cNvCxnSpPr>
          <p:nvPr/>
        </p:nvCxnSpPr>
        <p:spPr>
          <a:xfrm>
            <a:off x="7880671" y="4616709"/>
            <a:ext cx="36675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1046B1-003D-B841-9730-483AD07E7B2A}"/>
              </a:ext>
            </a:extLst>
          </p:cNvPr>
          <p:cNvSpPr txBox="1"/>
          <p:nvPr/>
        </p:nvSpPr>
        <p:spPr>
          <a:xfrm>
            <a:off x="5333888" y="3904949"/>
            <a:ext cx="3357562" cy="369332"/>
          </a:xfrm>
          <a:prstGeom prst="rect">
            <a:avLst/>
          </a:prstGeom>
          <a:noFill/>
        </p:spPr>
        <p:txBody>
          <a:bodyPr wrap="square" rtlCol="0">
            <a:spAutoFit/>
          </a:bodyPr>
          <a:lstStyle/>
          <a:p>
            <a:r>
              <a:rPr lang="en-US" dirty="0"/>
              <a:t>   4                  3                   2                 1</a:t>
            </a:r>
          </a:p>
        </p:txBody>
      </p:sp>
      <p:cxnSp>
        <p:nvCxnSpPr>
          <p:cNvPr id="13" name="Straight Arrow Connector 12">
            <a:extLst>
              <a:ext uri="{FF2B5EF4-FFF2-40B4-BE49-F238E27FC236}">
                <a16:creationId xmlns:a16="http://schemas.microsoft.com/office/drawing/2014/main" id="{190FB788-B139-B44A-A0BE-4764F9CB6631}"/>
              </a:ext>
            </a:extLst>
          </p:cNvPr>
          <p:cNvCxnSpPr>
            <a:cxnSpLocks/>
          </p:cNvCxnSpPr>
          <p:nvPr/>
        </p:nvCxnSpPr>
        <p:spPr>
          <a:xfrm>
            <a:off x="6537427" y="3586163"/>
            <a:ext cx="0" cy="318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88FBF8-810F-594F-B0A3-15CB24641F25}"/>
              </a:ext>
            </a:extLst>
          </p:cNvPr>
          <p:cNvCxnSpPr>
            <a:cxnSpLocks/>
          </p:cNvCxnSpPr>
          <p:nvPr/>
        </p:nvCxnSpPr>
        <p:spPr>
          <a:xfrm>
            <a:off x="9337778" y="3586163"/>
            <a:ext cx="0" cy="3187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16C9DC-DBAA-9540-BE32-3A9CDA0D37C6}"/>
              </a:ext>
            </a:extLst>
          </p:cNvPr>
          <p:cNvCxnSpPr>
            <a:cxnSpLocks/>
          </p:cNvCxnSpPr>
          <p:nvPr/>
        </p:nvCxnSpPr>
        <p:spPr>
          <a:xfrm>
            <a:off x="5589689" y="3586163"/>
            <a:ext cx="0" cy="3187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C29C5C87-3FF2-2642-8343-07462882D2FD}"/>
              </a:ext>
            </a:extLst>
          </p:cNvPr>
          <p:cNvCxnSpPr>
            <a:cxnSpLocks/>
            <a:stCxn id="6" idx="4"/>
            <a:endCxn id="8" idx="4"/>
          </p:cNvCxnSpPr>
          <p:nvPr/>
        </p:nvCxnSpPr>
        <p:spPr>
          <a:xfrm rot="16200000" flipH="1">
            <a:off x="6572514" y="3995364"/>
            <a:ext cx="12700" cy="1927546"/>
          </a:xfrm>
          <a:prstGeom prst="curvedConnector3">
            <a:avLst>
              <a:gd name="adj1" fmla="val 438750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59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256E52-0C9F-EA4F-8C85-840E7192EF1F}"/>
              </a:ext>
            </a:extLst>
          </p:cNvPr>
          <p:cNvSpPr>
            <a:spLocks noGrp="1"/>
          </p:cNvSpPr>
          <p:nvPr>
            <p:ph type="title"/>
          </p:nvPr>
        </p:nvSpPr>
        <p:spPr>
          <a:xfrm>
            <a:off x="252919" y="1123837"/>
            <a:ext cx="2947482" cy="4601183"/>
          </a:xfrm>
        </p:spPr>
        <p:txBody>
          <a:bodyPr/>
          <a:lstStyle/>
          <a:p>
            <a:r>
              <a:rPr lang="en-US" dirty="0"/>
              <a:t>Delete Kth node from the end of a linked list</a:t>
            </a:r>
          </a:p>
        </p:txBody>
      </p:sp>
      <p:sp>
        <p:nvSpPr>
          <p:cNvPr id="5" name="Content Placeholder 2">
            <a:extLst>
              <a:ext uri="{FF2B5EF4-FFF2-40B4-BE49-F238E27FC236}">
                <a16:creationId xmlns:a16="http://schemas.microsoft.com/office/drawing/2014/main" id="{31B58DF5-E50A-D048-97A7-BACC2073EF03}"/>
              </a:ext>
            </a:extLst>
          </p:cNvPr>
          <p:cNvSpPr>
            <a:spLocks noGrp="1"/>
          </p:cNvSpPr>
          <p:nvPr>
            <p:ph idx="1"/>
          </p:nvPr>
        </p:nvSpPr>
        <p:spPr>
          <a:xfrm>
            <a:off x="4037010" y="-155688"/>
            <a:ext cx="7315200" cy="4601183"/>
          </a:xfrm>
        </p:spPr>
        <p:txBody>
          <a:bodyPr>
            <a:normAutofit/>
          </a:bodyPr>
          <a:lstStyle/>
          <a:p>
            <a:pPr marL="0" indent="0">
              <a:buNone/>
            </a:pPr>
            <a:endParaRPr lang="en-US" dirty="0"/>
          </a:p>
          <a:p>
            <a:r>
              <a:rPr lang="en-US" dirty="0" err="1"/>
              <a:t>deleteKthNode</a:t>
            </a:r>
            <a:r>
              <a:rPr lang="en-US" dirty="0"/>
              <a:t>(head,3) =&gt; deletes the third item from the end of the linked list</a:t>
            </a:r>
          </a:p>
          <a:p>
            <a:r>
              <a:rPr lang="en-US" dirty="0"/>
              <a:t>To remove it, just set the next property of the node before our blue pointer, the green pointer, to the node after the blue pointer</a:t>
            </a:r>
          </a:p>
          <a:p>
            <a:pPr lvl="1"/>
            <a:r>
              <a:rPr lang="en-US" dirty="0" err="1"/>
              <a:t>Green.next</a:t>
            </a:r>
            <a:r>
              <a:rPr lang="en-US" dirty="0"/>
              <a:t> = </a:t>
            </a:r>
            <a:r>
              <a:rPr lang="en-US" dirty="0" err="1"/>
              <a:t>blue.next</a:t>
            </a:r>
            <a:endParaRPr lang="en-US" dirty="0"/>
          </a:p>
          <a:p>
            <a:pPr lvl="1"/>
            <a:r>
              <a:rPr lang="en-US" dirty="0"/>
              <a:t>Remove the attachment of the blue pointer to the linked list as well</a:t>
            </a:r>
          </a:p>
          <a:p>
            <a:pPr lvl="1"/>
            <a:r>
              <a:rPr lang="en-US" dirty="0" err="1"/>
              <a:t>Blue.next</a:t>
            </a:r>
            <a:r>
              <a:rPr lang="en-US" dirty="0"/>
              <a:t> = null</a:t>
            </a:r>
          </a:p>
        </p:txBody>
      </p:sp>
      <p:sp>
        <p:nvSpPr>
          <p:cNvPr id="6" name="Oval 5">
            <a:extLst>
              <a:ext uri="{FF2B5EF4-FFF2-40B4-BE49-F238E27FC236}">
                <a16:creationId xmlns:a16="http://schemas.microsoft.com/office/drawing/2014/main" id="{BD073077-E965-D14D-9ABB-988FF3B584DC}"/>
              </a:ext>
            </a:extLst>
          </p:cNvPr>
          <p:cNvSpPr>
            <a:spLocks noChangeAspect="1"/>
          </p:cNvSpPr>
          <p:nvPr/>
        </p:nvSpPr>
        <p:spPr>
          <a:xfrm>
            <a:off x="5264356" y="4274281"/>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6C578628-D10D-DD45-8746-769BD1E0EF62}"/>
              </a:ext>
            </a:extLst>
          </p:cNvPr>
          <p:cNvSpPr>
            <a:spLocks noChangeAspect="1"/>
          </p:cNvSpPr>
          <p:nvPr/>
        </p:nvSpPr>
        <p:spPr>
          <a:xfrm>
            <a:off x="6572250" y="5603019"/>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8777D31F-3D1B-F94B-AA81-DA9A0451EBBE}"/>
              </a:ext>
            </a:extLst>
          </p:cNvPr>
          <p:cNvSpPr>
            <a:spLocks noChangeAspect="1"/>
          </p:cNvSpPr>
          <p:nvPr/>
        </p:nvSpPr>
        <p:spPr>
          <a:xfrm>
            <a:off x="6579304" y="4304938"/>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00946EC0-67F4-9B43-A27B-3FCC7304E706}"/>
              </a:ext>
            </a:extLst>
          </p:cNvPr>
          <p:cNvSpPr>
            <a:spLocks noChangeAspect="1"/>
          </p:cNvSpPr>
          <p:nvPr/>
        </p:nvSpPr>
        <p:spPr>
          <a:xfrm>
            <a:off x="7963898" y="4274281"/>
            <a:ext cx="688769" cy="6848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a:extLst>
              <a:ext uri="{FF2B5EF4-FFF2-40B4-BE49-F238E27FC236}">
                <a16:creationId xmlns:a16="http://schemas.microsoft.com/office/drawing/2014/main" id="{6D076D8B-30C9-F240-9061-CADD57F40A78}"/>
              </a:ext>
            </a:extLst>
          </p:cNvPr>
          <p:cNvCxnSpPr>
            <a:cxnSpLocks/>
            <a:stCxn id="8" idx="6"/>
          </p:cNvCxnSpPr>
          <p:nvPr/>
        </p:nvCxnSpPr>
        <p:spPr>
          <a:xfrm>
            <a:off x="7268073" y="4647366"/>
            <a:ext cx="73320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552A8EF-99A5-6C40-991A-495A594FAB17}"/>
              </a:ext>
            </a:extLst>
          </p:cNvPr>
          <p:cNvCxnSpPr>
            <a:cxnSpLocks/>
          </p:cNvCxnSpPr>
          <p:nvPr/>
        </p:nvCxnSpPr>
        <p:spPr>
          <a:xfrm>
            <a:off x="5953125" y="4616709"/>
            <a:ext cx="619125"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05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C8BBA4-33C1-9B40-AB63-6237F3860A06}"/>
              </a:ext>
            </a:extLst>
          </p:cNvPr>
          <p:cNvSpPr>
            <a:spLocks noGrp="1"/>
          </p:cNvSpPr>
          <p:nvPr>
            <p:ph type="title"/>
          </p:nvPr>
        </p:nvSpPr>
        <p:spPr>
          <a:xfrm>
            <a:off x="252919" y="1123837"/>
            <a:ext cx="2947482" cy="4601183"/>
          </a:xfrm>
        </p:spPr>
        <p:txBody>
          <a:bodyPr/>
          <a:lstStyle/>
          <a:p>
            <a:r>
              <a:rPr lang="en-US" dirty="0"/>
              <a:t>Delete Kth node from the end of a linked list (code)</a:t>
            </a:r>
          </a:p>
        </p:txBody>
      </p:sp>
      <p:sp>
        <p:nvSpPr>
          <p:cNvPr id="14" name="Rectangle 13">
            <a:extLst>
              <a:ext uri="{FF2B5EF4-FFF2-40B4-BE49-F238E27FC236}">
                <a16:creationId xmlns:a16="http://schemas.microsoft.com/office/drawing/2014/main" id="{B3E06563-BD75-1A49-9B51-9CE383CEC50C}"/>
              </a:ext>
            </a:extLst>
          </p:cNvPr>
          <p:cNvSpPr/>
          <p:nvPr/>
        </p:nvSpPr>
        <p:spPr>
          <a:xfrm>
            <a:off x="3786189" y="331273"/>
            <a:ext cx="9410192" cy="6463308"/>
          </a:xfrm>
          <a:prstGeom prst="rect">
            <a:avLst/>
          </a:prstGeom>
        </p:spPr>
        <p:txBody>
          <a:bodyPr wrap="square">
            <a:spAutoFit/>
          </a:bodyPr>
          <a:lstStyle/>
          <a:p>
            <a:r>
              <a:rPr lang="en-US" dirty="0">
                <a:solidFill>
                  <a:srgbClr val="C792EA"/>
                </a:solidFill>
              </a:rPr>
              <a:t>let</a:t>
            </a:r>
            <a:r>
              <a:rPr lang="en-US" dirty="0">
                <a:solidFill>
                  <a:srgbClr val="BFC7D5"/>
                </a:solidFill>
              </a:rPr>
              <a:t> </a:t>
            </a:r>
            <a:r>
              <a:rPr lang="en-US" dirty="0" err="1">
                <a:solidFill>
                  <a:srgbClr val="82AAFF"/>
                </a:solidFill>
              </a:rPr>
              <a:t>deleteKthNodeFromEnd</a:t>
            </a:r>
            <a:r>
              <a:rPr lang="en-US" dirty="0">
                <a:solidFill>
                  <a:srgbClr val="BFC7D5"/>
                </a:solidFill>
              </a:rPr>
              <a:t> </a:t>
            </a:r>
            <a:r>
              <a:rPr lang="en-US" dirty="0">
                <a:solidFill>
                  <a:srgbClr val="C792EA"/>
                </a:solidFill>
              </a:rPr>
              <a:t>=</a:t>
            </a:r>
            <a:r>
              <a:rPr lang="en-US" dirty="0">
                <a:solidFill>
                  <a:srgbClr val="BFC7D5"/>
                </a:solidFill>
              </a:rPr>
              <a:t> </a:t>
            </a:r>
            <a:r>
              <a:rPr lang="en-US" dirty="0">
                <a:solidFill>
                  <a:srgbClr val="D9F5DD"/>
                </a:solidFill>
              </a:rPr>
              <a:t>(</a:t>
            </a:r>
            <a:r>
              <a:rPr lang="en-US" dirty="0">
                <a:solidFill>
                  <a:srgbClr val="7986E7"/>
                </a:solidFill>
              </a:rPr>
              <a:t>head</a:t>
            </a:r>
            <a:r>
              <a:rPr lang="en-US" dirty="0">
                <a:solidFill>
                  <a:srgbClr val="BFC7D5"/>
                </a:solidFill>
              </a:rPr>
              <a:t>, </a:t>
            </a:r>
            <a:r>
              <a:rPr lang="en-US" dirty="0">
                <a:solidFill>
                  <a:srgbClr val="7986E7"/>
                </a:solidFill>
              </a:rPr>
              <a:t>k</a:t>
            </a:r>
            <a:r>
              <a:rPr lang="en-US" dirty="0">
                <a:solidFill>
                  <a:srgbClr val="D9F5DD"/>
                </a:solidFill>
              </a:rPr>
              <a:t>)</a:t>
            </a:r>
            <a:r>
              <a:rPr lang="en-US" dirty="0">
                <a:solidFill>
                  <a:srgbClr val="BFC7D5"/>
                </a:solidFill>
              </a:rPr>
              <a:t> </a:t>
            </a:r>
            <a:r>
              <a:rPr lang="en-US" dirty="0">
                <a:solidFill>
                  <a:srgbClr val="C792EA"/>
                </a:solidFill>
              </a:rPr>
              <a:t>=&gt;</a:t>
            </a:r>
            <a:r>
              <a:rPr lang="en-US" dirty="0">
                <a:solidFill>
                  <a:srgbClr val="BFC7D5"/>
                </a:solidFill>
              </a:rPr>
              <a:t> {</a:t>
            </a:r>
          </a:p>
          <a:p>
            <a:r>
              <a:rPr lang="en-US" dirty="0">
                <a:solidFill>
                  <a:srgbClr val="BFC7D5"/>
                </a:solidFill>
              </a:rPr>
              <a:t>    </a:t>
            </a:r>
            <a:r>
              <a:rPr lang="en-US" dirty="0">
                <a:solidFill>
                  <a:srgbClr val="C792EA"/>
                </a:solidFill>
              </a:rPr>
              <a:t>let</a:t>
            </a:r>
            <a:r>
              <a:rPr lang="en-US" dirty="0">
                <a:solidFill>
                  <a:srgbClr val="BFC7D5"/>
                </a:solidFill>
              </a:rPr>
              <a:t> </a:t>
            </a:r>
            <a:r>
              <a:rPr lang="en-US" dirty="0" err="1">
                <a:solidFill>
                  <a:srgbClr val="BFC7D5"/>
                </a:solidFill>
              </a:rPr>
              <a:t>prev</a:t>
            </a:r>
            <a:r>
              <a:rPr lang="en-US" dirty="0">
                <a:solidFill>
                  <a:srgbClr val="BFC7D5"/>
                </a:solidFill>
              </a:rPr>
              <a:t>;</a:t>
            </a:r>
          </a:p>
          <a:p>
            <a:r>
              <a:rPr lang="en-US" dirty="0">
                <a:solidFill>
                  <a:srgbClr val="BFC7D5"/>
                </a:solidFill>
              </a:rPr>
              <a:t>   </a:t>
            </a:r>
            <a:r>
              <a:rPr lang="en-US" dirty="0">
                <a:solidFill>
                  <a:srgbClr val="C792EA"/>
                </a:solidFill>
              </a:rPr>
              <a:t>let</a:t>
            </a:r>
            <a:r>
              <a:rPr lang="en-US" dirty="0">
                <a:solidFill>
                  <a:srgbClr val="BFC7D5"/>
                </a:solidFill>
              </a:rPr>
              <a:t> pointer1 </a:t>
            </a:r>
            <a:r>
              <a:rPr lang="en-US" dirty="0">
                <a:solidFill>
                  <a:srgbClr val="C792EA"/>
                </a:solidFill>
              </a:rPr>
              <a:t>=</a:t>
            </a:r>
            <a:r>
              <a:rPr lang="en-US" dirty="0">
                <a:solidFill>
                  <a:srgbClr val="BFC7D5"/>
                </a:solidFill>
              </a:rPr>
              <a:t> head;</a:t>
            </a:r>
          </a:p>
          <a:p>
            <a:r>
              <a:rPr lang="en-US" dirty="0">
                <a:solidFill>
                  <a:srgbClr val="BFC7D5"/>
                </a:solidFill>
              </a:rPr>
              <a:t>   </a:t>
            </a:r>
            <a:r>
              <a:rPr lang="en-US" dirty="0">
                <a:solidFill>
                  <a:srgbClr val="C792EA"/>
                </a:solidFill>
              </a:rPr>
              <a:t>let</a:t>
            </a:r>
            <a:r>
              <a:rPr lang="en-US" dirty="0">
                <a:solidFill>
                  <a:srgbClr val="BFC7D5"/>
                </a:solidFill>
              </a:rPr>
              <a:t> pointer2 </a:t>
            </a:r>
            <a:r>
              <a:rPr lang="en-US" dirty="0">
                <a:solidFill>
                  <a:srgbClr val="C792EA"/>
                </a:solidFill>
              </a:rPr>
              <a:t>=</a:t>
            </a:r>
            <a:r>
              <a:rPr lang="en-US" dirty="0">
                <a:solidFill>
                  <a:srgbClr val="BFC7D5"/>
                </a:solidFill>
              </a:rPr>
              <a:t> head;</a:t>
            </a:r>
          </a:p>
          <a:p>
            <a:r>
              <a:rPr lang="en-US" dirty="0">
                <a:solidFill>
                  <a:srgbClr val="BFC7D5"/>
                </a:solidFill>
              </a:rPr>
              <a:t>   </a:t>
            </a:r>
            <a:r>
              <a:rPr lang="en-US" i="1" dirty="0">
                <a:solidFill>
                  <a:srgbClr val="C792EA"/>
                </a:solidFill>
              </a:rPr>
              <a:t>for</a:t>
            </a:r>
            <a:r>
              <a:rPr lang="en-US" dirty="0">
                <a:solidFill>
                  <a:srgbClr val="BFC7D5"/>
                </a:solidFill>
              </a:rPr>
              <a:t> (</a:t>
            </a:r>
            <a:r>
              <a:rPr lang="en-US" dirty="0">
                <a:solidFill>
                  <a:srgbClr val="C792EA"/>
                </a:solidFill>
              </a:rPr>
              <a:t>let</a:t>
            </a:r>
            <a:r>
              <a:rPr lang="en-US" dirty="0">
                <a:solidFill>
                  <a:srgbClr val="BFC7D5"/>
                </a:solidFill>
              </a:rPr>
              <a:t> i </a:t>
            </a:r>
            <a:r>
              <a:rPr lang="en-US" dirty="0">
                <a:solidFill>
                  <a:srgbClr val="C792EA"/>
                </a:solidFill>
              </a:rPr>
              <a:t>=</a:t>
            </a:r>
            <a:r>
              <a:rPr lang="en-US" dirty="0">
                <a:solidFill>
                  <a:srgbClr val="BFC7D5"/>
                </a:solidFill>
              </a:rPr>
              <a:t> </a:t>
            </a:r>
            <a:r>
              <a:rPr lang="en-US" dirty="0">
                <a:solidFill>
                  <a:srgbClr val="F78C6C"/>
                </a:solidFill>
              </a:rPr>
              <a:t>0</a:t>
            </a:r>
            <a:r>
              <a:rPr lang="en-US" dirty="0">
                <a:solidFill>
                  <a:srgbClr val="BFC7D5"/>
                </a:solidFill>
              </a:rPr>
              <a:t>; i </a:t>
            </a:r>
            <a:r>
              <a:rPr lang="en-US" dirty="0">
                <a:solidFill>
                  <a:srgbClr val="C792EA"/>
                </a:solidFill>
              </a:rPr>
              <a:t>&lt;</a:t>
            </a:r>
            <a:r>
              <a:rPr lang="en-US" dirty="0">
                <a:solidFill>
                  <a:srgbClr val="BFC7D5"/>
                </a:solidFill>
              </a:rPr>
              <a:t> k; i</a:t>
            </a:r>
            <a:r>
              <a:rPr lang="en-US" dirty="0">
                <a:solidFill>
                  <a:srgbClr val="89DDFF"/>
                </a:solidFill>
              </a:rPr>
              <a:t>++</a:t>
            </a:r>
            <a:r>
              <a:rPr lang="en-US" dirty="0">
                <a:solidFill>
                  <a:srgbClr val="BFC7D5"/>
                </a:solidFill>
              </a:rPr>
              <a:t>) {</a:t>
            </a:r>
          </a:p>
          <a:p>
            <a:r>
              <a:rPr lang="en-US" dirty="0">
                <a:solidFill>
                  <a:srgbClr val="BFC7D5"/>
                </a:solidFill>
              </a:rPr>
              <a:t>      pointer2 </a:t>
            </a:r>
            <a:r>
              <a:rPr lang="en-US" dirty="0">
                <a:solidFill>
                  <a:srgbClr val="C792EA"/>
                </a:solidFill>
              </a:rPr>
              <a:t>=</a:t>
            </a:r>
            <a:r>
              <a:rPr lang="en-US" dirty="0">
                <a:solidFill>
                  <a:srgbClr val="BFC7D5"/>
                </a:solidFill>
              </a:rPr>
              <a:t> pointer2</a:t>
            </a:r>
            <a:r>
              <a:rPr lang="en-US" dirty="0">
                <a:solidFill>
                  <a:srgbClr val="C792EA"/>
                </a:solidFill>
              </a:rPr>
              <a:t>.</a:t>
            </a:r>
            <a:r>
              <a:rPr lang="en-US" dirty="0">
                <a:solidFill>
                  <a:srgbClr val="89DDFF"/>
                </a:solidFill>
              </a:rPr>
              <a:t>next</a:t>
            </a:r>
            <a:r>
              <a:rPr lang="en-US" dirty="0">
                <a:solidFill>
                  <a:srgbClr val="BFC7D5"/>
                </a:solidFill>
              </a:rPr>
              <a:t>;</a:t>
            </a:r>
          </a:p>
          <a:p>
            <a:r>
              <a:rPr lang="en-US" dirty="0">
                <a:solidFill>
                  <a:srgbClr val="BFC7D5"/>
                </a:solidFill>
              </a:rPr>
              <a:t>   }</a:t>
            </a:r>
          </a:p>
          <a:p>
            <a:r>
              <a:rPr lang="en-US" dirty="0">
                <a:solidFill>
                  <a:srgbClr val="BFC7D5"/>
                </a:solidFill>
              </a:rPr>
              <a:t>   // Very important line, handles removal of head node</a:t>
            </a:r>
          </a:p>
          <a:p>
            <a:r>
              <a:rPr lang="en-US" dirty="0">
                <a:solidFill>
                  <a:srgbClr val="BFC7D5"/>
                </a:solidFill>
              </a:rPr>
              <a:t>   </a:t>
            </a:r>
            <a:r>
              <a:rPr lang="en-US" i="1" dirty="0">
                <a:solidFill>
                  <a:srgbClr val="C792EA"/>
                </a:solidFill>
              </a:rPr>
              <a:t>if</a:t>
            </a:r>
            <a:r>
              <a:rPr lang="en-US" dirty="0">
                <a:solidFill>
                  <a:srgbClr val="BFC7D5"/>
                </a:solidFill>
              </a:rPr>
              <a:t> (</a:t>
            </a:r>
            <a:r>
              <a:rPr lang="en-US" dirty="0">
                <a:solidFill>
                  <a:srgbClr val="C792EA"/>
                </a:solidFill>
              </a:rPr>
              <a:t>!</a:t>
            </a:r>
            <a:r>
              <a:rPr lang="en-US" dirty="0">
                <a:solidFill>
                  <a:srgbClr val="BFC7D5"/>
                </a:solidFill>
              </a:rPr>
              <a:t>pointer2) {</a:t>
            </a:r>
          </a:p>
          <a:p>
            <a:r>
              <a:rPr lang="en-US" dirty="0">
                <a:solidFill>
                  <a:srgbClr val="BFC7D5"/>
                </a:solidFill>
              </a:rPr>
              <a:t>      head </a:t>
            </a:r>
            <a:r>
              <a:rPr lang="en-US" dirty="0">
                <a:solidFill>
                  <a:srgbClr val="C792EA"/>
                </a:solidFill>
              </a:rPr>
              <a:t>=</a:t>
            </a:r>
            <a:r>
              <a:rPr lang="en-US" dirty="0">
                <a:solidFill>
                  <a:srgbClr val="BFC7D5"/>
                </a:solidFill>
              </a:rPr>
              <a:t> pointer1</a:t>
            </a:r>
            <a:r>
              <a:rPr lang="en-US" dirty="0">
                <a:solidFill>
                  <a:srgbClr val="C792EA"/>
                </a:solidFill>
              </a:rPr>
              <a:t>.</a:t>
            </a:r>
            <a:r>
              <a:rPr lang="en-US" dirty="0">
                <a:solidFill>
                  <a:srgbClr val="89DDFF"/>
                </a:solidFill>
              </a:rPr>
              <a:t>next</a:t>
            </a:r>
            <a:r>
              <a:rPr lang="en-US" dirty="0">
                <a:solidFill>
                  <a:srgbClr val="BFC7D5"/>
                </a:solidFill>
              </a:rPr>
              <a:t>;</a:t>
            </a:r>
          </a:p>
          <a:p>
            <a:r>
              <a:rPr lang="en-US" dirty="0">
                <a:solidFill>
                  <a:srgbClr val="BFC7D5"/>
                </a:solidFill>
              </a:rPr>
              <a:t>      pointer1</a:t>
            </a:r>
            <a:r>
              <a:rPr lang="en-US" dirty="0">
                <a:solidFill>
                  <a:srgbClr val="C792EA"/>
                </a:solidFill>
              </a:rPr>
              <a:t>.</a:t>
            </a:r>
            <a:r>
              <a:rPr lang="en-US" dirty="0">
                <a:solidFill>
                  <a:srgbClr val="89DDFF"/>
                </a:solidFill>
              </a:rPr>
              <a:t>next</a:t>
            </a:r>
            <a:r>
              <a:rPr lang="en-US" dirty="0">
                <a:solidFill>
                  <a:srgbClr val="BFC7D5"/>
                </a:solidFill>
              </a:rPr>
              <a:t> </a:t>
            </a:r>
            <a:r>
              <a:rPr lang="en-US" dirty="0">
                <a:solidFill>
                  <a:srgbClr val="C792EA"/>
                </a:solidFill>
              </a:rPr>
              <a:t>=</a:t>
            </a:r>
            <a:r>
              <a:rPr lang="en-US" dirty="0">
                <a:solidFill>
                  <a:srgbClr val="BFC7D5"/>
                </a:solidFill>
              </a:rPr>
              <a:t> </a:t>
            </a:r>
            <a:r>
              <a:rPr lang="en-US" dirty="0">
                <a:solidFill>
                  <a:srgbClr val="FF5874"/>
                </a:solidFill>
              </a:rPr>
              <a:t>null</a:t>
            </a:r>
            <a:r>
              <a:rPr lang="en-US" dirty="0">
                <a:solidFill>
                  <a:srgbClr val="BFC7D5"/>
                </a:solidFill>
              </a:rPr>
              <a:t>;</a:t>
            </a:r>
          </a:p>
          <a:p>
            <a:r>
              <a:rPr lang="en-US" dirty="0">
                <a:solidFill>
                  <a:srgbClr val="BFC7D5"/>
                </a:solidFill>
              </a:rPr>
              <a:t>      </a:t>
            </a:r>
            <a:r>
              <a:rPr lang="en-US" i="1" dirty="0">
                <a:solidFill>
                  <a:srgbClr val="C792EA"/>
                </a:solidFill>
              </a:rPr>
              <a:t>return</a:t>
            </a:r>
            <a:r>
              <a:rPr lang="en-US" dirty="0">
                <a:solidFill>
                  <a:srgbClr val="BFC7D5"/>
                </a:solidFill>
              </a:rPr>
              <a:t> head;</a:t>
            </a:r>
          </a:p>
          <a:p>
            <a:r>
              <a:rPr lang="en-US" dirty="0">
                <a:solidFill>
                  <a:srgbClr val="BFC7D5"/>
                </a:solidFill>
              </a:rPr>
              <a:t>   }</a:t>
            </a:r>
          </a:p>
          <a:p>
            <a:r>
              <a:rPr lang="en-US" dirty="0">
                <a:solidFill>
                  <a:srgbClr val="BFC7D5"/>
                </a:solidFill>
              </a:rPr>
              <a:t> </a:t>
            </a:r>
            <a:br>
              <a:rPr lang="en-US" dirty="0">
                <a:solidFill>
                  <a:srgbClr val="BFC7D5"/>
                </a:solidFill>
              </a:rPr>
            </a:br>
            <a:r>
              <a:rPr lang="en-US" dirty="0">
                <a:solidFill>
                  <a:srgbClr val="BFC7D5"/>
                </a:solidFill>
              </a:rPr>
              <a:t>   </a:t>
            </a:r>
            <a:r>
              <a:rPr lang="en-US" i="1" dirty="0">
                <a:solidFill>
                  <a:srgbClr val="C792EA"/>
                </a:solidFill>
              </a:rPr>
              <a:t>while</a:t>
            </a:r>
            <a:r>
              <a:rPr lang="en-US" dirty="0">
                <a:solidFill>
                  <a:srgbClr val="BFC7D5"/>
                </a:solidFill>
              </a:rPr>
              <a:t> (pointer2) {</a:t>
            </a:r>
          </a:p>
          <a:p>
            <a:r>
              <a:rPr lang="en-US" dirty="0">
                <a:solidFill>
                  <a:srgbClr val="BFC7D5"/>
                </a:solidFill>
              </a:rPr>
              <a:t>      </a:t>
            </a:r>
            <a:r>
              <a:rPr lang="en-US" dirty="0" err="1">
                <a:solidFill>
                  <a:srgbClr val="BFC7D5"/>
                </a:solidFill>
              </a:rPr>
              <a:t>prev</a:t>
            </a:r>
            <a:r>
              <a:rPr lang="en-US" dirty="0">
                <a:solidFill>
                  <a:srgbClr val="BFC7D5"/>
                </a:solidFill>
              </a:rPr>
              <a:t> </a:t>
            </a:r>
            <a:r>
              <a:rPr lang="en-US" dirty="0">
                <a:solidFill>
                  <a:srgbClr val="C792EA"/>
                </a:solidFill>
              </a:rPr>
              <a:t>=</a:t>
            </a:r>
            <a:r>
              <a:rPr lang="en-US" dirty="0">
                <a:solidFill>
                  <a:srgbClr val="BFC7D5"/>
                </a:solidFill>
              </a:rPr>
              <a:t> pointer1;</a:t>
            </a:r>
          </a:p>
          <a:p>
            <a:r>
              <a:rPr lang="en-US" dirty="0">
                <a:solidFill>
                  <a:srgbClr val="BFC7D5"/>
                </a:solidFill>
              </a:rPr>
              <a:t>      pointer1 </a:t>
            </a:r>
            <a:r>
              <a:rPr lang="en-US" dirty="0">
                <a:solidFill>
                  <a:srgbClr val="C792EA"/>
                </a:solidFill>
              </a:rPr>
              <a:t>=</a:t>
            </a:r>
            <a:r>
              <a:rPr lang="en-US" dirty="0">
                <a:solidFill>
                  <a:srgbClr val="BFC7D5"/>
                </a:solidFill>
              </a:rPr>
              <a:t> pointer1</a:t>
            </a:r>
            <a:r>
              <a:rPr lang="en-US" dirty="0">
                <a:solidFill>
                  <a:srgbClr val="C792EA"/>
                </a:solidFill>
              </a:rPr>
              <a:t>.</a:t>
            </a:r>
            <a:r>
              <a:rPr lang="en-US" dirty="0">
                <a:solidFill>
                  <a:srgbClr val="89DDFF"/>
                </a:solidFill>
              </a:rPr>
              <a:t>next</a:t>
            </a:r>
            <a:r>
              <a:rPr lang="en-US" dirty="0">
                <a:solidFill>
                  <a:srgbClr val="BFC7D5"/>
                </a:solidFill>
              </a:rPr>
              <a:t>;</a:t>
            </a:r>
          </a:p>
          <a:p>
            <a:r>
              <a:rPr lang="en-US" dirty="0">
                <a:solidFill>
                  <a:srgbClr val="BFC7D5"/>
                </a:solidFill>
              </a:rPr>
              <a:t>      pointer2 </a:t>
            </a:r>
            <a:r>
              <a:rPr lang="en-US" dirty="0">
                <a:solidFill>
                  <a:srgbClr val="C792EA"/>
                </a:solidFill>
              </a:rPr>
              <a:t>=</a:t>
            </a:r>
            <a:r>
              <a:rPr lang="en-US" dirty="0">
                <a:solidFill>
                  <a:srgbClr val="BFC7D5"/>
                </a:solidFill>
              </a:rPr>
              <a:t> pointer2</a:t>
            </a:r>
            <a:r>
              <a:rPr lang="en-US" dirty="0">
                <a:solidFill>
                  <a:srgbClr val="C792EA"/>
                </a:solidFill>
              </a:rPr>
              <a:t>.</a:t>
            </a:r>
            <a:r>
              <a:rPr lang="en-US" dirty="0">
                <a:solidFill>
                  <a:srgbClr val="89DDFF"/>
                </a:solidFill>
              </a:rPr>
              <a:t>next</a:t>
            </a:r>
            <a:r>
              <a:rPr lang="en-US" dirty="0">
                <a:solidFill>
                  <a:srgbClr val="BFC7D5"/>
                </a:solidFill>
              </a:rPr>
              <a:t>;</a:t>
            </a:r>
          </a:p>
          <a:p>
            <a:r>
              <a:rPr lang="en-US" dirty="0">
                <a:solidFill>
                  <a:srgbClr val="BFC7D5"/>
                </a:solidFill>
              </a:rPr>
              <a:t>   }</a:t>
            </a:r>
          </a:p>
          <a:p>
            <a:r>
              <a:rPr lang="en-US" dirty="0">
                <a:solidFill>
                  <a:srgbClr val="BFC7D5"/>
                </a:solidFill>
              </a:rPr>
              <a:t>     </a:t>
            </a:r>
            <a:r>
              <a:rPr lang="en-US" dirty="0" err="1">
                <a:solidFill>
                  <a:srgbClr val="BFC7D5"/>
                </a:solidFill>
              </a:rPr>
              <a:t>prev</a:t>
            </a:r>
            <a:r>
              <a:rPr lang="en-US" dirty="0" err="1">
                <a:solidFill>
                  <a:srgbClr val="C792EA"/>
                </a:solidFill>
              </a:rPr>
              <a:t>.</a:t>
            </a:r>
            <a:r>
              <a:rPr lang="en-US" dirty="0" err="1">
                <a:solidFill>
                  <a:srgbClr val="89DDFF"/>
                </a:solidFill>
              </a:rPr>
              <a:t>next</a:t>
            </a:r>
            <a:r>
              <a:rPr lang="en-US" dirty="0">
                <a:solidFill>
                  <a:srgbClr val="BFC7D5"/>
                </a:solidFill>
              </a:rPr>
              <a:t> </a:t>
            </a:r>
            <a:r>
              <a:rPr lang="en-US" dirty="0">
                <a:solidFill>
                  <a:srgbClr val="C792EA"/>
                </a:solidFill>
              </a:rPr>
              <a:t>=</a:t>
            </a:r>
            <a:r>
              <a:rPr lang="en-US" dirty="0">
                <a:solidFill>
                  <a:srgbClr val="BFC7D5"/>
                </a:solidFill>
              </a:rPr>
              <a:t> pointer1</a:t>
            </a:r>
            <a:r>
              <a:rPr lang="en-US" dirty="0">
                <a:solidFill>
                  <a:srgbClr val="C792EA"/>
                </a:solidFill>
              </a:rPr>
              <a:t>.</a:t>
            </a:r>
            <a:r>
              <a:rPr lang="en-US" dirty="0">
                <a:solidFill>
                  <a:srgbClr val="89DDFF"/>
                </a:solidFill>
              </a:rPr>
              <a:t>next</a:t>
            </a:r>
            <a:r>
              <a:rPr lang="en-US" dirty="0">
                <a:solidFill>
                  <a:srgbClr val="BFC7D5"/>
                </a:solidFill>
              </a:rPr>
              <a:t>;</a:t>
            </a:r>
          </a:p>
          <a:p>
            <a:r>
              <a:rPr lang="en-US" dirty="0">
                <a:solidFill>
                  <a:srgbClr val="BFC7D5"/>
                </a:solidFill>
              </a:rPr>
              <a:t>   pointer1</a:t>
            </a:r>
            <a:r>
              <a:rPr lang="en-US" dirty="0">
                <a:solidFill>
                  <a:srgbClr val="C792EA"/>
                </a:solidFill>
              </a:rPr>
              <a:t>.</a:t>
            </a:r>
            <a:r>
              <a:rPr lang="en-US" dirty="0">
                <a:solidFill>
                  <a:srgbClr val="89DDFF"/>
                </a:solidFill>
              </a:rPr>
              <a:t>next</a:t>
            </a:r>
            <a:r>
              <a:rPr lang="en-US" dirty="0">
                <a:solidFill>
                  <a:srgbClr val="BFC7D5"/>
                </a:solidFill>
              </a:rPr>
              <a:t> </a:t>
            </a:r>
            <a:r>
              <a:rPr lang="en-US" dirty="0">
                <a:solidFill>
                  <a:srgbClr val="C792EA"/>
                </a:solidFill>
              </a:rPr>
              <a:t>=</a:t>
            </a:r>
            <a:r>
              <a:rPr lang="en-US" dirty="0">
                <a:solidFill>
                  <a:srgbClr val="BFC7D5"/>
                </a:solidFill>
              </a:rPr>
              <a:t> </a:t>
            </a:r>
            <a:r>
              <a:rPr lang="en-US" dirty="0">
                <a:solidFill>
                  <a:srgbClr val="FF5874"/>
                </a:solidFill>
              </a:rPr>
              <a:t>null</a:t>
            </a:r>
            <a:r>
              <a:rPr lang="en-US" dirty="0">
                <a:solidFill>
                  <a:srgbClr val="BFC7D5"/>
                </a:solidFill>
              </a:rPr>
              <a:t>;</a:t>
            </a:r>
          </a:p>
          <a:p>
            <a:r>
              <a:rPr lang="en-US" dirty="0">
                <a:solidFill>
                  <a:srgbClr val="BFC7D5"/>
                </a:solidFill>
              </a:rPr>
              <a:t>   </a:t>
            </a:r>
            <a:r>
              <a:rPr lang="en-US" i="1" dirty="0">
                <a:solidFill>
                  <a:srgbClr val="C792EA"/>
                </a:solidFill>
              </a:rPr>
              <a:t>return</a:t>
            </a:r>
            <a:r>
              <a:rPr lang="en-US" dirty="0">
                <a:solidFill>
                  <a:srgbClr val="BFC7D5"/>
                </a:solidFill>
              </a:rPr>
              <a:t> head;</a:t>
            </a:r>
          </a:p>
          <a:p>
            <a:r>
              <a:rPr lang="en-US" dirty="0">
                <a:solidFill>
                  <a:srgbClr val="BFC7D5"/>
                </a:solidFill>
              </a:rPr>
              <a:t>};</a:t>
            </a:r>
            <a:endParaRPr lang="en-US" dirty="0">
              <a:solidFill>
                <a:srgbClr val="BFC7D5"/>
              </a:solidFill>
              <a:effectLst/>
            </a:endParaRPr>
          </a:p>
        </p:txBody>
      </p:sp>
    </p:spTree>
    <p:extLst>
      <p:ext uri="{BB962C8B-B14F-4D97-AF65-F5344CB8AC3E}">
        <p14:creationId xmlns:p14="http://schemas.microsoft.com/office/powerpoint/2010/main" val="72300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7E87CA-276F-8648-A612-4C17F70C4C31}"/>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t>Strengths</a:t>
            </a:r>
            <a:endParaRPr lang="en-US" dirty="0"/>
          </a:p>
        </p:txBody>
      </p:sp>
      <p:sp>
        <p:nvSpPr>
          <p:cNvPr id="5" name="Content Placeholder 2">
            <a:extLst>
              <a:ext uri="{FF2B5EF4-FFF2-40B4-BE49-F238E27FC236}">
                <a16:creationId xmlns:a16="http://schemas.microsoft.com/office/drawing/2014/main" id="{ACA52469-2529-5446-A230-00035E9970FA}"/>
              </a:ext>
            </a:extLst>
          </p:cNvPr>
          <p:cNvSpPr>
            <a:spLocks noGrp="1"/>
          </p:cNvSpPr>
          <p:nvPr>
            <p:ph idx="1"/>
          </p:nvPr>
        </p:nvSpPr>
        <p:spPr>
          <a:xfrm>
            <a:off x="3869268" y="864108"/>
            <a:ext cx="7315200" cy="5120640"/>
          </a:xfrm>
        </p:spPr>
        <p:txBody>
          <a:bodyPr/>
          <a:lstStyle/>
          <a:p>
            <a:r>
              <a:rPr lang="en-US" dirty="0"/>
              <a:t>Size flexibility – Don’t have to specify size on creation, you must do so on standard arrays (JS implementation is a dynamic array)</a:t>
            </a:r>
          </a:p>
          <a:p>
            <a:r>
              <a:rPr lang="en-US" dirty="0"/>
              <a:t>Very fast insert and deletes as compared to arrays, especially on ends</a:t>
            </a:r>
          </a:p>
          <a:p>
            <a:endParaRPr lang="en-US" dirty="0"/>
          </a:p>
        </p:txBody>
      </p:sp>
      <p:sp>
        <p:nvSpPr>
          <p:cNvPr id="6" name="Oval 5">
            <a:extLst>
              <a:ext uri="{FF2B5EF4-FFF2-40B4-BE49-F238E27FC236}">
                <a16:creationId xmlns:a16="http://schemas.microsoft.com/office/drawing/2014/main" id="{CC17AF58-AB73-5C42-BF44-6CD972B9C442}"/>
              </a:ext>
            </a:extLst>
          </p:cNvPr>
          <p:cNvSpPr>
            <a:spLocks noChangeAspect="1"/>
          </p:cNvSpPr>
          <p:nvPr/>
        </p:nvSpPr>
        <p:spPr>
          <a:xfrm>
            <a:off x="4168454"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617403A-4AFA-7941-8AA0-B2A63E4A0BCD}"/>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40184EE5-30A7-4545-9586-0F6A93DABD5C}"/>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C4993102-190A-114F-B815-B2BE456AD08E}"/>
              </a:ext>
            </a:extLst>
          </p:cNvPr>
          <p:cNvSpPr>
            <a:spLocks noChangeAspect="1"/>
          </p:cNvSpPr>
          <p:nvPr/>
        </p:nvSpPr>
        <p:spPr>
          <a:xfrm>
            <a:off x="7059773"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EFC5ADC8-93C9-F44E-AD45-4F8237CB84AD}"/>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09B04828-21CC-2049-9B04-8281D16D08DB}"/>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3" name="Straight Arrow Connector 12">
            <a:extLst>
              <a:ext uri="{FF2B5EF4-FFF2-40B4-BE49-F238E27FC236}">
                <a16:creationId xmlns:a16="http://schemas.microsoft.com/office/drawing/2014/main" id="{7885AF90-C6B6-774E-906B-AF7861A3D11C}"/>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FD1E74-10D8-A24F-BC6C-C581CAF88145}"/>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5BE66A-0118-A243-8E95-74342B2930E7}"/>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762A53-BEC5-A34D-A35C-2CB932A54437}"/>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35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F41396-F83E-4A43-9D77-90F00C96A3D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t>Strengths</a:t>
            </a:r>
            <a:endParaRPr lang="en-US" dirty="0"/>
          </a:p>
        </p:txBody>
      </p:sp>
      <p:sp>
        <p:nvSpPr>
          <p:cNvPr id="5" name="Content Placeholder 2">
            <a:extLst>
              <a:ext uri="{FF2B5EF4-FFF2-40B4-BE49-F238E27FC236}">
                <a16:creationId xmlns:a16="http://schemas.microsoft.com/office/drawing/2014/main" id="{87E93861-54DD-C642-BE7B-FD147FCC2A2F}"/>
              </a:ext>
            </a:extLst>
          </p:cNvPr>
          <p:cNvSpPr>
            <a:spLocks noGrp="1"/>
          </p:cNvSpPr>
          <p:nvPr>
            <p:ph idx="1"/>
          </p:nvPr>
        </p:nvSpPr>
        <p:spPr>
          <a:xfrm>
            <a:off x="3869268" y="864108"/>
            <a:ext cx="7315200" cy="5120640"/>
          </a:xfrm>
        </p:spPr>
        <p:txBody>
          <a:bodyPr/>
          <a:lstStyle/>
          <a:p>
            <a:r>
              <a:rPr lang="en-US" dirty="0"/>
              <a:t>Size flexibility – Don’t have to specify size on creation, you must do so on standard arrays (JS implementation is a dynamic array)</a:t>
            </a:r>
          </a:p>
          <a:p>
            <a:r>
              <a:rPr lang="en-US" dirty="0"/>
              <a:t>Very fast insert and deletes as compared to arrays, especially on ends</a:t>
            </a:r>
          </a:p>
          <a:p>
            <a:endParaRPr lang="en-US" dirty="0"/>
          </a:p>
        </p:txBody>
      </p:sp>
      <p:sp>
        <p:nvSpPr>
          <p:cNvPr id="6" name="Oval 5">
            <a:extLst>
              <a:ext uri="{FF2B5EF4-FFF2-40B4-BE49-F238E27FC236}">
                <a16:creationId xmlns:a16="http://schemas.microsoft.com/office/drawing/2014/main" id="{32183368-7960-0D42-905F-37674231AB7E}"/>
              </a:ext>
            </a:extLst>
          </p:cNvPr>
          <p:cNvSpPr>
            <a:spLocks noChangeAspect="1"/>
          </p:cNvSpPr>
          <p:nvPr/>
        </p:nvSpPr>
        <p:spPr>
          <a:xfrm>
            <a:off x="7059772" y="5993892"/>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64017A72-5D39-5949-A8F6-9AC9ECDB4F2C}"/>
              </a:ext>
            </a:extLst>
          </p:cNvPr>
          <p:cNvSpPr>
            <a:spLocks noChangeAspect="1"/>
          </p:cNvSpPr>
          <p:nvPr/>
        </p:nvSpPr>
        <p:spPr>
          <a:xfrm>
            <a:off x="5132227"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C5F79C0A-B06D-DD4D-8F19-A3AFD3319254}"/>
              </a:ext>
            </a:extLst>
          </p:cNvPr>
          <p:cNvSpPr>
            <a:spLocks noChangeAspect="1"/>
          </p:cNvSpPr>
          <p:nvPr/>
        </p:nvSpPr>
        <p:spPr>
          <a:xfrm>
            <a:off x="6096000"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309E3081-3F3C-F147-9B60-6DF4F1590533}"/>
              </a:ext>
            </a:extLst>
          </p:cNvPr>
          <p:cNvSpPr>
            <a:spLocks noChangeAspect="1"/>
          </p:cNvSpPr>
          <p:nvPr/>
        </p:nvSpPr>
        <p:spPr>
          <a:xfrm>
            <a:off x="7059773"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1C124C95-439E-394F-993D-B55075D478C4}"/>
              </a:ext>
            </a:extLst>
          </p:cNvPr>
          <p:cNvSpPr>
            <a:spLocks noChangeAspect="1"/>
          </p:cNvSpPr>
          <p:nvPr/>
        </p:nvSpPr>
        <p:spPr>
          <a:xfrm>
            <a:off x="8023546"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98C9CD0C-9177-E346-98E0-A5F6D1F142B9}"/>
              </a:ext>
            </a:extLst>
          </p:cNvPr>
          <p:cNvSpPr>
            <a:spLocks noChangeAspect="1"/>
          </p:cNvSpPr>
          <p:nvPr/>
        </p:nvSpPr>
        <p:spPr>
          <a:xfrm>
            <a:off x="8987319" y="4607626"/>
            <a:ext cx="688769" cy="68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BD5A496B-F3E4-7E46-AD72-952F9D322728}"/>
              </a:ext>
            </a:extLst>
          </p:cNvPr>
          <p:cNvCxnSpPr>
            <a:cxnSpLocks/>
          </p:cNvCxnSpPr>
          <p:nvPr/>
        </p:nvCxnSpPr>
        <p:spPr>
          <a:xfrm>
            <a:off x="5820996"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8D97C7-049F-A847-90D6-DBC7E3AD5831}"/>
              </a:ext>
            </a:extLst>
          </p:cNvPr>
          <p:cNvCxnSpPr/>
          <p:nvPr/>
        </p:nvCxnSpPr>
        <p:spPr>
          <a:xfrm>
            <a:off x="6785453"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C1D627-C240-1A4F-8C5A-1DED7581CD24}"/>
              </a:ext>
            </a:extLst>
          </p:cNvPr>
          <p:cNvCxnSpPr/>
          <p:nvPr/>
        </p:nvCxnSpPr>
        <p:spPr>
          <a:xfrm>
            <a:off x="7749226" y="4951870"/>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B6F7059-9392-E149-92EB-9E774F847599}"/>
              </a:ext>
            </a:extLst>
          </p:cNvPr>
          <p:cNvCxnSpPr/>
          <p:nvPr/>
        </p:nvCxnSpPr>
        <p:spPr>
          <a:xfrm>
            <a:off x="8712999" y="4950054"/>
            <a:ext cx="274320"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99581A-48F0-534C-8FD9-23E457059630}"/>
              </a:ext>
            </a:extLst>
          </p:cNvPr>
          <p:cNvSpPr txBox="1"/>
          <p:nvPr/>
        </p:nvSpPr>
        <p:spPr>
          <a:xfrm>
            <a:off x="4857436" y="6151654"/>
            <a:ext cx="6057900" cy="369332"/>
          </a:xfrm>
          <a:prstGeom prst="rect">
            <a:avLst/>
          </a:prstGeom>
          <a:noFill/>
        </p:spPr>
        <p:txBody>
          <a:bodyPr wrap="square" rtlCol="0">
            <a:spAutoFit/>
          </a:bodyPr>
          <a:lstStyle/>
          <a:p>
            <a:r>
              <a:rPr lang="en-US" dirty="0"/>
              <a:t>Garbage Collector:</a:t>
            </a:r>
          </a:p>
        </p:txBody>
      </p:sp>
      <p:sp>
        <p:nvSpPr>
          <p:cNvPr id="17" name="TextBox 16">
            <a:extLst>
              <a:ext uri="{FF2B5EF4-FFF2-40B4-BE49-F238E27FC236}">
                <a16:creationId xmlns:a16="http://schemas.microsoft.com/office/drawing/2014/main" id="{C28BD9BE-BD24-3946-9E17-9A3B487130B1}"/>
              </a:ext>
            </a:extLst>
          </p:cNvPr>
          <p:cNvSpPr txBox="1"/>
          <p:nvPr/>
        </p:nvSpPr>
        <p:spPr>
          <a:xfrm>
            <a:off x="7857497" y="5551489"/>
            <a:ext cx="3995838" cy="1200329"/>
          </a:xfrm>
          <a:prstGeom prst="rect">
            <a:avLst/>
          </a:prstGeom>
          <a:noFill/>
        </p:spPr>
        <p:txBody>
          <a:bodyPr wrap="square" rtlCol="0">
            <a:spAutoFit/>
          </a:bodyPr>
          <a:lstStyle/>
          <a:p>
            <a:r>
              <a:rPr lang="en-US" dirty="0"/>
              <a:t>If there are currently no variables pointing to a piece of allocated data, JavaScript’s garbage collector frees up the memory slot holding that data</a:t>
            </a:r>
          </a:p>
        </p:txBody>
      </p:sp>
    </p:spTree>
    <p:extLst>
      <p:ext uri="{BB962C8B-B14F-4D97-AF65-F5344CB8AC3E}">
        <p14:creationId xmlns:p14="http://schemas.microsoft.com/office/powerpoint/2010/main" val="214080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69B7-E9E0-A742-9E0C-55BAB0B8BEC1}"/>
              </a:ext>
            </a:extLst>
          </p:cNvPr>
          <p:cNvSpPr>
            <a:spLocks noGrp="1"/>
          </p:cNvSpPr>
          <p:nvPr>
            <p:ph type="title"/>
          </p:nvPr>
        </p:nvSpPr>
        <p:spPr/>
        <p:txBody>
          <a:bodyPr/>
          <a:lstStyle/>
          <a:p>
            <a:r>
              <a:rPr lang="en-US" dirty="0"/>
              <a:t>When is a linked list good?</a:t>
            </a:r>
          </a:p>
        </p:txBody>
      </p:sp>
      <p:sp>
        <p:nvSpPr>
          <p:cNvPr id="3" name="Content Placeholder 2">
            <a:extLst>
              <a:ext uri="{FF2B5EF4-FFF2-40B4-BE49-F238E27FC236}">
                <a16:creationId xmlns:a16="http://schemas.microsoft.com/office/drawing/2014/main" id="{8BDA8A36-6F4E-0342-B0F7-4D475CCB1EA4}"/>
              </a:ext>
            </a:extLst>
          </p:cNvPr>
          <p:cNvSpPr>
            <a:spLocks noGrp="1"/>
          </p:cNvSpPr>
          <p:nvPr>
            <p:ph idx="1"/>
          </p:nvPr>
        </p:nvSpPr>
        <p:spPr/>
        <p:txBody>
          <a:bodyPr/>
          <a:lstStyle/>
          <a:p>
            <a:r>
              <a:rPr lang="en-US" dirty="0"/>
              <a:t>Stacks and queues</a:t>
            </a:r>
          </a:p>
        </p:txBody>
      </p:sp>
    </p:spTree>
    <p:extLst>
      <p:ext uri="{BB962C8B-B14F-4D97-AF65-F5344CB8AC3E}">
        <p14:creationId xmlns:p14="http://schemas.microsoft.com/office/powerpoint/2010/main" val="64013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3ED-44D9-AD4F-A06D-D21B5A3B5572}"/>
              </a:ext>
            </a:extLst>
          </p:cNvPr>
          <p:cNvSpPr>
            <a:spLocks noGrp="1"/>
          </p:cNvSpPr>
          <p:nvPr>
            <p:ph type="title"/>
          </p:nvPr>
        </p:nvSpPr>
        <p:spPr/>
        <p:txBody>
          <a:bodyPr>
            <a:normAutofit/>
          </a:bodyPr>
          <a:lstStyle/>
          <a:p>
            <a:r>
              <a:rPr lang="en-US" sz="3200" dirty="0"/>
              <a:t>Implementation in JavaScript</a:t>
            </a:r>
          </a:p>
        </p:txBody>
      </p:sp>
      <p:sp>
        <p:nvSpPr>
          <p:cNvPr id="4" name="Rectangle 3">
            <a:extLst>
              <a:ext uri="{FF2B5EF4-FFF2-40B4-BE49-F238E27FC236}">
                <a16:creationId xmlns:a16="http://schemas.microsoft.com/office/drawing/2014/main" id="{8D529669-D301-524E-A741-6231968B2BE7}"/>
              </a:ext>
            </a:extLst>
          </p:cNvPr>
          <p:cNvSpPr/>
          <p:nvPr/>
        </p:nvSpPr>
        <p:spPr>
          <a:xfrm>
            <a:off x="4199906" y="86916"/>
            <a:ext cx="6856022" cy="6771084"/>
          </a:xfrm>
          <a:prstGeom prst="rect">
            <a:avLst/>
          </a:prstGeom>
        </p:spPr>
        <p:txBody>
          <a:bodyPr wrap="square">
            <a:spAutoFit/>
          </a:bodyPr>
          <a:lstStyle/>
          <a:p>
            <a:r>
              <a:rPr lang="en-US" sz="1600" i="1" dirty="0">
                <a:solidFill>
                  <a:srgbClr val="C792EA"/>
                </a:solidFill>
              </a:rPr>
              <a:t>class</a:t>
            </a:r>
            <a:r>
              <a:rPr lang="en-US" sz="1600" dirty="0">
                <a:solidFill>
                  <a:srgbClr val="BFC7D5"/>
                </a:solidFill>
              </a:rPr>
              <a:t> </a:t>
            </a:r>
            <a:r>
              <a:rPr lang="en-US" sz="1600" dirty="0" err="1">
                <a:solidFill>
                  <a:srgbClr val="FFCB8B"/>
                </a:solidFill>
              </a:rPr>
              <a:t>LinkedListNode</a:t>
            </a:r>
            <a:r>
              <a:rPr lang="en-US" sz="1600" dirty="0">
                <a:solidFill>
                  <a:srgbClr val="BFC7D5"/>
                </a:solidFill>
              </a:rPr>
              <a:t> {</a:t>
            </a:r>
          </a:p>
          <a:p>
            <a:r>
              <a:rPr lang="en-US" sz="1600" dirty="0">
                <a:solidFill>
                  <a:srgbClr val="BFC7D5"/>
                </a:solidFill>
              </a:rPr>
              <a:t>   </a:t>
            </a:r>
            <a:r>
              <a:rPr lang="en-US" sz="1600" dirty="0">
                <a:solidFill>
                  <a:srgbClr val="82AAFF"/>
                </a:solidFill>
              </a:rPr>
              <a:t>constructor</a:t>
            </a:r>
            <a:r>
              <a:rPr lang="en-US" sz="1600" dirty="0">
                <a:solidFill>
                  <a:srgbClr val="D9F5DD"/>
                </a:solidFill>
              </a:rPr>
              <a:t>(</a:t>
            </a:r>
            <a:r>
              <a:rPr lang="en-US" sz="1600" dirty="0">
                <a:solidFill>
                  <a:srgbClr val="7986E7"/>
                </a:solidFill>
              </a:rPr>
              <a:t>value</a:t>
            </a:r>
            <a:r>
              <a:rPr lang="en-US" sz="1600" dirty="0">
                <a:solidFill>
                  <a:srgbClr val="D9F5DD"/>
                </a:solidFill>
              </a:rPr>
              <a:t>)</a:t>
            </a:r>
            <a:r>
              <a:rPr lang="en-US" sz="1600" dirty="0">
                <a:solidFill>
                  <a:srgbClr val="BFC7D5"/>
                </a:solidFill>
              </a:rPr>
              <a:t> {</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next</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a:solidFill>
                  <a:srgbClr val="FF5874"/>
                </a:solidFill>
              </a:rPr>
              <a:t>null</a:t>
            </a:r>
            <a:r>
              <a:rPr lang="en-US" sz="1600" dirty="0">
                <a:solidFill>
                  <a:srgbClr val="BFC7D5"/>
                </a:solidFill>
              </a:rPr>
              <a:t>;</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val</a:t>
            </a:r>
            <a:r>
              <a:rPr lang="en-US" sz="1600" dirty="0">
                <a:solidFill>
                  <a:srgbClr val="BFC7D5"/>
                </a:solidFill>
              </a:rPr>
              <a:t> </a:t>
            </a:r>
            <a:r>
              <a:rPr lang="en-US" sz="1600" dirty="0">
                <a:solidFill>
                  <a:srgbClr val="C792EA"/>
                </a:solidFill>
              </a:rPr>
              <a:t>=</a:t>
            </a:r>
            <a:r>
              <a:rPr lang="en-US" sz="1600" dirty="0">
                <a:solidFill>
                  <a:srgbClr val="BFC7D5"/>
                </a:solidFill>
              </a:rPr>
              <a:t> value;</a:t>
            </a:r>
          </a:p>
          <a:p>
            <a:r>
              <a:rPr lang="en-US" sz="1600" dirty="0">
                <a:solidFill>
                  <a:srgbClr val="BFC7D5"/>
                </a:solidFill>
              </a:rPr>
              <a:t>   }</a:t>
            </a:r>
          </a:p>
          <a:p>
            <a:r>
              <a:rPr lang="en-US" sz="1600" dirty="0">
                <a:solidFill>
                  <a:srgbClr val="BFC7D5"/>
                </a:solidFill>
              </a:rPr>
              <a:t>}</a:t>
            </a:r>
          </a:p>
          <a:p>
            <a:r>
              <a:rPr lang="en-US" sz="1600" i="1" dirty="0">
                <a:solidFill>
                  <a:srgbClr val="C792EA"/>
                </a:solidFill>
              </a:rPr>
              <a:t>class</a:t>
            </a:r>
            <a:r>
              <a:rPr lang="en-US" sz="1600" dirty="0">
                <a:solidFill>
                  <a:srgbClr val="BFC7D5"/>
                </a:solidFill>
              </a:rPr>
              <a:t> </a:t>
            </a:r>
            <a:r>
              <a:rPr lang="en-US" sz="1600" dirty="0">
                <a:solidFill>
                  <a:srgbClr val="FFCB8B"/>
                </a:solidFill>
              </a:rPr>
              <a:t>LinkedList</a:t>
            </a:r>
            <a:r>
              <a:rPr lang="en-US" sz="1600" dirty="0">
                <a:solidFill>
                  <a:srgbClr val="BFC7D5"/>
                </a:solidFill>
              </a:rPr>
              <a:t> {</a:t>
            </a:r>
          </a:p>
          <a:p>
            <a:r>
              <a:rPr lang="en-US" sz="1600" dirty="0">
                <a:solidFill>
                  <a:srgbClr val="BFC7D5"/>
                </a:solidFill>
              </a:rPr>
              <a:t>   </a:t>
            </a:r>
            <a:r>
              <a:rPr lang="en-US" sz="1600" dirty="0">
                <a:solidFill>
                  <a:srgbClr val="82AAFF"/>
                </a:solidFill>
              </a:rPr>
              <a:t>constructor</a:t>
            </a:r>
            <a:r>
              <a:rPr lang="en-US" sz="1600" dirty="0">
                <a:solidFill>
                  <a:srgbClr val="D9F5DD"/>
                </a:solidFill>
              </a:rPr>
              <a:t>()</a:t>
            </a:r>
            <a:r>
              <a:rPr lang="en-US" sz="1600" dirty="0">
                <a:solidFill>
                  <a:srgbClr val="BFC7D5"/>
                </a:solidFill>
              </a:rPr>
              <a:t> {</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head</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a:solidFill>
                  <a:srgbClr val="FF5874"/>
                </a:solidFill>
              </a:rPr>
              <a:t>null</a:t>
            </a:r>
            <a:r>
              <a:rPr lang="en-US" sz="1600" dirty="0">
                <a:solidFill>
                  <a:srgbClr val="BFC7D5"/>
                </a:solidFill>
              </a:rPr>
              <a:t>;</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tail</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a:solidFill>
                  <a:srgbClr val="FF5874"/>
                </a:solidFill>
              </a:rPr>
              <a:t>null</a:t>
            </a:r>
            <a:r>
              <a:rPr lang="en-US" sz="1600" dirty="0">
                <a:solidFill>
                  <a:srgbClr val="BFC7D5"/>
                </a:solidFill>
              </a:rPr>
              <a:t>;</a:t>
            </a:r>
          </a:p>
          <a:p>
            <a:r>
              <a:rPr lang="en-US" sz="1600" dirty="0">
                <a:solidFill>
                  <a:srgbClr val="BFC7D5"/>
                </a:solidFill>
              </a:rPr>
              <a:t>   }</a:t>
            </a:r>
          </a:p>
          <a:p>
            <a:r>
              <a:rPr lang="en-US" sz="1600" dirty="0">
                <a:solidFill>
                  <a:srgbClr val="BFC7D5"/>
                </a:solidFill>
              </a:rPr>
              <a:t>   </a:t>
            </a:r>
            <a:r>
              <a:rPr lang="en-US" sz="1600" dirty="0">
                <a:solidFill>
                  <a:srgbClr val="82AAFF"/>
                </a:solidFill>
              </a:rPr>
              <a:t>push</a:t>
            </a:r>
            <a:r>
              <a:rPr lang="en-US" sz="1600" dirty="0">
                <a:solidFill>
                  <a:srgbClr val="D9F5DD"/>
                </a:solidFill>
              </a:rPr>
              <a:t>(</a:t>
            </a:r>
            <a:r>
              <a:rPr lang="en-US" sz="1600" dirty="0" err="1">
                <a:solidFill>
                  <a:srgbClr val="7986E7"/>
                </a:solidFill>
              </a:rPr>
              <a:t>val</a:t>
            </a:r>
            <a:r>
              <a:rPr lang="en-US" sz="1600" dirty="0">
                <a:solidFill>
                  <a:srgbClr val="D9F5DD"/>
                </a:solidFill>
              </a:rPr>
              <a:t>)</a:t>
            </a:r>
            <a:r>
              <a:rPr lang="en-US" sz="1600" dirty="0">
                <a:solidFill>
                  <a:srgbClr val="BFC7D5"/>
                </a:solidFill>
              </a:rPr>
              <a:t> {</a:t>
            </a:r>
          </a:p>
          <a:p>
            <a:r>
              <a:rPr lang="en-US" sz="1600" dirty="0">
                <a:solidFill>
                  <a:srgbClr val="BFC7D5"/>
                </a:solidFill>
              </a:rPr>
              <a:t>      </a:t>
            </a:r>
            <a:r>
              <a:rPr lang="en-US" sz="1600" dirty="0">
                <a:solidFill>
                  <a:srgbClr val="C792EA"/>
                </a:solidFill>
              </a:rPr>
              <a:t>const</a:t>
            </a:r>
            <a:r>
              <a:rPr lang="en-US" sz="1600" dirty="0">
                <a:solidFill>
                  <a:srgbClr val="BFC7D5"/>
                </a:solidFill>
              </a:rPr>
              <a:t> </a:t>
            </a:r>
            <a:r>
              <a:rPr lang="en-US" sz="1600" dirty="0" err="1">
                <a:solidFill>
                  <a:srgbClr val="82AAFF"/>
                </a:solidFill>
              </a:rPr>
              <a:t>newNode</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a:solidFill>
                  <a:srgbClr val="89DDFF"/>
                </a:solidFill>
              </a:rPr>
              <a:t>new</a:t>
            </a:r>
            <a:r>
              <a:rPr lang="en-US" sz="1600" dirty="0">
                <a:solidFill>
                  <a:srgbClr val="BFC7D5"/>
                </a:solidFill>
              </a:rPr>
              <a:t> </a:t>
            </a:r>
            <a:r>
              <a:rPr lang="en-US" sz="1600" dirty="0" err="1">
                <a:solidFill>
                  <a:srgbClr val="FFCB8B"/>
                </a:solidFill>
              </a:rPr>
              <a:t>LinkedListNode</a:t>
            </a:r>
            <a:r>
              <a:rPr lang="en-US" sz="1600" dirty="0">
                <a:solidFill>
                  <a:srgbClr val="BFC7D5"/>
                </a:solidFill>
              </a:rPr>
              <a:t>(</a:t>
            </a:r>
            <a:r>
              <a:rPr lang="en-US" sz="1600" dirty="0" err="1">
                <a:solidFill>
                  <a:srgbClr val="BFC7D5"/>
                </a:solidFill>
              </a:rPr>
              <a:t>val</a:t>
            </a:r>
            <a:r>
              <a:rPr lang="en-US" sz="1600" dirty="0">
                <a:solidFill>
                  <a:srgbClr val="BFC7D5"/>
                </a:solidFill>
              </a:rPr>
              <a:t>);</a:t>
            </a:r>
          </a:p>
          <a:p>
            <a:r>
              <a:rPr lang="en-US" sz="1600" dirty="0">
                <a:solidFill>
                  <a:srgbClr val="BFC7D5"/>
                </a:solidFill>
              </a:rPr>
              <a:t>      </a:t>
            </a:r>
            <a:r>
              <a:rPr lang="en-US" sz="1600" i="1" dirty="0">
                <a:solidFill>
                  <a:srgbClr val="C792EA"/>
                </a:solidFill>
              </a:rPr>
              <a:t>if</a:t>
            </a:r>
            <a:r>
              <a:rPr lang="en-US" sz="1600" dirty="0">
                <a:solidFill>
                  <a:srgbClr val="BFC7D5"/>
                </a:solidFill>
              </a:rPr>
              <a:t> (</a:t>
            </a:r>
            <a:r>
              <a:rPr lang="en-US" sz="1600" dirty="0">
                <a:solidFill>
                  <a:srgbClr val="C792EA"/>
                </a:solidFill>
              </a:rPr>
              <a:t>!</a:t>
            </a:r>
            <a:r>
              <a:rPr lang="en-US" sz="1600" dirty="0" err="1">
                <a:solidFill>
                  <a:srgbClr val="FF5572"/>
                </a:solidFill>
              </a:rPr>
              <a:t>this</a:t>
            </a:r>
            <a:r>
              <a:rPr lang="en-US" sz="1600" dirty="0" err="1">
                <a:solidFill>
                  <a:srgbClr val="C792EA"/>
                </a:solidFill>
              </a:rPr>
              <a:t>.</a:t>
            </a:r>
            <a:r>
              <a:rPr lang="en-US" sz="1600" dirty="0" err="1">
                <a:solidFill>
                  <a:srgbClr val="89DDFF"/>
                </a:solidFill>
              </a:rPr>
              <a:t>head</a:t>
            </a:r>
            <a:r>
              <a:rPr lang="en-US" sz="1600" dirty="0">
                <a:solidFill>
                  <a:srgbClr val="BFC7D5"/>
                </a:solidFill>
              </a:rPr>
              <a:t>) {</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head</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BFC7D5"/>
                </a:solidFill>
              </a:rPr>
              <a:t>newNode</a:t>
            </a:r>
            <a:r>
              <a:rPr lang="en-US" sz="1600" dirty="0">
                <a:solidFill>
                  <a:srgbClr val="BFC7D5"/>
                </a:solidFill>
              </a:rPr>
              <a:t>;</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tail</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BFC7D5"/>
                </a:solidFill>
              </a:rPr>
              <a:t>newNode</a:t>
            </a:r>
            <a:r>
              <a:rPr lang="en-US" sz="1600" dirty="0">
                <a:solidFill>
                  <a:srgbClr val="BFC7D5"/>
                </a:solidFill>
              </a:rPr>
              <a:t>;</a:t>
            </a:r>
          </a:p>
          <a:p>
            <a:r>
              <a:rPr lang="en-US" sz="1600" dirty="0">
                <a:solidFill>
                  <a:srgbClr val="BFC7D5"/>
                </a:solidFill>
              </a:rPr>
              <a:t>      } </a:t>
            </a:r>
            <a:r>
              <a:rPr lang="en-US" sz="1600" i="1" dirty="0">
                <a:solidFill>
                  <a:srgbClr val="C792EA"/>
                </a:solidFill>
              </a:rPr>
              <a:t>else</a:t>
            </a:r>
            <a:r>
              <a:rPr lang="en-US" sz="1600" dirty="0">
                <a:solidFill>
                  <a:srgbClr val="BFC7D5"/>
                </a:solidFill>
              </a:rPr>
              <a:t> {</a:t>
            </a:r>
          </a:p>
          <a:p>
            <a:r>
              <a:rPr lang="en-US" sz="1600" dirty="0">
                <a:solidFill>
                  <a:srgbClr val="BFC7D5"/>
                </a:solidFill>
              </a:rPr>
              <a:t>         </a:t>
            </a:r>
            <a:r>
              <a:rPr lang="en-US" sz="1600" dirty="0">
                <a:solidFill>
                  <a:srgbClr val="C792EA"/>
                </a:solidFill>
              </a:rPr>
              <a:t>let</a:t>
            </a:r>
            <a:r>
              <a:rPr lang="en-US" sz="1600" dirty="0">
                <a:solidFill>
                  <a:srgbClr val="BFC7D5"/>
                </a:solidFill>
              </a:rPr>
              <a:t> </a:t>
            </a:r>
            <a:r>
              <a:rPr lang="en-US" sz="1600" dirty="0" err="1">
                <a:solidFill>
                  <a:srgbClr val="BFC7D5"/>
                </a:solidFill>
              </a:rPr>
              <a:t>currentNode</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head</a:t>
            </a:r>
            <a:r>
              <a:rPr lang="en-US" sz="1600" dirty="0">
                <a:solidFill>
                  <a:srgbClr val="BFC7D5"/>
                </a:solidFill>
              </a:rPr>
              <a:t>;</a:t>
            </a:r>
          </a:p>
          <a:p>
            <a:r>
              <a:rPr lang="en-US" sz="1600" dirty="0">
                <a:solidFill>
                  <a:srgbClr val="BFC7D5"/>
                </a:solidFill>
              </a:rPr>
              <a:t>         </a:t>
            </a:r>
            <a:r>
              <a:rPr lang="en-US" sz="1600" i="1" dirty="0">
                <a:solidFill>
                  <a:srgbClr val="C792EA"/>
                </a:solidFill>
              </a:rPr>
              <a:t>while</a:t>
            </a:r>
            <a:r>
              <a:rPr lang="en-US" sz="1600" dirty="0">
                <a:solidFill>
                  <a:srgbClr val="BFC7D5"/>
                </a:solidFill>
              </a:rPr>
              <a:t> (</a:t>
            </a:r>
            <a:r>
              <a:rPr lang="en-US" sz="1600" dirty="0" err="1">
                <a:solidFill>
                  <a:srgbClr val="BFC7D5"/>
                </a:solidFill>
              </a:rPr>
              <a:t>currentNode</a:t>
            </a:r>
            <a:r>
              <a:rPr lang="en-US" sz="1600" dirty="0" err="1">
                <a:solidFill>
                  <a:srgbClr val="C792EA"/>
                </a:solidFill>
              </a:rPr>
              <a:t>.</a:t>
            </a:r>
            <a:r>
              <a:rPr lang="en-US" sz="1600" dirty="0" err="1">
                <a:solidFill>
                  <a:srgbClr val="89DDFF"/>
                </a:solidFill>
              </a:rPr>
              <a:t>next</a:t>
            </a:r>
            <a:r>
              <a:rPr lang="en-US" sz="1600" dirty="0">
                <a:solidFill>
                  <a:srgbClr val="BFC7D5"/>
                </a:solidFill>
              </a:rPr>
              <a:t>) {</a:t>
            </a:r>
          </a:p>
          <a:p>
            <a:r>
              <a:rPr lang="en-US" sz="1600" dirty="0">
                <a:solidFill>
                  <a:srgbClr val="BFC7D5"/>
                </a:solidFill>
              </a:rPr>
              <a:t>            </a:t>
            </a:r>
            <a:r>
              <a:rPr lang="en-US" sz="1600" dirty="0" err="1">
                <a:solidFill>
                  <a:srgbClr val="BFC7D5"/>
                </a:solidFill>
              </a:rPr>
              <a:t>currentNode</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BFC7D5"/>
                </a:solidFill>
              </a:rPr>
              <a:t>currentNode</a:t>
            </a:r>
            <a:r>
              <a:rPr lang="en-US" sz="1600" dirty="0" err="1">
                <a:solidFill>
                  <a:srgbClr val="C792EA"/>
                </a:solidFill>
              </a:rPr>
              <a:t>.</a:t>
            </a:r>
            <a:r>
              <a:rPr lang="en-US" sz="1600" dirty="0" err="1">
                <a:solidFill>
                  <a:srgbClr val="89DDFF"/>
                </a:solidFill>
              </a:rPr>
              <a:t>next</a:t>
            </a:r>
            <a:r>
              <a:rPr lang="en-US" sz="1600" dirty="0">
                <a:solidFill>
                  <a:srgbClr val="BFC7D5"/>
                </a:solidFill>
              </a:rPr>
              <a:t>;</a:t>
            </a:r>
          </a:p>
          <a:p>
            <a:r>
              <a:rPr lang="en-US" sz="1600" dirty="0">
                <a:solidFill>
                  <a:srgbClr val="BFC7D5"/>
                </a:solidFill>
              </a:rPr>
              <a:t>         }</a:t>
            </a:r>
          </a:p>
          <a:p>
            <a:r>
              <a:rPr lang="en-US" sz="1600" dirty="0">
                <a:solidFill>
                  <a:srgbClr val="BFC7D5"/>
                </a:solidFill>
              </a:rPr>
              <a:t>         </a:t>
            </a:r>
            <a:r>
              <a:rPr lang="en-US" sz="1600" dirty="0" err="1">
                <a:solidFill>
                  <a:srgbClr val="BFC7D5"/>
                </a:solidFill>
              </a:rPr>
              <a:t>currentNode</a:t>
            </a:r>
            <a:r>
              <a:rPr lang="en-US" sz="1600" dirty="0" err="1">
                <a:solidFill>
                  <a:srgbClr val="C792EA"/>
                </a:solidFill>
              </a:rPr>
              <a:t>.</a:t>
            </a:r>
            <a:r>
              <a:rPr lang="en-US" sz="1600" dirty="0" err="1">
                <a:solidFill>
                  <a:srgbClr val="89DDFF"/>
                </a:solidFill>
              </a:rPr>
              <a:t>next</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BFC7D5"/>
                </a:solidFill>
              </a:rPr>
              <a:t>newNode</a:t>
            </a:r>
            <a:r>
              <a:rPr lang="en-US" sz="1600" dirty="0">
                <a:solidFill>
                  <a:srgbClr val="BFC7D5"/>
                </a:solidFill>
              </a:rPr>
              <a:t>;</a:t>
            </a:r>
          </a:p>
          <a:p>
            <a:r>
              <a:rPr lang="en-US" sz="1600" dirty="0">
                <a:solidFill>
                  <a:srgbClr val="BFC7D5"/>
                </a:solidFill>
              </a:rPr>
              <a:t>         </a:t>
            </a:r>
            <a:r>
              <a:rPr lang="en-US" sz="1600" dirty="0" err="1">
                <a:solidFill>
                  <a:srgbClr val="FF5572"/>
                </a:solidFill>
              </a:rPr>
              <a:t>this</a:t>
            </a:r>
            <a:r>
              <a:rPr lang="en-US" sz="1600" dirty="0" err="1">
                <a:solidFill>
                  <a:srgbClr val="C792EA"/>
                </a:solidFill>
              </a:rPr>
              <a:t>.</a:t>
            </a:r>
            <a:r>
              <a:rPr lang="en-US" sz="1600" dirty="0" err="1">
                <a:solidFill>
                  <a:srgbClr val="89DDFF"/>
                </a:solidFill>
              </a:rPr>
              <a:t>tail</a:t>
            </a:r>
            <a:r>
              <a:rPr lang="en-US" sz="1600" dirty="0">
                <a:solidFill>
                  <a:srgbClr val="BFC7D5"/>
                </a:solidFill>
              </a:rPr>
              <a:t> </a:t>
            </a:r>
            <a:r>
              <a:rPr lang="en-US" sz="1600" dirty="0">
                <a:solidFill>
                  <a:srgbClr val="C792EA"/>
                </a:solidFill>
              </a:rPr>
              <a:t>=</a:t>
            </a:r>
            <a:r>
              <a:rPr lang="en-US" sz="1600" dirty="0">
                <a:solidFill>
                  <a:srgbClr val="BFC7D5"/>
                </a:solidFill>
              </a:rPr>
              <a:t> </a:t>
            </a:r>
            <a:r>
              <a:rPr lang="en-US" sz="1600" dirty="0" err="1">
                <a:solidFill>
                  <a:srgbClr val="BFC7D5"/>
                </a:solidFill>
              </a:rPr>
              <a:t>currentNode</a:t>
            </a:r>
            <a:r>
              <a:rPr lang="en-US" sz="1600" dirty="0" err="1">
                <a:solidFill>
                  <a:srgbClr val="C792EA"/>
                </a:solidFill>
              </a:rPr>
              <a:t>.</a:t>
            </a:r>
            <a:r>
              <a:rPr lang="en-US" sz="1600" dirty="0" err="1">
                <a:solidFill>
                  <a:srgbClr val="89DDFF"/>
                </a:solidFill>
              </a:rPr>
              <a:t>next</a:t>
            </a:r>
            <a:r>
              <a:rPr lang="en-US" sz="1600" dirty="0">
                <a:solidFill>
                  <a:srgbClr val="BFC7D5"/>
                </a:solidFill>
              </a:rPr>
              <a:t>;</a:t>
            </a:r>
          </a:p>
          <a:p>
            <a:r>
              <a:rPr lang="en-US" sz="1600" dirty="0">
                <a:solidFill>
                  <a:srgbClr val="BFC7D5"/>
                </a:solidFill>
              </a:rPr>
              <a:t>      }</a:t>
            </a:r>
          </a:p>
          <a:p>
            <a:r>
              <a:rPr lang="en-US" sz="1600" dirty="0">
                <a:solidFill>
                  <a:srgbClr val="BFC7D5"/>
                </a:solidFill>
              </a:rPr>
              <a:t>      </a:t>
            </a:r>
            <a:r>
              <a:rPr lang="en-US" sz="1600" i="1" dirty="0">
                <a:solidFill>
                  <a:srgbClr val="C792EA"/>
                </a:solidFill>
              </a:rPr>
              <a:t>return</a:t>
            </a:r>
            <a:r>
              <a:rPr lang="en-US" sz="1600" dirty="0">
                <a:solidFill>
                  <a:srgbClr val="BFC7D5"/>
                </a:solidFill>
              </a:rPr>
              <a:t> </a:t>
            </a:r>
            <a:r>
              <a:rPr lang="en-US" sz="1600" dirty="0">
                <a:solidFill>
                  <a:srgbClr val="FF5572"/>
                </a:solidFill>
              </a:rPr>
              <a:t>this</a:t>
            </a:r>
            <a:r>
              <a:rPr lang="en-US" sz="1600" dirty="0">
                <a:solidFill>
                  <a:srgbClr val="BFC7D5"/>
                </a:solidFill>
              </a:rPr>
              <a:t>;</a:t>
            </a:r>
          </a:p>
          <a:p>
            <a:r>
              <a:rPr lang="en-US" sz="1600" dirty="0">
                <a:solidFill>
                  <a:srgbClr val="BFC7D5"/>
                </a:solidFill>
              </a:rPr>
              <a:t>   }</a:t>
            </a:r>
          </a:p>
          <a:p>
            <a:r>
              <a:rPr lang="en-US" dirty="0">
                <a:solidFill>
                  <a:srgbClr val="BFC7D5"/>
                </a:solidFill>
              </a:rPr>
              <a:t>}</a:t>
            </a:r>
            <a:endParaRPr lang="en-US" dirty="0">
              <a:solidFill>
                <a:srgbClr val="BFC7D5"/>
              </a:solidFill>
              <a:effectLst/>
            </a:endParaRPr>
          </a:p>
        </p:txBody>
      </p:sp>
    </p:spTree>
    <p:extLst>
      <p:ext uri="{BB962C8B-B14F-4D97-AF65-F5344CB8AC3E}">
        <p14:creationId xmlns:p14="http://schemas.microsoft.com/office/powerpoint/2010/main" val="353099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ED5-D135-2044-8BA0-49FA64869622}"/>
              </a:ext>
            </a:extLst>
          </p:cNvPr>
          <p:cNvSpPr>
            <a:spLocks noGrp="1"/>
          </p:cNvSpPr>
          <p:nvPr>
            <p:ph type="title"/>
          </p:nvPr>
        </p:nvSpPr>
        <p:spPr/>
        <p:txBody>
          <a:bodyPr/>
          <a:lstStyle/>
          <a:p>
            <a:r>
              <a:rPr lang="en-US" dirty="0"/>
              <a:t>Problem Introduction</a:t>
            </a:r>
          </a:p>
        </p:txBody>
      </p:sp>
      <p:sp>
        <p:nvSpPr>
          <p:cNvPr id="3" name="Content Placeholder 2">
            <a:extLst>
              <a:ext uri="{FF2B5EF4-FFF2-40B4-BE49-F238E27FC236}">
                <a16:creationId xmlns:a16="http://schemas.microsoft.com/office/drawing/2014/main" id="{002A4E19-1DFF-7F40-82BB-CE24FCAB4025}"/>
              </a:ext>
            </a:extLst>
          </p:cNvPr>
          <p:cNvSpPr>
            <a:spLocks noGrp="1"/>
          </p:cNvSpPr>
          <p:nvPr>
            <p:ph idx="1"/>
          </p:nvPr>
        </p:nvSpPr>
        <p:spPr/>
        <p:txBody>
          <a:bodyPr/>
          <a:lstStyle/>
          <a:p>
            <a:r>
              <a:rPr lang="en-US" dirty="0"/>
              <a:t>Please clone the repo if you haven’t done so already. Then run npm install to install the dependencies and npm test. Write all code in test.js!</a:t>
            </a:r>
          </a:p>
        </p:txBody>
      </p:sp>
    </p:spTree>
    <p:extLst>
      <p:ext uri="{BB962C8B-B14F-4D97-AF65-F5344CB8AC3E}">
        <p14:creationId xmlns:p14="http://schemas.microsoft.com/office/powerpoint/2010/main" val="21249436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{D1EC53C4-611F-944B-A44B-DDDACFA3D8F2}tf10001124</Template>
  <TotalTime>6415</TotalTime>
  <Words>2101</Words>
  <Application>Microsoft Macintosh PowerPoint</Application>
  <PresentationFormat>Widescreen</PresentationFormat>
  <Paragraphs>413</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Calibri</vt:lpstr>
      <vt:lpstr>Corbel</vt:lpstr>
      <vt:lpstr>Wingdings 2</vt:lpstr>
      <vt:lpstr>Frame</vt:lpstr>
      <vt:lpstr>Problem Solving: Linked Lists</vt:lpstr>
      <vt:lpstr>Introduction</vt:lpstr>
      <vt:lpstr>Strengths</vt:lpstr>
      <vt:lpstr>PowerPoint Presentation</vt:lpstr>
      <vt:lpstr>PowerPoint Presentation</vt:lpstr>
      <vt:lpstr>PowerPoint Presentation</vt:lpstr>
      <vt:lpstr>When is a linked list good?</vt:lpstr>
      <vt:lpstr>Implementation in JavaScript</vt:lpstr>
      <vt:lpstr>Problem Introduction</vt:lpstr>
      <vt:lpstr>Delete a node in place</vt:lpstr>
      <vt:lpstr>Delete a node in place</vt:lpstr>
      <vt:lpstr>Delete a node in place - Hints</vt:lpstr>
      <vt:lpstr>Delete a node in place – review, observations</vt:lpstr>
      <vt:lpstr>Delete a node in place – review, observations</vt:lpstr>
      <vt:lpstr>Delete a node in place – review, observations</vt:lpstr>
      <vt:lpstr>Delete a node in place – review, solution</vt:lpstr>
      <vt:lpstr>Delete a node in place – review, solution</vt:lpstr>
      <vt:lpstr>Delete a node in place – review, solution</vt:lpstr>
      <vt:lpstr>Delete a node in place – review, solution</vt:lpstr>
      <vt:lpstr>Delete a node in place – review, solution</vt:lpstr>
      <vt:lpstr>Delete a node in place – review, solution</vt:lpstr>
      <vt:lpstr>Delete a node in place - Limitations</vt:lpstr>
      <vt:lpstr>Problem Introduction – reverse a linked list</vt:lpstr>
      <vt:lpstr>Reverse a linked list - solution</vt:lpstr>
      <vt:lpstr>Reverse a linked list - solution</vt:lpstr>
      <vt:lpstr>Reverse a linked list - solution</vt:lpstr>
      <vt:lpstr>Reverse a linked list - solution</vt:lpstr>
      <vt:lpstr>Reverse a linked list - solution</vt:lpstr>
      <vt:lpstr>Reverse a linked list - solution</vt:lpstr>
      <vt:lpstr>Reverse a linked list - solution</vt:lpstr>
      <vt:lpstr>Reverse a linked list - solution</vt:lpstr>
      <vt:lpstr>Reverse a linked list – solution (code)</vt:lpstr>
      <vt:lpstr>Problem introduction – 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vt:lpstr>
      <vt:lpstr>Delete Kth node from the end of a linked list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dc:creator>
  <cp:lastModifiedBy>grace</cp:lastModifiedBy>
  <cp:revision>14</cp:revision>
  <dcterms:created xsi:type="dcterms:W3CDTF">2019-10-13T04:29:56Z</dcterms:created>
  <dcterms:modified xsi:type="dcterms:W3CDTF">2019-10-17T15:25:36Z</dcterms:modified>
</cp:coreProperties>
</file>