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E5"/>
    <a:srgbClr val="FFF5D5"/>
    <a:srgbClr val="FFE7D9"/>
    <a:srgbClr val="EBEEF1"/>
    <a:srgbClr val="E6EAEE"/>
    <a:srgbClr val="F3EBF9"/>
    <a:srgbClr val="EFE5F7"/>
    <a:srgbClr val="FFE8DD"/>
    <a:srgbClr val="FFE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7478" autoAdjust="0"/>
  </p:normalViewPr>
  <p:slideViewPr>
    <p:cSldViewPr snapToGrid="0" snapToObjects="1">
      <p:cViewPr>
        <p:scale>
          <a:sx n="150" d="100"/>
          <a:sy n="150" d="100"/>
        </p:scale>
        <p:origin x="1332" y="12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49B26-A475-EE47-90EF-A6F457C5E45C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6146-9DB0-6046-BE66-5DBF5B845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6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6146-9DB0-6046-BE66-5DBF5B8451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3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6146-9DB0-6046-BE66-5DBF5B8451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0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8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8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9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8592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0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845" y="356304"/>
            <a:ext cx="1169894" cy="497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Introduction</a:t>
            </a:r>
            <a:endParaRPr lang="en-GB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295845" y="1373743"/>
            <a:ext cx="1169894" cy="4975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Literature Review</a:t>
            </a:r>
            <a:endParaRPr lang="en-GB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295845" y="2544298"/>
            <a:ext cx="1169894" cy="497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Research Method</a:t>
            </a:r>
            <a:endParaRPr lang="en-GB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95845" y="3865275"/>
            <a:ext cx="1169894" cy="497541"/>
          </a:xfrm>
          <a:prstGeom prst="roundRect">
            <a:avLst/>
          </a:prstGeom>
          <a:solidFill>
            <a:srgbClr val="FFEEE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Design Suggestion</a:t>
            </a:r>
            <a:endParaRPr lang="en-GB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1694239" y="75037"/>
            <a:ext cx="4973261" cy="1060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1797334" y="201662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Background</a:t>
            </a:r>
            <a:endParaRPr lang="en-GB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55991" y="20166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Problem Statement</a:t>
            </a:r>
            <a:endParaRPr lang="en-GB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14648" y="20166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Thesis Statement</a:t>
            </a:r>
            <a:endParaRPr lang="en-GB" sz="10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3038945" y="323805"/>
            <a:ext cx="5170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4797602" y="323805"/>
            <a:ext cx="51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97330" y="693315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22" name="Straight Arrow Connector 21"/>
          <p:cNvCxnSpPr>
            <a:stCxn id="12" idx="2"/>
            <a:endCxn id="21" idx="0"/>
          </p:cNvCxnSpPr>
          <p:nvPr/>
        </p:nvCxnSpPr>
        <p:spPr>
          <a:xfrm rot="5400000">
            <a:off x="4053112" y="-1189027"/>
            <a:ext cx="247366" cy="3517318"/>
          </a:xfrm>
          <a:prstGeom prst="bentConnector3">
            <a:avLst>
              <a:gd name="adj1" fmla="val 34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196740" y="592802"/>
            <a:ext cx="3359519" cy="445311"/>
          </a:xfrm>
          <a:prstGeom prst="roundRect">
            <a:avLst/>
          </a:prstGeom>
          <a:gradFill flip="none" rotWithShape="1">
            <a:gsLst>
              <a:gs pos="53000">
                <a:srgbClr val="FFF5D5"/>
              </a:gs>
              <a:gs pos="0">
                <a:srgbClr val="FFEEE5"/>
              </a:gs>
              <a:gs pos="100000">
                <a:srgbClr val="FFF5D5"/>
              </a:gs>
            </a:gsLst>
            <a:lin ang="108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7" name="Straight Arrow Connector 26"/>
          <p:cNvCxnSpPr>
            <a:stCxn id="21" idx="3"/>
            <a:endCxn id="26" idx="1"/>
          </p:cNvCxnSpPr>
          <p:nvPr/>
        </p:nvCxnSpPr>
        <p:spPr>
          <a:xfrm flipV="1">
            <a:off x="3038941" y="815458"/>
            <a:ext cx="1577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02466" y="702621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SRQ1</a:t>
            </a:r>
            <a:endParaRPr lang="en-GB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006942" y="695644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SRQ3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204704" y="706753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SRQ2</a:t>
            </a:r>
            <a:endParaRPr lang="en-GB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1694239" y="1233110"/>
            <a:ext cx="4973261" cy="778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1797333" y="1383879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Methods for User Input in VR</a:t>
            </a:r>
            <a:endParaRPr lang="en-GB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3555990" y="1377933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Interaction Patterns in VR</a:t>
            </a:r>
            <a:endParaRPr lang="en-GB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5314647" y="1391579"/>
            <a:ext cx="1241611" cy="505887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 Visualisation</a:t>
            </a:r>
            <a:endParaRPr lang="en-GB" sz="1000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 rot="5400000">
            <a:off x="2834155" y="530894"/>
            <a:ext cx="436969" cy="1269000"/>
          </a:xfrm>
          <a:prstGeom prst="bentConnector3">
            <a:avLst>
              <a:gd name="adj1" fmla="val 53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40" idx="0"/>
          </p:cNvCxnSpPr>
          <p:nvPr/>
        </p:nvCxnSpPr>
        <p:spPr>
          <a:xfrm rot="16200000" flipH="1">
            <a:off x="5387711" y="843837"/>
            <a:ext cx="451646" cy="643838"/>
          </a:xfrm>
          <a:prstGeom prst="bentConnector3">
            <a:avLst>
              <a:gd name="adj1" fmla="val 54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 rot="5400000">
            <a:off x="4119642" y="1008197"/>
            <a:ext cx="426891" cy="312581"/>
          </a:xfrm>
          <a:prstGeom prst="bentConnector3">
            <a:avLst>
              <a:gd name="adj1" fmla="val 54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4239" y="2109914"/>
            <a:ext cx="4973261" cy="13791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1797332" y="22574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Philosophy</a:t>
            </a:r>
            <a:endParaRPr lang="en-GB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3412271" y="22574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Approach</a:t>
            </a:r>
            <a:endParaRPr lang="en-GB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5027210" y="227176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Strategy</a:t>
            </a:r>
            <a:endParaRPr lang="en-GB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1797332" y="2602144"/>
            <a:ext cx="4476468" cy="783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356785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Development</a:t>
            </a:r>
            <a:endParaRPr lang="en-GB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189737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Awareness</a:t>
            </a:r>
            <a:endParaRPr lang="en-GB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744620" y="304048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Suggestion</a:t>
            </a:r>
            <a:endParaRPr lang="en-GB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4419015" y="3057453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Evaluation</a:t>
            </a:r>
            <a:endParaRPr lang="en-GB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23833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cxnSp>
        <p:nvCxnSpPr>
          <p:cNvPr id="62" name="Straight Arrow Connector 61"/>
          <p:cNvCxnSpPr>
            <a:stCxn id="58" idx="2"/>
            <a:endCxn id="59" idx="1"/>
          </p:cNvCxnSpPr>
          <p:nvPr/>
        </p:nvCxnSpPr>
        <p:spPr>
          <a:xfrm rot="16200000" flipH="1">
            <a:off x="2441879" y="2859884"/>
            <a:ext cx="213796" cy="39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0"/>
            <a:endCxn id="57" idx="1"/>
          </p:cNvCxnSpPr>
          <p:nvPr/>
        </p:nvCxnSpPr>
        <p:spPr>
          <a:xfrm rot="5400000" flipH="1" flipV="1">
            <a:off x="3277120" y="2749749"/>
            <a:ext cx="213795" cy="36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0"/>
            <a:endCxn id="61" idx="1"/>
          </p:cNvCxnSpPr>
          <p:nvPr/>
        </p:nvCxnSpPr>
        <p:spPr>
          <a:xfrm rot="5400000" flipH="1" flipV="1">
            <a:off x="4941071" y="2760192"/>
            <a:ext cx="230768" cy="363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2"/>
            <a:endCxn id="60" idx="1"/>
          </p:cNvCxnSpPr>
          <p:nvPr/>
        </p:nvCxnSpPr>
        <p:spPr>
          <a:xfrm rot="16200000" flipH="1">
            <a:off x="4105831" y="2866413"/>
            <a:ext cx="230769" cy="39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  <a:endCxn id="56" idx="3"/>
          </p:cNvCxnSpPr>
          <p:nvPr/>
        </p:nvCxnSpPr>
        <p:spPr>
          <a:xfrm>
            <a:off x="6268821" y="2393909"/>
            <a:ext cx="4979" cy="600136"/>
          </a:xfrm>
          <a:prstGeom prst="bentConnector3">
            <a:avLst>
              <a:gd name="adj1" fmla="val 4691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5" idx="0"/>
          </p:cNvCxnSpPr>
          <p:nvPr/>
        </p:nvCxnSpPr>
        <p:spPr>
          <a:xfrm>
            <a:off x="880792" y="853845"/>
            <a:ext cx="0" cy="5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2"/>
            <a:endCxn id="6" idx="0"/>
          </p:cNvCxnSpPr>
          <p:nvPr/>
        </p:nvCxnSpPr>
        <p:spPr>
          <a:xfrm>
            <a:off x="880792" y="1871284"/>
            <a:ext cx="0" cy="6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" idx="2"/>
            <a:endCxn id="7" idx="0"/>
          </p:cNvCxnSpPr>
          <p:nvPr/>
        </p:nvCxnSpPr>
        <p:spPr>
          <a:xfrm>
            <a:off x="880792" y="3041839"/>
            <a:ext cx="0" cy="82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678035" y="3597662"/>
            <a:ext cx="4997520" cy="1032767"/>
          </a:xfrm>
          <a:prstGeom prst="roundRect">
            <a:avLst/>
          </a:prstGeom>
          <a:solidFill>
            <a:srgbClr val="FFEEE5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95845" y="4992899"/>
            <a:ext cx="1169894" cy="497541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Prototype Development</a:t>
            </a:r>
            <a:endParaRPr lang="en-GB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1682045" y="4739052"/>
            <a:ext cx="4997520" cy="952822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95846" y="6000224"/>
            <a:ext cx="1169894" cy="497541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Evaluation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1682045" y="5798976"/>
            <a:ext cx="4997520" cy="916149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95846" y="6847157"/>
            <a:ext cx="1169894" cy="497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1682046" y="6818453"/>
            <a:ext cx="4997520" cy="5481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63" name="Straight Arrow Connector 62"/>
          <p:cNvCxnSpPr>
            <a:stCxn id="7" idx="2"/>
            <a:endCxn id="45" idx="0"/>
          </p:cNvCxnSpPr>
          <p:nvPr/>
        </p:nvCxnSpPr>
        <p:spPr>
          <a:xfrm>
            <a:off x="880792" y="4362816"/>
            <a:ext cx="0" cy="6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2"/>
            <a:endCxn id="48" idx="0"/>
          </p:cNvCxnSpPr>
          <p:nvPr/>
        </p:nvCxnSpPr>
        <p:spPr>
          <a:xfrm>
            <a:off x="880792" y="5490440"/>
            <a:ext cx="1" cy="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2"/>
            <a:endCxn id="50" idx="0"/>
          </p:cNvCxnSpPr>
          <p:nvPr/>
        </p:nvCxnSpPr>
        <p:spPr>
          <a:xfrm>
            <a:off x="880793" y="6497765"/>
            <a:ext cx="0" cy="34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809181" y="701981"/>
            <a:ext cx="569345" cy="244289"/>
          </a:xfrm>
          <a:prstGeom prst="roundRect">
            <a:avLst/>
          </a:prstGeom>
          <a:solidFill>
            <a:srgbClr val="FFEE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SRQ4</a:t>
            </a:r>
            <a:endParaRPr lang="en-GB" sz="1000" dirty="0"/>
          </a:p>
        </p:txBody>
      </p:sp>
      <p:cxnSp>
        <p:nvCxnSpPr>
          <p:cNvPr id="90" name="Straight Arrow Connector 89"/>
          <p:cNvCxnSpPr>
            <a:stCxn id="88" idx="2"/>
            <a:endCxn id="92" idx="3"/>
          </p:cNvCxnSpPr>
          <p:nvPr/>
        </p:nvCxnSpPr>
        <p:spPr>
          <a:xfrm rot="16200000" flipH="1">
            <a:off x="4800816" y="2239307"/>
            <a:ext cx="3167776" cy="581701"/>
          </a:xfrm>
          <a:prstGeom prst="bentConnector4">
            <a:avLst>
              <a:gd name="adj1" fmla="val 7571"/>
              <a:gd name="adj2" fmla="val 125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3605592" y="3682776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Goals of the Design</a:t>
            </a:r>
            <a:endParaRPr lang="en-GB" sz="1000" dirty="0"/>
          </a:p>
        </p:txBody>
      </p:sp>
      <p:sp>
        <p:nvSpPr>
          <p:cNvPr id="154" name="Rounded Rectangle 153"/>
          <p:cNvSpPr/>
          <p:nvPr/>
        </p:nvSpPr>
        <p:spPr>
          <a:xfrm>
            <a:off x="3600408" y="40860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Visualisation of Data and Views</a:t>
            </a:r>
            <a:endParaRPr lang="en-GB" sz="10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330141" y="4093022"/>
            <a:ext cx="1257994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Mapping of</a:t>
            </a:r>
            <a:br>
              <a:rPr lang="en-GB" sz="1000" dirty="0" smtClean="0"/>
            </a:br>
            <a:r>
              <a:rPr lang="en-GB" sz="1000" dirty="0" smtClean="0"/>
              <a:t>Interaction Patterns</a:t>
            </a:r>
            <a:endParaRPr lang="en-GB" sz="1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867568" y="40860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 </a:t>
            </a:r>
            <a:r>
              <a:rPr lang="en-GB" sz="1000" dirty="0" smtClean="0"/>
              <a:t>Definition </a:t>
            </a:r>
            <a:r>
              <a:rPr lang="en-GB" sz="1000" dirty="0"/>
              <a:t>and Navigation Map</a:t>
            </a:r>
          </a:p>
        </p:txBody>
      </p:sp>
      <p:cxnSp>
        <p:nvCxnSpPr>
          <p:cNvPr id="159" name="Straight Arrow Connector 158"/>
          <p:cNvCxnSpPr>
            <a:stCxn id="151" idx="1"/>
            <a:endCxn id="156" idx="0"/>
          </p:cNvCxnSpPr>
          <p:nvPr/>
        </p:nvCxnSpPr>
        <p:spPr>
          <a:xfrm rot="10800000" flipV="1">
            <a:off x="2488374" y="3804920"/>
            <a:ext cx="1117218" cy="281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3"/>
            <a:endCxn id="155" idx="0"/>
          </p:cNvCxnSpPr>
          <p:nvPr/>
        </p:nvCxnSpPr>
        <p:spPr>
          <a:xfrm>
            <a:off x="4847203" y="3804921"/>
            <a:ext cx="1111935" cy="28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1" idx="2"/>
            <a:endCxn id="154" idx="0"/>
          </p:cNvCxnSpPr>
          <p:nvPr/>
        </p:nvCxnSpPr>
        <p:spPr>
          <a:xfrm flipH="1">
            <a:off x="4221214" y="3927065"/>
            <a:ext cx="5184" cy="15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867568" y="48302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Technical Setup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605592" y="48302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Architecture and Design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220210" y="4838287"/>
            <a:ext cx="1367925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Implementation of Views and Interaction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605592" y="589378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1</a:t>
            </a:r>
            <a:endParaRPr lang="en-GB" sz="1000" dirty="0"/>
          </a:p>
        </p:txBody>
      </p:sp>
      <p:cxnSp>
        <p:nvCxnSpPr>
          <p:cNvPr id="84" name="Straight Arrow Connector 158"/>
          <p:cNvCxnSpPr>
            <a:stCxn id="79" idx="3"/>
            <a:endCxn id="81" idx="1"/>
          </p:cNvCxnSpPr>
          <p:nvPr/>
        </p:nvCxnSpPr>
        <p:spPr>
          <a:xfrm flipV="1">
            <a:off x="3109345" y="6015925"/>
            <a:ext cx="496247" cy="96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867568" y="697040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Summary</a:t>
            </a:r>
            <a:endParaRPr lang="en-GB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3592120" y="6970399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Findings</a:t>
            </a:r>
            <a:endParaRPr lang="en-GB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5316673" y="6973157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Future Research</a:t>
            </a:r>
            <a:endParaRPr lang="en-GB" sz="1000" dirty="0"/>
          </a:p>
        </p:txBody>
      </p:sp>
      <p:sp>
        <p:nvSpPr>
          <p:cNvPr id="77" name="Rounded Rectangle 76"/>
          <p:cNvSpPr/>
          <p:nvPr/>
        </p:nvSpPr>
        <p:spPr>
          <a:xfrm>
            <a:off x="3438243" y="5355933"/>
            <a:ext cx="1576309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Continuous Improvement</a:t>
            </a:r>
            <a:endParaRPr lang="en-GB" sz="1000" dirty="0"/>
          </a:p>
        </p:txBody>
      </p:sp>
      <p:cxnSp>
        <p:nvCxnSpPr>
          <p:cNvPr id="78" name="Straight Arrow Connector 158"/>
          <p:cNvCxnSpPr>
            <a:stCxn id="76" idx="2"/>
            <a:endCxn id="77" idx="3"/>
          </p:cNvCxnSpPr>
          <p:nvPr/>
        </p:nvCxnSpPr>
        <p:spPr>
          <a:xfrm rot="5400000">
            <a:off x="5355112" y="4929016"/>
            <a:ext cx="208503" cy="88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21492" y="605253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2</a:t>
            </a:r>
            <a:endParaRPr lang="en-GB" sz="1000" dirty="0"/>
          </a:p>
        </p:txBody>
      </p:sp>
      <p:sp>
        <p:nvSpPr>
          <p:cNvPr id="99" name="Rounded Rectangle 98"/>
          <p:cNvSpPr/>
          <p:nvPr/>
        </p:nvSpPr>
        <p:spPr>
          <a:xfrm>
            <a:off x="4037392" y="621128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3</a:t>
            </a:r>
            <a:endParaRPr lang="en-GB" sz="1000" dirty="0"/>
          </a:p>
        </p:txBody>
      </p:sp>
      <p:sp>
        <p:nvSpPr>
          <p:cNvPr id="100" name="Rounded Rectangle 99"/>
          <p:cNvSpPr/>
          <p:nvPr/>
        </p:nvSpPr>
        <p:spPr>
          <a:xfrm>
            <a:off x="4253292" y="637003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4</a:t>
            </a:r>
            <a:endParaRPr lang="en-GB" sz="1000" dirty="0"/>
          </a:p>
        </p:txBody>
      </p:sp>
      <p:sp>
        <p:nvSpPr>
          <p:cNvPr id="79" name="Rounded Rectangle 78"/>
          <p:cNvSpPr/>
          <p:nvPr/>
        </p:nvSpPr>
        <p:spPr>
          <a:xfrm>
            <a:off x="1867734" y="5893781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Descriptive Evaluation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35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845" y="-1205796"/>
            <a:ext cx="1169894" cy="497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Introduction</a:t>
            </a:r>
            <a:endParaRPr lang="en-GB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295845" y="-188357"/>
            <a:ext cx="1169894" cy="4975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Literature Review</a:t>
            </a:r>
            <a:endParaRPr lang="en-GB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295845" y="982198"/>
            <a:ext cx="1169894" cy="497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Research Method</a:t>
            </a:r>
            <a:endParaRPr lang="en-GB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95845" y="2303175"/>
            <a:ext cx="1169894" cy="497541"/>
          </a:xfrm>
          <a:prstGeom prst="roundRect">
            <a:avLst/>
          </a:prstGeom>
          <a:solidFill>
            <a:srgbClr val="FFEEE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Design Suggestion</a:t>
            </a:r>
            <a:endParaRPr lang="en-GB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1694239" y="-1487063"/>
            <a:ext cx="4973261" cy="1060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1797334" y="-1360438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Background</a:t>
            </a:r>
            <a:endParaRPr lang="en-GB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55991" y="-136044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Problem Statement</a:t>
            </a:r>
            <a:endParaRPr lang="en-GB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14648" y="-136044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Thesis Statement</a:t>
            </a:r>
            <a:endParaRPr lang="en-GB" sz="10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3038945" y="-1238295"/>
            <a:ext cx="5170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4797602" y="-1238295"/>
            <a:ext cx="51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97330" y="-868785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22" name="Straight Arrow Connector 21"/>
          <p:cNvCxnSpPr>
            <a:stCxn id="12" idx="2"/>
            <a:endCxn id="21" idx="0"/>
          </p:cNvCxnSpPr>
          <p:nvPr/>
        </p:nvCxnSpPr>
        <p:spPr>
          <a:xfrm rot="5400000">
            <a:off x="4053112" y="-2751127"/>
            <a:ext cx="247366" cy="3517318"/>
          </a:xfrm>
          <a:prstGeom prst="bentConnector3">
            <a:avLst>
              <a:gd name="adj1" fmla="val 34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196740" y="-969298"/>
            <a:ext cx="3359519" cy="445311"/>
          </a:xfrm>
          <a:prstGeom prst="roundRect">
            <a:avLst/>
          </a:prstGeom>
          <a:gradFill flip="none" rotWithShape="1">
            <a:gsLst>
              <a:gs pos="53000">
                <a:srgbClr val="FFF5D5"/>
              </a:gs>
              <a:gs pos="0">
                <a:srgbClr val="FFEEE5"/>
              </a:gs>
              <a:gs pos="100000">
                <a:srgbClr val="FFF5D5"/>
              </a:gs>
            </a:gsLst>
            <a:lin ang="108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7" name="Straight Arrow Connector 26"/>
          <p:cNvCxnSpPr>
            <a:stCxn id="21" idx="3"/>
            <a:endCxn id="26" idx="1"/>
          </p:cNvCxnSpPr>
          <p:nvPr/>
        </p:nvCxnSpPr>
        <p:spPr>
          <a:xfrm flipV="1">
            <a:off x="3038941" y="-746642"/>
            <a:ext cx="1577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02466" y="-859479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SRQ1</a:t>
            </a:r>
            <a:endParaRPr lang="en-GB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006942" y="-866456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SRQ3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204704" y="-855347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SRQ2</a:t>
            </a:r>
            <a:endParaRPr lang="en-GB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1694239" y="-328990"/>
            <a:ext cx="4973261" cy="778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1797333" y="-178221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Methods for User Input in VR</a:t>
            </a:r>
            <a:endParaRPr lang="en-GB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3555990" y="-184167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Interaction Patterns in VR</a:t>
            </a:r>
            <a:endParaRPr lang="en-GB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5314647" y="-170521"/>
            <a:ext cx="1241611" cy="505887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 Visualisation</a:t>
            </a:r>
            <a:endParaRPr lang="en-GB" sz="1000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 rot="5400000">
            <a:off x="2834155" y="-1031206"/>
            <a:ext cx="436969" cy="1269000"/>
          </a:xfrm>
          <a:prstGeom prst="bentConnector3">
            <a:avLst>
              <a:gd name="adj1" fmla="val 53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40" idx="0"/>
          </p:cNvCxnSpPr>
          <p:nvPr/>
        </p:nvCxnSpPr>
        <p:spPr>
          <a:xfrm rot="16200000" flipH="1">
            <a:off x="5387711" y="-718263"/>
            <a:ext cx="451646" cy="643838"/>
          </a:xfrm>
          <a:prstGeom prst="bentConnector3">
            <a:avLst>
              <a:gd name="adj1" fmla="val 54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 rot="5400000">
            <a:off x="4119642" y="-553903"/>
            <a:ext cx="426891" cy="312581"/>
          </a:xfrm>
          <a:prstGeom prst="bentConnector3">
            <a:avLst>
              <a:gd name="adj1" fmla="val 54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4239" y="547814"/>
            <a:ext cx="4973261" cy="13791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1797332" y="6953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Philosophy</a:t>
            </a:r>
            <a:endParaRPr lang="en-GB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3412271" y="6953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Approach</a:t>
            </a:r>
            <a:endParaRPr lang="en-GB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5027210" y="70966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Strategy</a:t>
            </a:r>
            <a:endParaRPr lang="en-GB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1797332" y="1040044"/>
            <a:ext cx="4476468" cy="783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3567852" y="1142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Development</a:t>
            </a:r>
            <a:endParaRPr lang="en-GB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1897372" y="1142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Awareness</a:t>
            </a:r>
            <a:endParaRPr lang="en-GB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744620" y="147838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Suggestion</a:t>
            </a:r>
            <a:endParaRPr lang="en-GB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4419015" y="1495353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Evaluation</a:t>
            </a:r>
            <a:endParaRPr lang="en-GB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238332" y="1142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cxnSp>
        <p:nvCxnSpPr>
          <p:cNvPr id="62" name="Straight Arrow Connector 61"/>
          <p:cNvCxnSpPr>
            <a:stCxn id="58" idx="2"/>
            <a:endCxn id="59" idx="1"/>
          </p:cNvCxnSpPr>
          <p:nvPr/>
        </p:nvCxnSpPr>
        <p:spPr>
          <a:xfrm rot="16200000" flipH="1">
            <a:off x="2441879" y="1297784"/>
            <a:ext cx="213796" cy="39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0"/>
            <a:endCxn id="57" idx="1"/>
          </p:cNvCxnSpPr>
          <p:nvPr/>
        </p:nvCxnSpPr>
        <p:spPr>
          <a:xfrm rot="5400000" flipH="1" flipV="1">
            <a:off x="3277120" y="1187649"/>
            <a:ext cx="213795" cy="36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0"/>
            <a:endCxn id="61" idx="1"/>
          </p:cNvCxnSpPr>
          <p:nvPr/>
        </p:nvCxnSpPr>
        <p:spPr>
          <a:xfrm rot="5400000" flipH="1" flipV="1">
            <a:off x="4941071" y="1198092"/>
            <a:ext cx="230768" cy="363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2"/>
            <a:endCxn id="60" idx="1"/>
          </p:cNvCxnSpPr>
          <p:nvPr/>
        </p:nvCxnSpPr>
        <p:spPr>
          <a:xfrm rot="16200000" flipH="1">
            <a:off x="4105831" y="1304313"/>
            <a:ext cx="230769" cy="39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  <a:endCxn id="56" idx="3"/>
          </p:cNvCxnSpPr>
          <p:nvPr/>
        </p:nvCxnSpPr>
        <p:spPr>
          <a:xfrm>
            <a:off x="6268821" y="831809"/>
            <a:ext cx="4979" cy="600136"/>
          </a:xfrm>
          <a:prstGeom prst="bentConnector3">
            <a:avLst>
              <a:gd name="adj1" fmla="val 4691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5" idx="0"/>
          </p:cNvCxnSpPr>
          <p:nvPr/>
        </p:nvCxnSpPr>
        <p:spPr>
          <a:xfrm>
            <a:off x="880792" y="-708255"/>
            <a:ext cx="0" cy="5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2"/>
            <a:endCxn id="6" idx="0"/>
          </p:cNvCxnSpPr>
          <p:nvPr/>
        </p:nvCxnSpPr>
        <p:spPr>
          <a:xfrm>
            <a:off x="880792" y="309184"/>
            <a:ext cx="0" cy="6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" idx="2"/>
            <a:endCxn id="7" idx="0"/>
          </p:cNvCxnSpPr>
          <p:nvPr/>
        </p:nvCxnSpPr>
        <p:spPr>
          <a:xfrm>
            <a:off x="880792" y="1479739"/>
            <a:ext cx="0" cy="82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678035" y="2035562"/>
            <a:ext cx="4997520" cy="1032767"/>
          </a:xfrm>
          <a:prstGeom prst="roundRect">
            <a:avLst/>
          </a:prstGeom>
          <a:solidFill>
            <a:srgbClr val="FFEEE5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95845" y="3430799"/>
            <a:ext cx="1169894" cy="497541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Prototype Development</a:t>
            </a:r>
            <a:endParaRPr lang="en-GB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1682045" y="3176952"/>
            <a:ext cx="4997520" cy="952822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95846" y="4438124"/>
            <a:ext cx="1169894" cy="497541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Evaluation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1682045" y="4236876"/>
            <a:ext cx="4997520" cy="916149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95846" y="5285057"/>
            <a:ext cx="1169894" cy="497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1682046" y="5256353"/>
            <a:ext cx="4997520" cy="5481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63" name="Straight Arrow Connector 62"/>
          <p:cNvCxnSpPr>
            <a:stCxn id="7" idx="2"/>
            <a:endCxn id="45" idx="0"/>
          </p:cNvCxnSpPr>
          <p:nvPr/>
        </p:nvCxnSpPr>
        <p:spPr>
          <a:xfrm>
            <a:off x="880792" y="2800716"/>
            <a:ext cx="0" cy="6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2"/>
            <a:endCxn id="48" idx="0"/>
          </p:cNvCxnSpPr>
          <p:nvPr/>
        </p:nvCxnSpPr>
        <p:spPr>
          <a:xfrm>
            <a:off x="880792" y="3928340"/>
            <a:ext cx="1" cy="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2"/>
            <a:endCxn id="50" idx="0"/>
          </p:cNvCxnSpPr>
          <p:nvPr/>
        </p:nvCxnSpPr>
        <p:spPr>
          <a:xfrm>
            <a:off x="880793" y="4935665"/>
            <a:ext cx="0" cy="34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809181" y="-860119"/>
            <a:ext cx="569345" cy="244289"/>
          </a:xfrm>
          <a:prstGeom prst="roundRect">
            <a:avLst/>
          </a:prstGeom>
          <a:solidFill>
            <a:srgbClr val="FFEE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SRQ4</a:t>
            </a:r>
            <a:endParaRPr lang="en-GB" sz="1000" dirty="0"/>
          </a:p>
        </p:txBody>
      </p:sp>
      <p:cxnSp>
        <p:nvCxnSpPr>
          <p:cNvPr id="90" name="Straight Arrow Connector 89"/>
          <p:cNvCxnSpPr>
            <a:stCxn id="88" idx="2"/>
            <a:endCxn id="92" idx="3"/>
          </p:cNvCxnSpPr>
          <p:nvPr/>
        </p:nvCxnSpPr>
        <p:spPr>
          <a:xfrm rot="16200000" flipH="1">
            <a:off x="4800816" y="677207"/>
            <a:ext cx="3167776" cy="581701"/>
          </a:xfrm>
          <a:prstGeom prst="bentConnector4">
            <a:avLst>
              <a:gd name="adj1" fmla="val 7571"/>
              <a:gd name="adj2" fmla="val 125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3605592" y="2120676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Goals of the Design</a:t>
            </a:r>
            <a:endParaRPr lang="en-GB" sz="1000" dirty="0"/>
          </a:p>
        </p:txBody>
      </p:sp>
      <p:sp>
        <p:nvSpPr>
          <p:cNvPr id="154" name="Rounded Rectangle 153"/>
          <p:cNvSpPr/>
          <p:nvPr/>
        </p:nvSpPr>
        <p:spPr>
          <a:xfrm>
            <a:off x="3600408" y="25239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Visualisation of Data and Views</a:t>
            </a:r>
            <a:endParaRPr lang="en-GB" sz="10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330141" y="2530922"/>
            <a:ext cx="1257994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Mapping of</a:t>
            </a:r>
            <a:br>
              <a:rPr lang="en-GB" sz="1000" dirty="0" smtClean="0"/>
            </a:br>
            <a:r>
              <a:rPr lang="en-GB" sz="1000" dirty="0" smtClean="0"/>
              <a:t>Interaction Patterns</a:t>
            </a:r>
            <a:endParaRPr lang="en-GB" sz="1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867568" y="25239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 </a:t>
            </a:r>
            <a:r>
              <a:rPr lang="en-GB" sz="1000" dirty="0" smtClean="0"/>
              <a:t>Definition </a:t>
            </a:r>
            <a:r>
              <a:rPr lang="en-GB" sz="1000" dirty="0"/>
              <a:t>and Navigation Map</a:t>
            </a:r>
          </a:p>
        </p:txBody>
      </p:sp>
      <p:cxnSp>
        <p:nvCxnSpPr>
          <p:cNvPr id="159" name="Straight Arrow Connector 158"/>
          <p:cNvCxnSpPr>
            <a:stCxn id="151" idx="1"/>
            <a:endCxn id="156" idx="0"/>
          </p:cNvCxnSpPr>
          <p:nvPr/>
        </p:nvCxnSpPr>
        <p:spPr>
          <a:xfrm rot="10800000" flipV="1">
            <a:off x="2488374" y="2242820"/>
            <a:ext cx="1117218" cy="281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3"/>
            <a:endCxn id="155" idx="0"/>
          </p:cNvCxnSpPr>
          <p:nvPr/>
        </p:nvCxnSpPr>
        <p:spPr>
          <a:xfrm>
            <a:off x="4847203" y="2242821"/>
            <a:ext cx="1111935" cy="28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1" idx="2"/>
            <a:endCxn id="154" idx="0"/>
          </p:cNvCxnSpPr>
          <p:nvPr/>
        </p:nvCxnSpPr>
        <p:spPr>
          <a:xfrm flipH="1">
            <a:off x="4221214" y="2364965"/>
            <a:ext cx="5184" cy="15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867568" y="32681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Technical Setup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605592" y="32681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Architecture and Design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220210" y="3276187"/>
            <a:ext cx="1367925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Implementation of Views and Interaction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605592" y="433168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1</a:t>
            </a:r>
            <a:endParaRPr lang="en-GB" sz="1000" dirty="0"/>
          </a:p>
        </p:txBody>
      </p:sp>
      <p:cxnSp>
        <p:nvCxnSpPr>
          <p:cNvPr id="84" name="Straight Arrow Connector 158"/>
          <p:cNvCxnSpPr>
            <a:stCxn id="79" idx="3"/>
            <a:endCxn id="81" idx="1"/>
          </p:cNvCxnSpPr>
          <p:nvPr/>
        </p:nvCxnSpPr>
        <p:spPr>
          <a:xfrm flipV="1">
            <a:off x="3109345" y="4453825"/>
            <a:ext cx="496247" cy="96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867568" y="540830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Summary</a:t>
            </a:r>
            <a:endParaRPr lang="en-GB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3592120" y="5408299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Findings</a:t>
            </a:r>
            <a:endParaRPr lang="en-GB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5316673" y="5411057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Future Research</a:t>
            </a:r>
            <a:endParaRPr lang="en-GB" sz="1000" dirty="0"/>
          </a:p>
        </p:txBody>
      </p:sp>
      <p:sp>
        <p:nvSpPr>
          <p:cNvPr id="77" name="Rounded Rectangle 76"/>
          <p:cNvSpPr/>
          <p:nvPr/>
        </p:nvSpPr>
        <p:spPr>
          <a:xfrm>
            <a:off x="3438243" y="3793833"/>
            <a:ext cx="1576309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Continuous Improvement</a:t>
            </a:r>
            <a:endParaRPr lang="en-GB" sz="1000" dirty="0"/>
          </a:p>
        </p:txBody>
      </p:sp>
      <p:cxnSp>
        <p:nvCxnSpPr>
          <p:cNvPr id="78" name="Straight Arrow Connector 158"/>
          <p:cNvCxnSpPr>
            <a:stCxn id="76" idx="2"/>
            <a:endCxn id="77" idx="3"/>
          </p:cNvCxnSpPr>
          <p:nvPr/>
        </p:nvCxnSpPr>
        <p:spPr>
          <a:xfrm rot="5400000">
            <a:off x="5355112" y="3366916"/>
            <a:ext cx="208503" cy="88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21492" y="449043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2</a:t>
            </a:r>
            <a:endParaRPr lang="en-GB" sz="1000" dirty="0"/>
          </a:p>
        </p:txBody>
      </p:sp>
      <p:sp>
        <p:nvSpPr>
          <p:cNvPr id="99" name="Rounded Rectangle 98"/>
          <p:cNvSpPr/>
          <p:nvPr/>
        </p:nvSpPr>
        <p:spPr>
          <a:xfrm>
            <a:off x="4037392" y="464918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3</a:t>
            </a:r>
            <a:endParaRPr lang="en-GB" sz="1000" dirty="0"/>
          </a:p>
        </p:txBody>
      </p:sp>
      <p:sp>
        <p:nvSpPr>
          <p:cNvPr id="100" name="Rounded Rectangle 99"/>
          <p:cNvSpPr/>
          <p:nvPr/>
        </p:nvSpPr>
        <p:spPr>
          <a:xfrm>
            <a:off x="4253292" y="480793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 4</a:t>
            </a:r>
            <a:endParaRPr lang="en-GB" sz="1000" dirty="0"/>
          </a:p>
        </p:txBody>
      </p:sp>
      <p:sp>
        <p:nvSpPr>
          <p:cNvPr id="79" name="Rounded Rectangle 78"/>
          <p:cNvSpPr/>
          <p:nvPr/>
        </p:nvSpPr>
        <p:spPr>
          <a:xfrm>
            <a:off x="1867734" y="4331681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Descriptive Evaluation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9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16</cp:revision>
  <dcterms:created xsi:type="dcterms:W3CDTF">2016-07-25T16:48:03Z</dcterms:created>
  <dcterms:modified xsi:type="dcterms:W3CDTF">2017-01-29T22:47:19Z</dcterms:modified>
</cp:coreProperties>
</file>