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E5"/>
    <a:srgbClr val="FFF5D5"/>
    <a:srgbClr val="FFE7D9"/>
    <a:srgbClr val="EBEEF1"/>
    <a:srgbClr val="E6EAEE"/>
    <a:srgbClr val="F3EBF9"/>
    <a:srgbClr val="EFE5F7"/>
    <a:srgbClr val="FFE8DD"/>
    <a:srgbClr val="FFE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3" autoAdjust="0"/>
    <p:restoredTop sz="97478" autoAdjust="0"/>
  </p:normalViewPr>
  <p:slideViewPr>
    <p:cSldViewPr snapToGrid="0" snapToObjects="1">
      <p:cViewPr>
        <p:scale>
          <a:sx n="150" d="100"/>
          <a:sy n="150" d="100"/>
        </p:scale>
        <p:origin x="1332" y="-2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49B26-A475-EE47-90EF-A6F457C5E45C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D6146-9DB0-6046-BE66-5DBF5B845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86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6146-9DB0-6046-BE66-5DBF5B8451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93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6146-9DB0-6046-BE66-5DBF5B8451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25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8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4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6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64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5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8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19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35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6EF7F6-8777-C24D-B115-3C749887A39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202480-EE33-054F-869F-D938168B2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6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8592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0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5845" y="356304"/>
            <a:ext cx="1169894" cy="497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Introduction</a:t>
            </a:r>
            <a:endParaRPr lang="en-GB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295845" y="1373743"/>
            <a:ext cx="1169894" cy="4975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Literature Review</a:t>
            </a:r>
            <a:endParaRPr lang="en-GB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295845" y="2544298"/>
            <a:ext cx="1169894" cy="497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Research Method</a:t>
            </a:r>
            <a:endParaRPr lang="en-GB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295845" y="3865275"/>
            <a:ext cx="1169894" cy="497541"/>
          </a:xfrm>
          <a:prstGeom prst="roundRect">
            <a:avLst/>
          </a:prstGeom>
          <a:solidFill>
            <a:srgbClr val="FFEEE5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Design Suggestion</a:t>
            </a:r>
            <a:endParaRPr lang="en-GB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1694239" y="75037"/>
            <a:ext cx="4973261" cy="1060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1797334" y="201662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Background</a:t>
            </a:r>
            <a:endParaRPr lang="en-GB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3555991" y="20166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Problem Statement</a:t>
            </a:r>
            <a:endParaRPr lang="en-GB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5314648" y="20166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Thesis Statement</a:t>
            </a:r>
            <a:endParaRPr lang="en-GB" sz="1000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3038945" y="323805"/>
            <a:ext cx="5170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2" idx="1"/>
          </p:cNvCxnSpPr>
          <p:nvPr/>
        </p:nvCxnSpPr>
        <p:spPr>
          <a:xfrm>
            <a:off x="4797602" y="323805"/>
            <a:ext cx="51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97330" y="693315"/>
            <a:ext cx="1241611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MRQ</a:t>
            </a:r>
            <a:endParaRPr lang="en-GB" sz="1000" dirty="0"/>
          </a:p>
        </p:txBody>
      </p:sp>
      <p:cxnSp>
        <p:nvCxnSpPr>
          <p:cNvPr id="22" name="Straight Arrow Connector 21"/>
          <p:cNvCxnSpPr>
            <a:stCxn id="12" idx="2"/>
            <a:endCxn id="21" idx="0"/>
          </p:cNvCxnSpPr>
          <p:nvPr/>
        </p:nvCxnSpPr>
        <p:spPr>
          <a:xfrm rot="5400000">
            <a:off x="4053112" y="-1189027"/>
            <a:ext cx="247366" cy="3517318"/>
          </a:xfrm>
          <a:prstGeom prst="bentConnector3">
            <a:avLst>
              <a:gd name="adj1" fmla="val 34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196740" y="592802"/>
            <a:ext cx="3359519" cy="445311"/>
          </a:xfrm>
          <a:prstGeom prst="roundRect">
            <a:avLst/>
          </a:prstGeom>
          <a:gradFill flip="none" rotWithShape="1">
            <a:gsLst>
              <a:gs pos="53000">
                <a:srgbClr val="FFF5D5"/>
              </a:gs>
              <a:gs pos="0">
                <a:srgbClr val="FFEEE5"/>
              </a:gs>
              <a:gs pos="100000">
                <a:srgbClr val="FFF5D5"/>
              </a:gs>
            </a:gsLst>
            <a:lin ang="108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7" name="Straight Arrow Connector 26"/>
          <p:cNvCxnSpPr>
            <a:stCxn id="21" idx="3"/>
            <a:endCxn id="26" idx="1"/>
          </p:cNvCxnSpPr>
          <p:nvPr/>
        </p:nvCxnSpPr>
        <p:spPr>
          <a:xfrm flipV="1">
            <a:off x="3038941" y="815458"/>
            <a:ext cx="1577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402466" y="702621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SRQ1</a:t>
            </a:r>
            <a:endParaRPr lang="en-GB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5006942" y="695644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SRQ3</a:t>
            </a:r>
            <a:endParaRPr lang="en-GB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4204704" y="706753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SRQ2</a:t>
            </a:r>
            <a:endParaRPr lang="en-GB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1694239" y="1233110"/>
            <a:ext cx="4973261" cy="7788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1797333" y="1383879"/>
            <a:ext cx="1241611" cy="501411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Methods for User Input in VR</a:t>
            </a:r>
            <a:endParaRPr lang="en-GB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3555990" y="1377933"/>
            <a:ext cx="1241611" cy="501411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Interaction Patterns in VR</a:t>
            </a:r>
            <a:endParaRPr lang="en-GB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5314647" y="1391579"/>
            <a:ext cx="1241611" cy="505887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 Visualisation</a:t>
            </a:r>
            <a:endParaRPr lang="en-GB" sz="1000" dirty="0"/>
          </a:p>
        </p:txBody>
      </p:sp>
      <p:cxnSp>
        <p:nvCxnSpPr>
          <p:cNvPr id="41" name="Straight Arrow Connector 40"/>
          <p:cNvCxnSpPr>
            <a:stCxn id="30" idx="2"/>
            <a:endCxn id="38" idx="0"/>
          </p:cNvCxnSpPr>
          <p:nvPr/>
        </p:nvCxnSpPr>
        <p:spPr>
          <a:xfrm rot="5400000">
            <a:off x="2834155" y="530894"/>
            <a:ext cx="436969" cy="1269000"/>
          </a:xfrm>
          <a:prstGeom prst="bentConnector3">
            <a:avLst>
              <a:gd name="adj1" fmla="val 53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40" idx="0"/>
          </p:cNvCxnSpPr>
          <p:nvPr/>
        </p:nvCxnSpPr>
        <p:spPr>
          <a:xfrm rot="16200000" flipH="1">
            <a:off x="5387711" y="843837"/>
            <a:ext cx="451646" cy="643838"/>
          </a:xfrm>
          <a:prstGeom prst="bentConnector3">
            <a:avLst>
              <a:gd name="adj1" fmla="val 54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 rot="5400000">
            <a:off x="4119642" y="1008197"/>
            <a:ext cx="426891" cy="312581"/>
          </a:xfrm>
          <a:prstGeom prst="bentConnector3">
            <a:avLst>
              <a:gd name="adj1" fmla="val 544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94239" y="2109914"/>
            <a:ext cx="4973261" cy="13791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3" name="Rounded Rectangle 52"/>
          <p:cNvSpPr/>
          <p:nvPr/>
        </p:nvSpPr>
        <p:spPr>
          <a:xfrm>
            <a:off x="1797332" y="225744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Philosophy</a:t>
            </a:r>
            <a:endParaRPr lang="en-GB" sz="1000" dirty="0"/>
          </a:p>
        </p:txBody>
      </p:sp>
      <p:sp>
        <p:nvSpPr>
          <p:cNvPr id="54" name="Rounded Rectangle 53"/>
          <p:cNvSpPr/>
          <p:nvPr/>
        </p:nvSpPr>
        <p:spPr>
          <a:xfrm>
            <a:off x="3412271" y="225744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Approach</a:t>
            </a:r>
            <a:endParaRPr lang="en-GB" sz="1000" dirty="0"/>
          </a:p>
        </p:txBody>
      </p:sp>
      <p:sp>
        <p:nvSpPr>
          <p:cNvPr id="55" name="Rounded Rectangle 54"/>
          <p:cNvSpPr/>
          <p:nvPr/>
        </p:nvSpPr>
        <p:spPr>
          <a:xfrm>
            <a:off x="5027210" y="227176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Strategy</a:t>
            </a:r>
            <a:endParaRPr lang="en-GB" sz="1000" dirty="0"/>
          </a:p>
        </p:txBody>
      </p:sp>
      <p:sp>
        <p:nvSpPr>
          <p:cNvPr id="56" name="Rounded Rectangle 55"/>
          <p:cNvSpPr/>
          <p:nvPr/>
        </p:nvSpPr>
        <p:spPr>
          <a:xfrm>
            <a:off x="1797332" y="2602144"/>
            <a:ext cx="4476468" cy="783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7" name="Rounded Rectangle 56"/>
          <p:cNvSpPr/>
          <p:nvPr/>
        </p:nvSpPr>
        <p:spPr>
          <a:xfrm>
            <a:off x="3567852" y="27045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Development</a:t>
            </a:r>
            <a:endParaRPr lang="en-GB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1897372" y="27045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Awareness</a:t>
            </a:r>
            <a:endParaRPr lang="en-GB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744620" y="304048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Suggestion</a:t>
            </a:r>
            <a:endParaRPr lang="en-GB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4419015" y="3057453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Evaluation</a:t>
            </a:r>
            <a:endParaRPr lang="en-GB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238332" y="27045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Conclusion</a:t>
            </a:r>
            <a:endParaRPr lang="en-GB" sz="1000" dirty="0"/>
          </a:p>
        </p:txBody>
      </p:sp>
      <p:cxnSp>
        <p:nvCxnSpPr>
          <p:cNvPr id="62" name="Straight Arrow Connector 61"/>
          <p:cNvCxnSpPr>
            <a:stCxn id="58" idx="2"/>
            <a:endCxn id="59" idx="1"/>
          </p:cNvCxnSpPr>
          <p:nvPr/>
        </p:nvCxnSpPr>
        <p:spPr>
          <a:xfrm rot="16200000" flipH="1">
            <a:off x="2441879" y="2859884"/>
            <a:ext cx="213796" cy="391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0"/>
            <a:endCxn id="57" idx="1"/>
          </p:cNvCxnSpPr>
          <p:nvPr/>
        </p:nvCxnSpPr>
        <p:spPr>
          <a:xfrm rot="5400000" flipH="1" flipV="1">
            <a:off x="3277120" y="2749749"/>
            <a:ext cx="213795" cy="367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0"/>
            <a:endCxn id="61" idx="1"/>
          </p:cNvCxnSpPr>
          <p:nvPr/>
        </p:nvCxnSpPr>
        <p:spPr>
          <a:xfrm rot="5400000" flipH="1" flipV="1">
            <a:off x="4941071" y="2760192"/>
            <a:ext cx="230768" cy="363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2"/>
            <a:endCxn id="60" idx="1"/>
          </p:cNvCxnSpPr>
          <p:nvPr/>
        </p:nvCxnSpPr>
        <p:spPr>
          <a:xfrm rot="16200000" flipH="1">
            <a:off x="4105831" y="2866413"/>
            <a:ext cx="230769" cy="39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3"/>
            <a:endCxn id="56" idx="3"/>
          </p:cNvCxnSpPr>
          <p:nvPr/>
        </p:nvCxnSpPr>
        <p:spPr>
          <a:xfrm>
            <a:off x="6268821" y="2393909"/>
            <a:ext cx="4979" cy="600136"/>
          </a:xfrm>
          <a:prstGeom prst="bentConnector3">
            <a:avLst>
              <a:gd name="adj1" fmla="val 4691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5" idx="0"/>
          </p:cNvCxnSpPr>
          <p:nvPr/>
        </p:nvCxnSpPr>
        <p:spPr>
          <a:xfrm>
            <a:off x="880792" y="853845"/>
            <a:ext cx="0" cy="5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" idx="2"/>
            <a:endCxn id="6" idx="0"/>
          </p:cNvCxnSpPr>
          <p:nvPr/>
        </p:nvCxnSpPr>
        <p:spPr>
          <a:xfrm>
            <a:off x="880792" y="1871284"/>
            <a:ext cx="0" cy="67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" idx="2"/>
            <a:endCxn id="7" idx="0"/>
          </p:cNvCxnSpPr>
          <p:nvPr/>
        </p:nvCxnSpPr>
        <p:spPr>
          <a:xfrm>
            <a:off x="880792" y="3041839"/>
            <a:ext cx="0" cy="82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678035" y="3597662"/>
            <a:ext cx="4997520" cy="1032767"/>
          </a:xfrm>
          <a:prstGeom prst="roundRect">
            <a:avLst/>
          </a:prstGeom>
          <a:solidFill>
            <a:srgbClr val="FFEEE5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295845" y="4802397"/>
            <a:ext cx="1169894" cy="497541"/>
          </a:xfrm>
          <a:prstGeom prst="roundRect">
            <a:avLst/>
          </a:prstGeom>
          <a:solidFill>
            <a:srgbClr val="F3EBF9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Prototype </a:t>
            </a:r>
            <a:r>
              <a:rPr lang="en-GB" sz="1000" dirty="0" smtClean="0"/>
              <a:t>Development</a:t>
            </a:r>
            <a:endParaRPr lang="en-GB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1682045" y="4739052"/>
            <a:ext cx="4997520" cy="617173"/>
          </a:xfrm>
          <a:prstGeom prst="roundRect">
            <a:avLst/>
          </a:prstGeom>
          <a:solidFill>
            <a:srgbClr val="F3EBF9"/>
          </a:solidFill>
          <a:ln>
            <a:solidFill>
              <a:srgbClr val="7030A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95845" y="5586264"/>
            <a:ext cx="1169894" cy="497541"/>
          </a:xfrm>
          <a:prstGeom prst="roundRect">
            <a:avLst/>
          </a:prstGeom>
          <a:solidFill>
            <a:srgbClr val="EBEEF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Evaluation</a:t>
            </a:r>
            <a:endParaRPr lang="en-GB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1682044" y="5461221"/>
            <a:ext cx="4997520" cy="844329"/>
          </a:xfrm>
          <a:prstGeom prst="roundRect">
            <a:avLst/>
          </a:prstGeom>
          <a:solidFill>
            <a:srgbClr val="EBEEF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95845" y="6443158"/>
            <a:ext cx="1169894" cy="4975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Conclusion</a:t>
            </a:r>
            <a:endParaRPr lang="en-GB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1682045" y="6414454"/>
            <a:ext cx="4997520" cy="5481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63" name="Straight Arrow Connector 62"/>
          <p:cNvCxnSpPr>
            <a:stCxn id="7" idx="2"/>
            <a:endCxn id="45" idx="0"/>
          </p:cNvCxnSpPr>
          <p:nvPr/>
        </p:nvCxnSpPr>
        <p:spPr>
          <a:xfrm>
            <a:off x="880792" y="4362816"/>
            <a:ext cx="0" cy="43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5" idx="2"/>
            <a:endCxn id="48" idx="0"/>
          </p:cNvCxnSpPr>
          <p:nvPr/>
        </p:nvCxnSpPr>
        <p:spPr>
          <a:xfrm>
            <a:off x="880792" y="5299938"/>
            <a:ext cx="0" cy="28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2"/>
            <a:endCxn id="50" idx="0"/>
          </p:cNvCxnSpPr>
          <p:nvPr/>
        </p:nvCxnSpPr>
        <p:spPr>
          <a:xfrm>
            <a:off x="880792" y="6083805"/>
            <a:ext cx="0" cy="35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5809181" y="701981"/>
            <a:ext cx="569345" cy="244289"/>
          </a:xfrm>
          <a:prstGeom prst="roundRect">
            <a:avLst/>
          </a:prstGeom>
          <a:solidFill>
            <a:srgbClr val="FFEE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SRQ4</a:t>
            </a:r>
            <a:endParaRPr lang="en-GB" sz="1000" dirty="0"/>
          </a:p>
        </p:txBody>
      </p:sp>
      <p:cxnSp>
        <p:nvCxnSpPr>
          <p:cNvPr id="90" name="Straight Arrow Connector 89"/>
          <p:cNvCxnSpPr>
            <a:stCxn id="88" idx="2"/>
            <a:endCxn id="92" idx="3"/>
          </p:cNvCxnSpPr>
          <p:nvPr/>
        </p:nvCxnSpPr>
        <p:spPr>
          <a:xfrm rot="16200000" flipH="1">
            <a:off x="4800816" y="2239307"/>
            <a:ext cx="3167776" cy="581701"/>
          </a:xfrm>
          <a:prstGeom prst="bentConnector4">
            <a:avLst>
              <a:gd name="adj1" fmla="val 7571"/>
              <a:gd name="adj2" fmla="val 1251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3605592" y="3682776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Goals of the Design</a:t>
            </a:r>
            <a:endParaRPr lang="en-GB" sz="1000" dirty="0"/>
          </a:p>
        </p:txBody>
      </p:sp>
      <p:sp>
        <p:nvSpPr>
          <p:cNvPr id="154" name="Rounded Rectangle 153"/>
          <p:cNvSpPr/>
          <p:nvPr/>
        </p:nvSpPr>
        <p:spPr>
          <a:xfrm>
            <a:off x="3600408" y="4086072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Visualisation of Data and Views</a:t>
            </a:r>
            <a:endParaRPr lang="en-GB" sz="1000" dirty="0"/>
          </a:p>
        </p:txBody>
      </p:sp>
      <p:sp>
        <p:nvSpPr>
          <p:cNvPr id="155" name="Rounded Rectangle 154"/>
          <p:cNvSpPr/>
          <p:nvPr/>
        </p:nvSpPr>
        <p:spPr>
          <a:xfrm>
            <a:off x="5330141" y="4093022"/>
            <a:ext cx="1257994" cy="43128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Mapping of</a:t>
            </a:r>
            <a:br>
              <a:rPr lang="en-GB" sz="1000" dirty="0" smtClean="0"/>
            </a:br>
            <a:r>
              <a:rPr lang="en-GB" sz="1000" dirty="0" smtClean="0"/>
              <a:t>Interaction Patterns</a:t>
            </a:r>
            <a:endParaRPr lang="en-GB" sz="1000" dirty="0"/>
          </a:p>
        </p:txBody>
      </p:sp>
      <p:sp>
        <p:nvSpPr>
          <p:cNvPr id="156" name="Rounded Rectangle 155"/>
          <p:cNvSpPr/>
          <p:nvPr/>
        </p:nvSpPr>
        <p:spPr>
          <a:xfrm>
            <a:off x="1867568" y="4086072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 </a:t>
            </a:r>
            <a:r>
              <a:rPr lang="en-GB" sz="1000" dirty="0" smtClean="0"/>
              <a:t>Definition </a:t>
            </a:r>
            <a:r>
              <a:rPr lang="en-GB" sz="1000" dirty="0"/>
              <a:t>and Navigation Map</a:t>
            </a:r>
          </a:p>
        </p:txBody>
      </p:sp>
      <p:cxnSp>
        <p:nvCxnSpPr>
          <p:cNvPr id="159" name="Straight Arrow Connector 158"/>
          <p:cNvCxnSpPr>
            <a:stCxn id="151" idx="1"/>
            <a:endCxn id="156" idx="0"/>
          </p:cNvCxnSpPr>
          <p:nvPr/>
        </p:nvCxnSpPr>
        <p:spPr>
          <a:xfrm rot="10800000" flipV="1">
            <a:off x="2488374" y="3804920"/>
            <a:ext cx="1117218" cy="281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3"/>
            <a:endCxn id="155" idx="0"/>
          </p:cNvCxnSpPr>
          <p:nvPr/>
        </p:nvCxnSpPr>
        <p:spPr>
          <a:xfrm>
            <a:off x="4847203" y="3804921"/>
            <a:ext cx="1111935" cy="288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1" idx="2"/>
            <a:endCxn id="154" idx="0"/>
          </p:cNvCxnSpPr>
          <p:nvPr/>
        </p:nvCxnSpPr>
        <p:spPr>
          <a:xfrm flipH="1">
            <a:off x="4221214" y="3927065"/>
            <a:ext cx="5184" cy="15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867568" y="4830215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Technical Setup</a:t>
            </a:r>
            <a:endParaRPr lang="en-GB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3605592" y="4830215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Architecture and Design</a:t>
            </a:r>
            <a:endParaRPr lang="en-GB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220210" y="4838287"/>
            <a:ext cx="1367925" cy="43128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Implementation of Views and Interaction</a:t>
            </a:r>
            <a:endParaRPr lang="en-GB" sz="1000" dirty="0"/>
          </a:p>
        </p:txBody>
      </p:sp>
      <p:sp>
        <p:nvSpPr>
          <p:cNvPr id="80" name="Rounded Rectangle 79"/>
          <p:cNvSpPr/>
          <p:nvPr/>
        </p:nvSpPr>
        <p:spPr>
          <a:xfrm>
            <a:off x="3540170" y="5556026"/>
            <a:ext cx="1362085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Descriptive Evaluation</a:t>
            </a:r>
            <a:endParaRPr lang="en-GB" sz="1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67568" y="5903689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Scenarios</a:t>
            </a:r>
            <a:endParaRPr lang="en-GB" sz="1000" dirty="0"/>
          </a:p>
        </p:txBody>
      </p:sp>
      <p:sp>
        <p:nvSpPr>
          <p:cNvPr id="82" name="Rounded Rectangle 81"/>
          <p:cNvSpPr/>
          <p:nvPr/>
        </p:nvSpPr>
        <p:spPr>
          <a:xfrm>
            <a:off x="5220210" y="5903689"/>
            <a:ext cx="1366015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Informed Arguments</a:t>
            </a:r>
            <a:endParaRPr lang="en-GB" sz="1000" dirty="0"/>
          </a:p>
        </p:txBody>
      </p:sp>
      <p:cxnSp>
        <p:nvCxnSpPr>
          <p:cNvPr id="84" name="Straight Arrow Connector 158"/>
          <p:cNvCxnSpPr>
            <a:stCxn id="80" idx="1"/>
            <a:endCxn id="81" idx="0"/>
          </p:cNvCxnSpPr>
          <p:nvPr/>
        </p:nvCxnSpPr>
        <p:spPr>
          <a:xfrm rot="10800000" flipV="1">
            <a:off x="2488374" y="5678171"/>
            <a:ext cx="1051796" cy="22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158"/>
          <p:cNvCxnSpPr>
            <a:stCxn id="80" idx="3"/>
            <a:endCxn id="82" idx="0"/>
          </p:cNvCxnSpPr>
          <p:nvPr/>
        </p:nvCxnSpPr>
        <p:spPr>
          <a:xfrm>
            <a:off x="4902255" y="5678171"/>
            <a:ext cx="1000963" cy="22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867567" y="6566401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Summary</a:t>
            </a:r>
            <a:endParaRPr lang="en-GB" sz="1000" dirty="0"/>
          </a:p>
        </p:txBody>
      </p:sp>
      <p:sp>
        <p:nvSpPr>
          <p:cNvPr id="93" name="Rounded Rectangle 92"/>
          <p:cNvSpPr/>
          <p:nvPr/>
        </p:nvSpPr>
        <p:spPr>
          <a:xfrm>
            <a:off x="3592119" y="656640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Findings</a:t>
            </a:r>
            <a:endParaRPr lang="en-GB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5316672" y="6569158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Future Research</a:t>
            </a:r>
            <a:endParaRPr lang="en-GB" sz="1000" dirty="0"/>
          </a:p>
        </p:txBody>
      </p:sp>
      <p:sp>
        <p:nvSpPr>
          <p:cNvPr id="95" name="Rounded Rectangle 94"/>
          <p:cNvSpPr/>
          <p:nvPr/>
        </p:nvSpPr>
        <p:spPr>
          <a:xfrm>
            <a:off x="3605592" y="5905311"/>
            <a:ext cx="1241611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MRQ</a:t>
            </a:r>
            <a:endParaRPr lang="en-GB" sz="1000" dirty="0"/>
          </a:p>
        </p:txBody>
      </p:sp>
      <p:cxnSp>
        <p:nvCxnSpPr>
          <p:cNvPr id="96" name="Straight Arrow Connector 158"/>
          <p:cNvCxnSpPr>
            <a:stCxn id="82" idx="1"/>
            <a:endCxn id="95" idx="3"/>
          </p:cNvCxnSpPr>
          <p:nvPr/>
        </p:nvCxnSpPr>
        <p:spPr>
          <a:xfrm flipH="1">
            <a:off x="4847203" y="6025834"/>
            <a:ext cx="373007" cy="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158"/>
          <p:cNvCxnSpPr>
            <a:stCxn id="81" idx="3"/>
            <a:endCxn id="95" idx="1"/>
          </p:cNvCxnSpPr>
          <p:nvPr/>
        </p:nvCxnSpPr>
        <p:spPr>
          <a:xfrm>
            <a:off x="3109179" y="6025834"/>
            <a:ext cx="496413" cy="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5845" y="-951796"/>
            <a:ext cx="1169894" cy="497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Introduction</a:t>
            </a:r>
            <a:endParaRPr lang="en-GB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295845" y="65643"/>
            <a:ext cx="1169894" cy="4975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Literature Review</a:t>
            </a:r>
            <a:endParaRPr lang="en-GB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295845" y="1236198"/>
            <a:ext cx="1169894" cy="497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Research Method</a:t>
            </a:r>
            <a:endParaRPr lang="en-GB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295845" y="2557175"/>
            <a:ext cx="1169894" cy="497541"/>
          </a:xfrm>
          <a:prstGeom prst="roundRect">
            <a:avLst/>
          </a:prstGeom>
          <a:solidFill>
            <a:srgbClr val="FFEEE5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Design Suggestion</a:t>
            </a:r>
            <a:endParaRPr lang="en-GB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1694239" y="-1233063"/>
            <a:ext cx="4973261" cy="1060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1797334" y="-1106438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Background</a:t>
            </a:r>
            <a:endParaRPr lang="en-GB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3555991" y="-110644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Problem Statement</a:t>
            </a:r>
            <a:endParaRPr lang="en-GB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5314648" y="-110644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Thesis Statement</a:t>
            </a:r>
            <a:endParaRPr lang="en-GB" sz="1000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3038945" y="-984295"/>
            <a:ext cx="5170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2" idx="1"/>
          </p:cNvCxnSpPr>
          <p:nvPr/>
        </p:nvCxnSpPr>
        <p:spPr>
          <a:xfrm>
            <a:off x="4797602" y="-984295"/>
            <a:ext cx="51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97330" y="-614785"/>
            <a:ext cx="1241611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MRQ</a:t>
            </a:r>
            <a:endParaRPr lang="en-GB" sz="1000" dirty="0"/>
          </a:p>
        </p:txBody>
      </p:sp>
      <p:cxnSp>
        <p:nvCxnSpPr>
          <p:cNvPr id="22" name="Straight Arrow Connector 21"/>
          <p:cNvCxnSpPr>
            <a:stCxn id="12" idx="2"/>
            <a:endCxn id="21" idx="0"/>
          </p:cNvCxnSpPr>
          <p:nvPr/>
        </p:nvCxnSpPr>
        <p:spPr>
          <a:xfrm rot="5400000">
            <a:off x="4053112" y="-2497127"/>
            <a:ext cx="247366" cy="3517318"/>
          </a:xfrm>
          <a:prstGeom prst="bentConnector3">
            <a:avLst>
              <a:gd name="adj1" fmla="val 34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196740" y="-715298"/>
            <a:ext cx="3359519" cy="445311"/>
          </a:xfrm>
          <a:prstGeom prst="roundRect">
            <a:avLst/>
          </a:prstGeom>
          <a:gradFill flip="none" rotWithShape="1">
            <a:gsLst>
              <a:gs pos="53000">
                <a:srgbClr val="FFF5D5"/>
              </a:gs>
              <a:gs pos="0">
                <a:srgbClr val="FFEEE5"/>
              </a:gs>
              <a:gs pos="100000">
                <a:srgbClr val="FFF5D5"/>
              </a:gs>
            </a:gsLst>
            <a:lin ang="108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7" name="Straight Arrow Connector 26"/>
          <p:cNvCxnSpPr>
            <a:stCxn id="21" idx="3"/>
            <a:endCxn id="26" idx="1"/>
          </p:cNvCxnSpPr>
          <p:nvPr/>
        </p:nvCxnSpPr>
        <p:spPr>
          <a:xfrm flipV="1">
            <a:off x="3038941" y="-492642"/>
            <a:ext cx="1577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402466" y="-605479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SRQ1</a:t>
            </a:r>
            <a:endParaRPr lang="en-GB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5006942" y="-612456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SRQ3</a:t>
            </a:r>
            <a:endParaRPr lang="en-GB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4204704" y="-601347"/>
            <a:ext cx="569345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SRQ2</a:t>
            </a:r>
            <a:endParaRPr lang="en-GB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1694239" y="-74990"/>
            <a:ext cx="4973261" cy="7788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1797333" y="75779"/>
            <a:ext cx="1241611" cy="501411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Methods for User Input in VR</a:t>
            </a:r>
            <a:endParaRPr lang="en-GB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3555990" y="69833"/>
            <a:ext cx="1241611" cy="501411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Interaction Patterns in VR</a:t>
            </a:r>
            <a:endParaRPr lang="en-GB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5314647" y="83479"/>
            <a:ext cx="1241611" cy="505887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 Visualisation</a:t>
            </a:r>
            <a:endParaRPr lang="en-GB" sz="1000" dirty="0"/>
          </a:p>
        </p:txBody>
      </p:sp>
      <p:cxnSp>
        <p:nvCxnSpPr>
          <p:cNvPr id="41" name="Straight Arrow Connector 40"/>
          <p:cNvCxnSpPr>
            <a:stCxn id="30" idx="2"/>
            <a:endCxn id="38" idx="0"/>
          </p:cNvCxnSpPr>
          <p:nvPr/>
        </p:nvCxnSpPr>
        <p:spPr>
          <a:xfrm rot="5400000">
            <a:off x="2834155" y="-777206"/>
            <a:ext cx="436969" cy="1269000"/>
          </a:xfrm>
          <a:prstGeom prst="bentConnector3">
            <a:avLst>
              <a:gd name="adj1" fmla="val 53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40" idx="0"/>
          </p:cNvCxnSpPr>
          <p:nvPr/>
        </p:nvCxnSpPr>
        <p:spPr>
          <a:xfrm rot="16200000" flipH="1">
            <a:off x="5387711" y="-464263"/>
            <a:ext cx="451646" cy="643838"/>
          </a:xfrm>
          <a:prstGeom prst="bentConnector3">
            <a:avLst>
              <a:gd name="adj1" fmla="val 54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2"/>
            <a:endCxn id="39" idx="0"/>
          </p:cNvCxnSpPr>
          <p:nvPr/>
        </p:nvCxnSpPr>
        <p:spPr>
          <a:xfrm rot="5400000">
            <a:off x="4119642" y="-299903"/>
            <a:ext cx="426891" cy="312581"/>
          </a:xfrm>
          <a:prstGeom prst="bentConnector3">
            <a:avLst>
              <a:gd name="adj1" fmla="val 544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94239" y="801814"/>
            <a:ext cx="4973261" cy="13791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3" name="Rounded Rectangle 52"/>
          <p:cNvSpPr/>
          <p:nvPr/>
        </p:nvSpPr>
        <p:spPr>
          <a:xfrm>
            <a:off x="1797332" y="94934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Philosophy</a:t>
            </a:r>
            <a:endParaRPr lang="en-GB" sz="1000" dirty="0"/>
          </a:p>
        </p:txBody>
      </p:sp>
      <p:sp>
        <p:nvSpPr>
          <p:cNvPr id="54" name="Rounded Rectangle 53"/>
          <p:cNvSpPr/>
          <p:nvPr/>
        </p:nvSpPr>
        <p:spPr>
          <a:xfrm>
            <a:off x="3412271" y="94934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Approach</a:t>
            </a:r>
            <a:endParaRPr lang="en-GB" sz="1000" dirty="0"/>
          </a:p>
        </p:txBody>
      </p:sp>
      <p:sp>
        <p:nvSpPr>
          <p:cNvPr id="55" name="Rounded Rectangle 54"/>
          <p:cNvSpPr/>
          <p:nvPr/>
        </p:nvSpPr>
        <p:spPr>
          <a:xfrm>
            <a:off x="5027210" y="963664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Strategy</a:t>
            </a:r>
            <a:endParaRPr lang="en-GB" sz="1000" dirty="0"/>
          </a:p>
        </p:txBody>
      </p:sp>
      <p:sp>
        <p:nvSpPr>
          <p:cNvPr id="56" name="Rounded Rectangle 55"/>
          <p:cNvSpPr/>
          <p:nvPr/>
        </p:nvSpPr>
        <p:spPr>
          <a:xfrm>
            <a:off x="1797332" y="1294044"/>
            <a:ext cx="4476468" cy="783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7" name="Rounded Rectangle 56"/>
          <p:cNvSpPr/>
          <p:nvPr/>
        </p:nvSpPr>
        <p:spPr>
          <a:xfrm>
            <a:off x="3567852" y="13964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Development</a:t>
            </a:r>
            <a:endParaRPr lang="en-GB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1897372" y="13964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Awareness</a:t>
            </a:r>
            <a:endParaRPr lang="en-GB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744620" y="173238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Suggestion</a:t>
            </a:r>
            <a:endParaRPr lang="en-GB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4419015" y="1749353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Evaluation</a:t>
            </a:r>
            <a:endParaRPr lang="en-GB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238332" y="1396440"/>
            <a:ext cx="911126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Conclusion</a:t>
            </a:r>
            <a:endParaRPr lang="en-GB" sz="1000" dirty="0"/>
          </a:p>
        </p:txBody>
      </p:sp>
      <p:cxnSp>
        <p:nvCxnSpPr>
          <p:cNvPr id="62" name="Straight Arrow Connector 61"/>
          <p:cNvCxnSpPr>
            <a:stCxn id="58" idx="2"/>
            <a:endCxn id="59" idx="1"/>
          </p:cNvCxnSpPr>
          <p:nvPr/>
        </p:nvCxnSpPr>
        <p:spPr>
          <a:xfrm rot="16200000" flipH="1">
            <a:off x="2441879" y="1551784"/>
            <a:ext cx="213796" cy="391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0"/>
            <a:endCxn id="57" idx="1"/>
          </p:cNvCxnSpPr>
          <p:nvPr/>
        </p:nvCxnSpPr>
        <p:spPr>
          <a:xfrm rot="5400000" flipH="1" flipV="1">
            <a:off x="3277120" y="1441649"/>
            <a:ext cx="213795" cy="367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0"/>
            <a:endCxn id="61" idx="1"/>
          </p:cNvCxnSpPr>
          <p:nvPr/>
        </p:nvCxnSpPr>
        <p:spPr>
          <a:xfrm rot="5400000" flipH="1" flipV="1">
            <a:off x="4941071" y="1452092"/>
            <a:ext cx="230768" cy="363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2"/>
            <a:endCxn id="60" idx="1"/>
          </p:cNvCxnSpPr>
          <p:nvPr/>
        </p:nvCxnSpPr>
        <p:spPr>
          <a:xfrm rot="16200000" flipH="1">
            <a:off x="4105831" y="1558313"/>
            <a:ext cx="230769" cy="39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3"/>
            <a:endCxn id="56" idx="3"/>
          </p:cNvCxnSpPr>
          <p:nvPr/>
        </p:nvCxnSpPr>
        <p:spPr>
          <a:xfrm>
            <a:off x="6268821" y="1085809"/>
            <a:ext cx="4979" cy="600136"/>
          </a:xfrm>
          <a:prstGeom prst="bentConnector3">
            <a:avLst>
              <a:gd name="adj1" fmla="val 4691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  <a:endCxn id="5" idx="0"/>
          </p:cNvCxnSpPr>
          <p:nvPr/>
        </p:nvCxnSpPr>
        <p:spPr>
          <a:xfrm>
            <a:off x="880792" y="-454255"/>
            <a:ext cx="0" cy="51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" idx="2"/>
            <a:endCxn id="6" idx="0"/>
          </p:cNvCxnSpPr>
          <p:nvPr/>
        </p:nvCxnSpPr>
        <p:spPr>
          <a:xfrm>
            <a:off x="880792" y="563184"/>
            <a:ext cx="0" cy="67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" idx="2"/>
            <a:endCxn id="7" idx="0"/>
          </p:cNvCxnSpPr>
          <p:nvPr/>
        </p:nvCxnSpPr>
        <p:spPr>
          <a:xfrm>
            <a:off x="880792" y="1733739"/>
            <a:ext cx="0" cy="82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678035" y="2289562"/>
            <a:ext cx="4997520" cy="1032767"/>
          </a:xfrm>
          <a:prstGeom prst="roundRect">
            <a:avLst/>
          </a:prstGeom>
          <a:solidFill>
            <a:srgbClr val="FFEEE5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295845" y="3494297"/>
            <a:ext cx="1169894" cy="497541"/>
          </a:xfrm>
          <a:prstGeom prst="roundRect">
            <a:avLst/>
          </a:prstGeom>
          <a:solidFill>
            <a:srgbClr val="F3EBF9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Prototype </a:t>
            </a:r>
            <a:r>
              <a:rPr lang="en-GB" sz="1000" dirty="0" smtClean="0"/>
              <a:t>Development</a:t>
            </a:r>
            <a:endParaRPr lang="en-GB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1682045" y="3430952"/>
            <a:ext cx="4997520" cy="617173"/>
          </a:xfrm>
          <a:prstGeom prst="roundRect">
            <a:avLst/>
          </a:prstGeom>
          <a:solidFill>
            <a:srgbClr val="F3EBF9"/>
          </a:solidFill>
          <a:ln>
            <a:solidFill>
              <a:srgbClr val="7030A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95845" y="4278164"/>
            <a:ext cx="1169894" cy="497541"/>
          </a:xfrm>
          <a:prstGeom prst="roundRect">
            <a:avLst/>
          </a:prstGeom>
          <a:solidFill>
            <a:srgbClr val="EBEEF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smtClean="0"/>
              <a:t>Evaluation</a:t>
            </a:r>
            <a:endParaRPr lang="en-GB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1682044" y="4153121"/>
            <a:ext cx="4997520" cy="844329"/>
          </a:xfrm>
          <a:prstGeom prst="roundRect">
            <a:avLst/>
          </a:prstGeom>
          <a:solidFill>
            <a:srgbClr val="EBEEF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95845" y="5135058"/>
            <a:ext cx="1169894" cy="4975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Conclusion</a:t>
            </a:r>
            <a:endParaRPr lang="en-GB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1682045" y="5106354"/>
            <a:ext cx="4997520" cy="5481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63" name="Straight Arrow Connector 62"/>
          <p:cNvCxnSpPr>
            <a:stCxn id="7" idx="2"/>
            <a:endCxn id="45" idx="0"/>
          </p:cNvCxnSpPr>
          <p:nvPr/>
        </p:nvCxnSpPr>
        <p:spPr>
          <a:xfrm>
            <a:off x="880792" y="3054716"/>
            <a:ext cx="0" cy="43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5" idx="2"/>
            <a:endCxn id="48" idx="0"/>
          </p:cNvCxnSpPr>
          <p:nvPr/>
        </p:nvCxnSpPr>
        <p:spPr>
          <a:xfrm>
            <a:off x="880792" y="3991838"/>
            <a:ext cx="0" cy="28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2"/>
            <a:endCxn id="50" idx="0"/>
          </p:cNvCxnSpPr>
          <p:nvPr/>
        </p:nvCxnSpPr>
        <p:spPr>
          <a:xfrm>
            <a:off x="880792" y="4775705"/>
            <a:ext cx="0" cy="35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5809181" y="-606119"/>
            <a:ext cx="569345" cy="244289"/>
          </a:xfrm>
          <a:prstGeom prst="roundRect">
            <a:avLst/>
          </a:prstGeom>
          <a:solidFill>
            <a:srgbClr val="FFEEE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SRQ4</a:t>
            </a:r>
            <a:endParaRPr lang="en-GB" sz="1000" dirty="0"/>
          </a:p>
        </p:txBody>
      </p:sp>
      <p:cxnSp>
        <p:nvCxnSpPr>
          <p:cNvPr id="90" name="Straight Arrow Connector 89"/>
          <p:cNvCxnSpPr>
            <a:stCxn id="88" idx="2"/>
            <a:endCxn id="92" idx="3"/>
          </p:cNvCxnSpPr>
          <p:nvPr/>
        </p:nvCxnSpPr>
        <p:spPr>
          <a:xfrm rot="16200000" flipH="1">
            <a:off x="4800816" y="931207"/>
            <a:ext cx="3167776" cy="581701"/>
          </a:xfrm>
          <a:prstGeom prst="bentConnector4">
            <a:avLst>
              <a:gd name="adj1" fmla="val 7571"/>
              <a:gd name="adj2" fmla="val 1251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3605592" y="2374676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Goals of the Design</a:t>
            </a:r>
            <a:endParaRPr lang="en-GB" sz="1000" dirty="0"/>
          </a:p>
        </p:txBody>
      </p:sp>
      <p:sp>
        <p:nvSpPr>
          <p:cNvPr id="154" name="Rounded Rectangle 153"/>
          <p:cNvSpPr/>
          <p:nvPr/>
        </p:nvSpPr>
        <p:spPr>
          <a:xfrm>
            <a:off x="3600408" y="2777972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Visualisation of Data and Views</a:t>
            </a:r>
            <a:endParaRPr lang="en-GB" sz="1000" dirty="0"/>
          </a:p>
        </p:txBody>
      </p:sp>
      <p:sp>
        <p:nvSpPr>
          <p:cNvPr id="155" name="Rounded Rectangle 154"/>
          <p:cNvSpPr/>
          <p:nvPr/>
        </p:nvSpPr>
        <p:spPr>
          <a:xfrm>
            <a:off x="5330141" y="2784922"/>
            <a:ext cx="1257994" cy="43128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Mapping of</a:t>
            </a:r>
            <a:br>
              <a:rPr lang="en-GB" sz="1000" dirty="0" smtClean="0"/>
            </a:br>
            <a:r>
              <a:rPr lang="en-GB" sz="1000" dirty="0" smtClean="0"/>
              <a:t>Interaction Patterns</a:t>
            </a:r>
            <a:endParaRPr lang="en-GB" sz="1000" dirty="0"/>
          </a:p>
        </p:txBody>
      </p:sp>
      <p:sp>
        <p:nvSpPr>
          <p:cNvPr id="156" name="Rounded Rectangle 155"/>
          <p:cNvSpPr/>
          <p:nvPr/>
        </p:nvSpPr>
        <p:spPr>
          <a:xfrm>
            <a:off x="1867568" y="2777972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 </a:t>
            </a:r>
            <a:r>
              <a:rPr lang="en-GB" sz="1000" dirty="0" smtClean="0"/>
              <a:t>Definition </a:t>
            </a:r>
            <a:r>
              <a:rPr lang="en-GB" sz="1000" dirty="0"/>
              <a:t>and Navigation Map</a:t>
            </a:r>
          </a:p>
        </p:txBody>
      </p:sp>
      <p:cxnSp>
        <p:nvCxnSpPr>
          <p:cNvPr id="159" name="Straight Arrow Connector 158"/>
          <p:cNvCxnSpPr>
            <a:stCxn id="151" idx="1"/>
            <a:endCxn id="156" idx="0"/>
          </p:cNvCxnSpPr>
          <p:nvPr/>
        </p:nvCxnSpPr>
        <p:spPr>
          <a:xfrm rot="10800000" flipV="1">
            <a:off x="2488374" y="2496820"/>
            <a:ext cx="1117218" cy="281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3"/>
            <a:endCxn id="155" idx="0"/>
          </p:cNvCxnSpPr>
          <p:nvPr/>
        </p:nvCxnSpPr>
        <p:spPr>
          <a:xfrm>
            <a:off x="4847203" y="2496821"/>
            <a:ext cx="1111935" cy="288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1" idx="2"/>
            <a:endCxn id="154" idx="0"/>
          </p:cNvCxnSpPr>
          <p:nvPr/>
        </p:nvCxnSpPr>
        <p:spPr>
          <a:xfrm flipH="1">
            <a:off x="4221214" y="2618965"/>
            <a:ext cx="5184" cy="15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867568" y="3522115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Technical Setup</a:t>
            </a:r>
            <a:endParaRPr lang="en-GB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3605592" y="3522115"/>
            <a:ext cx="1241611" cy="43823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Architecture and Design</a:t>
            </a:r>
            <a:endParaRPr lang="en-GB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220210" y="3530187"/>
            <a:ext cx="1367925" cy="431288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Implementation of Views and Interaction</a:t>
            </a:r>
            <a:endParaRPr lang="en-GB" sz="1000" dirty="0"/>
          </a:p>
        </p:txBody>
      </p:sp>
      <p:sp>
        <p:nvSpPr>
          <p:cNvPr id="80" name="Rounded Rectangle 79"/>
          <p:cNvSpPr/>
          <p:nvPr/>
        </p:nvSpPr>
        <p:spPr>
          <a:xfrm>
            <a:off x="3540170" y="4247926"/>
            <a:ext cx="1362085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Descriptive Evaluation</a:t>
            </a:r>
            <a:endParaRPr lang="en-GB" sz="1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67568" y="4595589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Scenarios</a:t>
            </a:r>
            <a:endParaRPr lang="en-GB" sz="1000" dirty="0"/>
          </a:p>
        </p:txBody>
      </p:sp>
      <p:sp>
        <p:nvSpPr>
          <p:cNvPr id="82" name="Rounded Rectangle 81"/>
          <p:cNvSpPr/>
          <p:nvPr/>
        </p:nvSpPr>
        <p:spPr>
          <a:xfrm>
            <a:off x="5220210" y="4595589"/>
            <a:ext cx="1366015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Informed Arguments</a:t>
            </a:r>
            <a:endParaRPr lang="en-GB" sz="1000" dirty="0"/>
          </a:p>
        </p:txBody>
      </p:sp>
      <p:cxnSp>
        <p:nvCxnSpPr>
          <p:cNvPr id="84" name="Straight Arrow Connector 158"/>
          <p:cNvCxnSpPr>
            <a:stCxn id="80" idx="1"/>
            <a:endCxn id="81" idx="0"/>
          </p:cNvCxnSpPr>
          <p:nvPr/>
        </p:nvCxnSpPr>
        <p:spPr>
          <a:xfrm rot="10800000" flipV="1">
            <a:off x="2488374" y="4370071"/>
            <a:ext cx="1051796" cy="22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158"/>
          <p:cNvCxnSpPr>
            <a:stCxn id="80" idx="3"/>
            <a:endCxn id="82" idx="0"/>
          </p:cNvCxnSpPr>
          <p:nvPr/>
        </p:nvCxnSpPr>
        <p:spPr>
          <a:xfrm>
            <a:off x="4902255" y="4370071"/>
            <a:ext cx="1000963" cy="22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867567" y="5258301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Summary</a:t>
            </a:r>
            <a:endParaRPr lang="en-GB" sz="1000" dirty="0"/>
          </a:p>
        </p:txBody>
      </p:sp>
      <p:sp>
        <p:nvSpPr>
          <p:cNvPr id="93" name="Rounded Rectangle 92"/>
          <p:cNvSpPr/>
          <p:nvPr/>
        </p:nvSpPr>
        <p:spPr>
          <a:xfrm>
            <a:off x="3592119" y="5258300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Findings</a:t>
            </a:r>
            <a:endParaRPr lang="en-GB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5316672" y="5261058"/>
            <a:ext cx="1241611" cy="244289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Future Research</a:t>
            </a:r>
            <a:endParaRPr lang="en-GB" sz="1000" dirty="0"/>
          </a:p>
        </p:txBody>
      </p:sp>
      <p:sp>
        <p:nvSpPr>
          <p:cNvPr id="95" name="Rounded Rectangle 94"/>
          <p:cNvSpPr/>
          <p:nvPr/>
        </p:nvSpPr>
        <p:spPr>
          <a:xfrm>
            <a:off x="3605592" y="4597211"/>
            <a:ext cx="1241611" cy="2442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MRQ</a:t>
            </a:r>
            <a:endParaRPr lang="en-GB" sz="1000" dirty="0"/>
          </a:p>
        </p:txBody>
      </p:sp>
      <p:cxnSp>
        <p:nvCxnSpPr>
          <p:cNvPr id="96" name="Straight Arrow Connector 158"/>
          <p:cNvCxnSpPr>
            <a:stCxn id="82" idx="1"/>
            <a:endCxn id="95" idx="3"/>
          </p:cNvCxnSpPr>
          <p:nvPr/>
        </p:nvCxnSpPr>
        <p:spPr>
          <a:xfrm flipH="1">
            <a:off x="4847203" y="4717734"/>
            <a:ext cx="373007" cy="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158"/>
          <p:cNvCxnSpPr>
            <a:stCxn id="81" idx="3"/>
            <a:endCxn id="95" idx="1"/>
          </p:cNvCxnSpPr>
          <p:nvPr/>
        </p:nvCxnSpPr>
        <p:spPr>
          <a:xfrm>
            <a:off x="3109179" y="4717734"/>
            <a:ext cx="496413" cy="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82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Schär</dc:creator>
  <cp:lastModifiedBy>Fabian Schär</cp:lastModifiedBy>
  <cp:revision>13</cp:revision>
  <dcterms:created xsi:type="dcterms:W3CDTF">2016-07-25T16:48:03Z</dcterms:created>
  <dcterms:modified xsi:type="dcterms:W3CDTF">2017-01-25T20:28:56Z</dcterms:modified>
</cp:coreProperties>
</file>