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2d9c5a39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2d9c5a39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2d9c5a3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2d9c5a3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2d9c5a39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2d9c5a3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2d9c5a3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2d9c5a3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2d9c5a39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2d9c5a39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2d9c5a3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2d9c5a3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2d9c5a39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2d9c5a39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Education Inequity Results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This project addresses inequality of educational opportunity in U.S. high schools. Here we will focus on average student performance on the ACT or SAT exams that students take as part of the college application process.</a:t>
            </a:r>
            <a:endParaRPr>
              <a:solidFill>
                <a:schemeClr val="dk1"/>
              </a:solidFill>
              <a:highlight>
                <a:srgbClr val="FFFFFF"/>
              </a:highlight>
            </a:endParaRPr>
          </a:p>
          <a:p>
            <a:pPr indent="0" lvl="0" marL="0" rtl="0" algn="l">
              <a:spcBef>
                <a:spcPts val="1100"/>
              </a:spcBef>
              <a:spcAft>
                <a:spcPts val="0"/>
              </a:spcAft>
              <a:buClr>
                <a:schemeClr val="dk1"/>
              </a:buClr>
              <a:buSzPts val="1100"/>
              <a:buFont typeface="Arial"/>
              <a:buNone/>
            </a:pPr>
            <a:r>
              <a:rPr lang="en-GB">
                <a:solidFill>
                  <a:schemeClr val="dk1"/>
                </a:solidFill>
                <a:highlight>
                  <a:srgbClr val="FFFFFF"/>
                </a:highlight>
              </a:rPr>
              <a:t>We expect a range of school performance on these exams, but is school performance predicted by socioeconomic factors?</a:t>
            </a:r>
            <a:endParaRPr>
              <a:solidFill>
                <a:schemeClr val="dk1"/>
              </a:solidFill>
              <a:highlight>
                <a:srgbClr val="FFFFFF"/>
              </a:highlight>
            </a:endParaRPr>
          </a:p>
          <a:p>
            <a:pPr indent="0" lvl="0" marL="0" rtl="0" algn="l">
              <a:spcBef>
                <a:spcPts val="5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152400" y="152400"/>
            <a:ext cx="5732101" cy="4838700"/>
          </a:xfrm>
          <a:prstGeom prst="rect">
            <a:avLst/>
          </a:prstGeom>
          <a:noFill/>
          <a:ln>
            <a:noFill/>
          </a:ln>
        </p:spPr>
      </p:pic>
      <p:sp>
        <p:nvSpPr>
          <p:cNvPr id="61" name="Google Shape;61;p14"/>
          <p:cNvSpPr txBox="1"/>
          <p:nvPr/>
        </p:nvSpPr>
        <p:spPr>
          <a:xfrm>
            <a:off x="6233100" y="152400"/>
            <a:ext cx="29109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t>Heat map that represent the correlation between variables</a:t>
            </a:r>
            <a:endParaRPr b="1" sz="2200"/>
          </a:p>
        </p:txBody>
      </p:sp>
      <p:sp>
        <p:nvSpPr>
          <p:cNvPr id="62" name="Google Shape;62;p14"/>
          <p:cNvSpPr txBox="1"/>
          <p:nvPr/>
        </p:nvSpPr>
        <p:spPr>
          <a:xfrm>
            <a:off x="6329250" y="1691700"/>
            <a:ext cx="2718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Here we observe that ‘average_act’ and ‘percent_lunch’ have the strongest negative correlation.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From here, we can make a hypothesis that ‘percent_lunchh’ is the most significant variable on predicting the ACT score.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5298020" cy="4838700"/>
          </a:xfrm>
          <a:prstGeom prst="rect">
            <a:avLst/>
          </a:prstGeom>
          <a:noFill/>
          <a:ln>
            <a:noFill/>
          </a:ln>
        </p:spPr>
      </p:pic>
      <p:sp>
        <p:nvSpPr>
          <p:cNvPr id="68" name="Google Shape;68;p15"/>
          <p:cNvSpPr txBox="1"/>
          <p:nvPr/>
        </p:nvSpPr>
        <p:spPr>
          <a:xfrm>
            <a:off x="5341100" y="1163400"/>
            <a:ext cx="37122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t>Visualising of the negative </a:t>
            </a:r>
            <a:r>
              <a:rPr lang="en-GB" sz="1900"/>
              <a:t>correlation</a:t>
            </a:r>
            <a:r>
              <a:rPr lang="en-GB" sz="1900"/>
              <a:t> between ‘percent_lunch’ versus “average_act’. We can see here that the regression line show a strong downward slope represent the relationship between the predictor and the </a:t>
            </a:r>
            <a:r>
              <a:rPr lang="en-GB" sz="1900"/>
              <a:t>target</a:t>
            </a:r>
            <a:r>
              <a:rPr lang="en-GB" sz="1900"/>
              <a:t> variable.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52400" y="152400"/>
            <a:ext cx="6506916" cy="4838700"/>
          </a:xfrm>
          <a:prstGeom prst="rect">
            <a:avLst/>
          </a:prstGeom>
          <a:noFill/>
          <a:ln>
            <a:noFill/>
          </a:ln>
        </p:spPr>
      </p:pic>
      <p:sp>
        <p:nvSpPr>
          <p:cNvPr id="74" name="Google Shape;74;p16"/>
          <p:cNvSpPr txBox="1"/>
          <p:nvPr/>
        </p:nvSpPr>
        <p:spPr>
          <a:xfrm>
            <a:off x="4988600" y="578400"/>
            <a:ext cx="40647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900"/>
              <a:t>AIC is determined by fitting a broad class of maximum likelihood models. So the lowest AIC is the best model</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After implementing the best subset selection algorithm on all combinations of variables, this plot visualizes the best subsets to predict the average ACT scores based on AIC values. This plots suggests that the subset of 4 variables has the best performance.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152400"/>
            <a:ext cx="5150316" cy="4838700"/>
          </a:xfrm>
          <a:prstGeom prst="rect">
            <a:avLst/>
          </a:prstGeom>
          <a:noFill/>
          <a:ln>
            <a:noFill/>
          </a:ln>
        </p:spPr>
      </p:pic>
      <p:sp>
        <p:nvSpPr>
          <p:cNvPr id="80" name="Google Shape;80;p17"/>
          <p:cNvSpPr txBox="1"/>
          <p:nvPr/>
        </p:nvSpPr>
        <p:spPr>
          <a:xfrm>
            <a:off x="4807100" y="1309650"/>
            <a:ext cx="4208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t>The ideal model is the one with the lowest BIC value. Low test error is indicated by a low BIC score.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B</a:t>
            </a:r>
            <a:r>
              <a:rPr lang="en-GB" sz="1900"/>
              <a:t>ased on BIC values, this plot suggests that the three-variable subset does the best at </a:t>
            </a:r>
            <a:r>
              <a:rPr lang="en-GB" sz="1900"/>
              <a:t>predicting</a:t>
            </a:r>
            <a:r>
              <a:rPr lang="en-GB" sz="1900"/>
              <a:t> our target variable.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52400" y="152400"/>
            <a:ext cx="6471869" cy="4838699"/>
          </a:xfrm>
          <a:prstGeom prst="rect">
            <a:avLst/>
          </a:prstGeom>
          <a:noFill/>
          <a:ln>
            <a:noFill/>
          </a:ln>
        </p:spPr>
      </p:pic>
      <p:sp>
        <p:nvSpPr>
          <p:cNvPr id="86" name="Google Shape;86;p18"/>
          <p:cNvSpPr txBox="1"/>
          <p:nvPr/>
        </p:nvSpPr>
        <p:spPr>
          <a:xfrm>
            <a:off x="4967100" y="678450"/>
            <a:ext cx="41769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The concept of adjusted R^2 states that all appropriate variables should be included in the model; if additional variables are added, the model will become noisier. This indicates that increasing the noise lowers adjusted R^</a:t>
            </a:r>
            <a:r>
              <a:rPr lang="en-GB" sz="1800"/>
              <a:t>2</a:t>
            </a:r>
            <a:r>
              <a:rPr lang="en-GB" sz="1800"/>
              <a:t>. Therefore, in theory, the biggest corrected R^2 would contain only right variables and no noise variables.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With that, </a:t>
            </a:r>
            <a:r>
              <a:rPr lang="en-GB" sz="1800"/>
              <a:t>the subset that performs the best is the 4 variables </a:t>
            </a:r>
            <a:r>
              <a:rPr lang="en-GB" sz="1800"/>
              <a:t>subset on the adjusted R squared standard.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52400" y="152400"/>
            <a:ext cx="5677175" cy="4838700"/>
          </a:xfrm>
          <a:prstGeom prst="rect">
            <a:avLst/>
          </a:prstGeom>
          <a:noFill/>
          <a:ln>
            <a:noFill/>
          </a:ln>
        </p:spPr>
      </p:pic>
      <p:sp>
        <p:nvSpPr>
          <p:cNvPr id="92" name="Google Shape;92;p19"/>
          <p:cNvSpPr txBox="1"/>
          <p:nvPr/>
        </p:nvSpPr>
        <p:spPr>
          <a:xfrm>
            <a:off x="5829575" y="76200"/>
            <a:ext cx="30873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To better predict the the ACT score and enhance the performances of the predicting model, I added a new variable ‘region’ to answer the question that is the ACT scores affected by geographic factor. This plot shows the regression lines between ‘percent_lunch’ and ‘average_act’ in different region.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We can see that they are all </a:t>
            </a:r>
            <a:r>
              <a:rPr lang="en-GB" sz="1600"/>
              <a:t>relatively</a:t>
            </a:r>
            <a:r>
              <a:rPr lang="en-GB" sz="1600"/>
              <a:t> have the same </a:t>
            </a:r>
            <a:r>
              <a:rPr lang="en-GB" sz="1600"/>
              <a:t>relationship</a:t>
            </a:r>
            <a:r>
              <a:rPr lang="en-GB" sz="1600"/>
              <a:t>. With </a:t>
            </a:r>
            <a:r>
              <a:rPr lang="en-GB" sz="1600"/>
              <a:t>further</a:t>
            </a:r>
            <a:r>
              <a:rPr lang="en-GB" sz="1600"/>
              <a:t> examination, I </a:t>
            </a:r>
            <a:r>
              <a:rPr lang="en-GB" sz="1600"/>
              <a:t>learned that ‘region’ does not strengthen the performance of the model as ‘region’ is not a significant variables in predicting the ACT scores.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Conclusion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lnSpc>
                <a:spcPct val="135714"/>
              </a:lnSpc>
              <a:spcBef>
                <a:spcPts val="0"/>
              </a:spcBef>
              <a:spcAft>
                <a:spcPts val="0"/>
              </a:spcAft>
              <a:buNone/>
            </a:pPr>
            <a:r>
              <a:rPr lang="en-GB">
                <a:solidFill>
                  <a:schemeClr val="dk1"/>
                </a:solidFill>
              </a:rPr>
              <a:t>To answer my big question:  </a:t>
            </a:r>
            <a:endParaRPr>
              <a:solidFill>
                <a:schemeClr val="dk1"/>
              </a:solidFill>
            </a:endParaRPr>
          </a:p>
          <a:p>
            <a:pPr indent="-334327" lvl="0" marL="457200" rtl="0" algn="l">
              <a:lnSpc>
                <a:spcPct val="135714"/>
              </a:lnSpc>
              <a:spcBef>
                <a:spcPts val="0"/>
              </a:spcBef>
              <a:spcAft>
                <a:spcPts val="0"/>
              </a:spcAft>
              <a:buClr>
                <a:schemeClr val="dk1"/>
              </a:buClr>
              <a:buSzPct val="100000"/>
              <a:buChar char="-"/>
            </a:pPr>
            <a:r>
              <a:rPr lang="en-GB">
                <a:solidFill>
                  <a:schemeClr val="dk1"/>
                </a:solidFill>
              </a:rPr>
              <a:t>Percent Lunch and other variables are more significant at predicting the average ACT score.</a:t>
            </a:r>
            <a:endParaRPr>
              <a:solidFill>
                <a:schemeClr val="dk1"/>
              </a:solidFill>
            </a:endParaRPr>
          </a:p>
          <a:p>
            <a:pPr indent="-334327" lvl="0" marL="457200" rtl="0" algn="l">
              <a:lnSpc>
                <a:spcPct val="135714"/>
              </a:lnSpc>
              <a:spcBef>
                <a:spcPts val="0"/>
              </a:spcBef>
              <a:spcAft>
                <a:spcPts val="0"/>
              </a:spcAft>
              <a:buClr>
                <a:schemeClr val="dk1"/>
              </a:buClr>
              <a:buSzPct val="100000"/>
              <a:buChar char="-"/>
            </a:pPr>
            <a:r>
              <a:rPr lang="en-GB">
                <a:solidFill>
                  <a:schemeClr val="dk1"/>
                </a:solidFill>
              </a:rPr>
              <a:t>The added attribute 'region' is not a strong deciding factor to determine ACT scores.</a:t>
            </a:r>
            <a:endParaRPr>
              <a:solidFill>
                <a:schemeClr val="dk1"/>
              </a:solidFill>
            </a:endParaRPr>
          </a:p>
          <a:p>
            <a:pPr indent="-334327" lvl="0" marL="457200" rtl="0" algn="l">
              <a:lnSpc>
                <a:spcPct val="135714"/>
              </a:lnSpc>
              <a:spcBef>
                <a:spcPts val="0"/>
              </a:spcBef>
              <a:spcAft>
                <a:spcPts val="0"/>
              </a:spcAft>
              <a:buClr>
                <a:schemeClr val="dk1"/>
              </a:buClr>
              <a:buSzPct val="100000"/>
              <a:buChar char="-"/>
            </a:pPr>
            <a:r>
              <a:rPr lang="en-GB">
                <a:solidFill>
                  <a:schemeClr val="dk1"/>
                </a:solidFill>
              </a:rPr>
              <a:t>This results is not optimal because there are a few missing </a:t>
            </a:r>
            <a:r>
              <a:rPr lang="en-GB">
                <a:solidFill>
                  <a:schemeClr val="dk1"/>
                </a:solidFill>
              </a:rPr>
              <a:t>factors</a:t>
            </a:r>
            <a:r>
              <a:rPr lang="en-GB">
                <a:solidFill>
                  <a:schemeClr val="dk1"/>
                </a:solidFill>
              </a:rPr>
              <a:t> that hinder the </a:t>
            </a:r>
            <a:r>
              <a:rPr lang="en-GB">
                <a:solidFill>
                  <a:schemeClr val="dk1"/>
                </a:solidFill>
              </a:rPr>
              <a:t>performance</a:t>
            </a:r>
            <a:r>
              <a:rPr lang="en-GB">
                <a:solidFill>
                  <a:schemeClr val="dk1"/>
                </a:solidFill>
              </a:rPr>
              <a:t> of the models. The dataset is missing a few </a:t>
            </a:r>
            <a:r>
              <a:rPr lang="en-GB">
                <a:solidFill>
                  <a:schemeClr val="dk1"/>
                </a:solidFill>
              </a:rPr>
              <a:t>important</a:t>
            </a:r>
            <a:r>
              <a:rPr lang="en-GB">
                <a:solidFill>
                  <a:schemeClr val="dk1"/>
                </a:solidFill>
              </a:rPr>
              <a:t> predictors. For example, there are limited data from some states as well as missing the information that some states might or might not require SAT/ACT scores. </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