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303" r:id="rId4"/>
    <p:sldId id="296" r:id="rId5"/>
    <p:sldId id="311" r:id="rId6"/>
    <p:sldId id="297" r:id="rId7"/>
    <p:sldId id="312" r:id="rId8"/>
    <p:sldId id="313" r:id="rId9"/>
    <p:sldId id="314" r:id="rId10"/>
    <p:sldId id="315" r:id="rId11"/>
    <p:sldId id="316" r:id="rId12"/>
    <p:sldId id="317" r:id="rId13"/>
    <p:sldId id="321" r:id="rId14"/>
    <p:sldId id="319" r:id="rId15"/>
    <p:sldId id="307" r:id="rId16"/>
    <p:sldId id="322" r:id="rId17"/>
    <p:sldId id="309" r:id="rId18"/>
    <p:sldId id="308" r:id="rId19"/>
    <p:sldId id="310" r:id="rId20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 pitchFamily="2" charset="-122"/>
        <a:cs typeface="+mn-cs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528">
          <p15:clr>
            <a:srgbClr val="A4A3A4"/>
          </p15:clr>
        </p15:guide>
        <p15:guide id="3" pos="2880">
          <p15:clr>
            <a:srgbClr val="A4A3A4"/>
          </p15:clr>
        </p15:guide>
        <p15:guide id="4" pos="384">
          <p15:clr>
            <a:srgbClr val="A4A3A4"/>
          </p15:clr>
        </p15:guide>
        <p15:guide id="5" pos="480">
          <p15:clr>
            <a:srgbClr val="A4A3A4"/>
          </p15:clr>
        </p15:guide>
        <p15:guide id="6" pos="7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3" clrIdx="0"/>
  <p:cmAuthor id="1" name="Jorge Caceres Chávez" initials="JCC" lastIdx="2" clrIdx="1"/>
  <p:cmAuthor id="2" name="Rosane Uribe" initials="Rosane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2" y="414"/>
      </p:cViewPr>
      <p:guideLst>
        <p:guide orient="horz" pos="960"/>
        <p:guide orient="horz" pos="528"/>
        <p:guide pos="2880"/>
        <p:guide pos="384"/>
        <p:guide pos="48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96" y="-2652"/>
      </p:cViewPr>
      <p:guideLst/>
    </p:cSldViewPr>
  </p:notes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F37B71-7B3B-44F1-96F5-6E46AF90C8AD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</dgm:pt>
    <dgm:pt modelId="{0D6D29CC-4DB3-48E2-87D4-315BD8CFF353}">
      <dgm:prSet phldrT="[Texto]" custT="1"/>
      <dgm:spPr>
        <a:xfrm>
          <a:off x="1796" y="751332"/>
          <a:ext cx="1167037" cy="1001776"/>
        </a:xfrm>
        <a:solidFill>
          <a:schemeClr val="bg1">
            <a:lumMod val="50000"/>
            <a:alpha val="16000"/>
          </a:schemeClr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s-PE" sz="900" dirty="0" smtClean="0"/>
            <a:t>Capítulo 1: Comunicación de Sistemas Distribuidos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98031A2F-825C-4760-A7DB-9226161166C4}" type="parTrans" cxnId="{BF213888-E39C-492D-A287-D5CA0A2AAA77}">
      <dgm:prSet/>
      <dgm:spPr/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31BE1D60-E733-4A2D-8247-CB4A99FF9055}" type="sibTrans" cxnId="{BF213888-E39C-492D-A287-D5CA0A2AAA77}">
      <dgm:prSet custT="1"/>
      <dgm:spPr>
        <a:solidFill>
          <a:schemeClr val="bg1">
            <a:lumMod val="75000"/>
            <a:alpha val="90000"/>
          </a:schemeClr>
        </a:solidFill>
        <a:ln w="3175">
          <a:solidFill>
            <a:schemeClr val="bg1">
              <a:lumMod val="75000"/>
              <a:alpha val="90000"/>
            </a:schemeClr>
          </a:solidFill>
        </a:ln>
      </dgm:spPr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5799E29C-B8D5-48F7-9D12-E1CA27FEBA96}">
      <dgm:prSet phldrT="[Texto]" custT="1"/>
      <dgm:spPr>
        <a:xfrm>
          <a:off x="1363339" y="751332"/>
          <a:ext cx="1167037" cy="1001776"/>
        </a:xfrm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es-ES" sz="900" dirty="0" smtClean="0"/>
            <a:t>Capítulo 2: </a:t>
          </a:r>
          <a:r>
            <a:rPr lang="es-PE" sz="900" dirty="0" smtClean="0"/>
            <a:t>Arquitectura Web Services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E2B87FB5-71FB-4A2F-A789-43E3F39EEB47}" type="parTrans" cxnId="{F717CCFE-979B-43E7-A597-A1C655363DC9}">
      <dgm:prSet/>
      <dgm:spPr/>
      <dgm:t>
        <a:bodyPr/>
        <a:lstStyle/>
        <a:p>
          <a:endParaRPr lang="es-PE" sz="900">
            <a:latin typeface="Arial" pitchFamily="34" charset="0"/>
            <a:cs typeface="Arial" pitchFamily="34" charset="0"/>
          </a:endParaRPr>
        </a:p>
      </dgm:t>
    </dgm:pt>
    <dgm:pt modelId="{98BA44B5-0247-4AF9-86CE-D0F7338270CE}" type="sibTrans" cxnId="{F717CCFE-979B-43E7-A597-A1C655363DC9}">
      <dgm:prSet custT="1"/>
      <dgm:spPr>
        <a:noFill/>
        <a:ln w="3175">
          <a:noFill/>
        </a:ln>
      </dgm:spPr>
      <dgm:t>
        <a:bodyPr/>
        <a:lstStyle/>
        <a:p>
          <a:endParaRPr lang="es-PE" sz="900" dirty="0">
            <a:latin typeface="Arial" pitchFamily="34" charset="0"/>
            <a:cs typeface="Arial" pitchFamily="34" charset="0"/>
          </a:endParaRPr>
        </a:p>
      </dgm:t>
    </dgm:pt>
    <dgm:pt modelId="{DF49E1C6-7820-4DF6-AD2D-485D18D39031}">
      <dgm:prSet phldrT="[Texto]" custT="1"/>
      <dgm:spPr>
        <a:xfrm>
          <a:off x="1363339" y="751332"/>
          <a:ext cx="1167037" cy="1001776"/>
        </a:xfrm>
        <a:solidFill>
          <a:schemeClr val="bg1"/>
        </a:solidFill>
        <a:ln w="12700">
          <a:solidFill>
            <a:schemeClr val="bg1">
              <a:lumMod val="85000"/>
            </a:schemeClr>
          </a:solidFill>
        </a:ln>
      </dgm:spPr>
      <dgm:t>
        <a:bodyPr/>
        <a:lstStyle/>
        <a:p>
          <a:pPr algn="l"/>
          <a:r>
            <a:rPr lang="es-ES" sz="900" dirty="0" smtClean="0"/>
            <a:t>Capítulo 3: </a:t>
          </a:r>
          <a:r>
            <a:rPr lang="en-US" sz="900" dirty="0" smtClean="0">
              <a:latin typeface="Arial" pitchFamily="34" charset="0"/>
              <a:ea typeface="+mn-ea"/>
              <a:cs typeface="Arial" pitchFamily="34" charset="0"/>
            </a:rPr>
            <a:t>Java API for XML-Based Web Services (JAX-WS)</a:t>
          </a:r>
          <a:endParaRPr lang="es-PE" sz="900" dirty="0">
            <a:latin typeface="Arial" pitchFamily="34" charset="0"/>
            <a:ea typeface="+mn-ea"/>
            <a:cs typeface="Arial" pitchFamily="34" charset="0"/>
          </a:endParaRPr>
        </a:p>
      </dgm:t>
    </dgm:pt>
    <dgm:pt modelId="{03EF4636-626A-4FF2-A4FF-81E1F1F73865}" type="parTrans" cxnId="{195017E5-0846-4E2B-A9CA-3FA02249D178}">
      <dgm:prSet/>
      <dgm:spPr/>
      <dgm:t>
        <a:bodyPr/>
        <a:lstStyle/>
        <a:p>
          <a:endParaRPr lang="es-PE"/>
        </a:p>
      </dgm:t>
    </dgm:pt>
    <dgm:pt modelId="{F4BCDC24-59CD-4636-9917-BB3639F8D104}" type="sibTrans" cxnId="{195017E5-0846-4E2B-A9CA-3FA02249D178}">
      <dgm:prSet/>
      <dgm:spPr/>
      <dgm:t>
        <a:bodyPr/>
        <a:lstStyle/>
        <a:p>
          <a:endParaRPr lang="es-PE"/>
        </a:p>
      </dgm:t>
    </dgm:pt>
    <dgm:pt modelId="{54992F18-A5D4-4AA8-80B9-97C49B289D33}" type="pres">
      <dgm:prSet presAssocID="{6DF37B71-7B3B-44F1-96F5-6E46AF90C8AD}" presName="outerComposite" presStyleCnt="0">
        <dgm:presLayoutVars>
          <dgm:chMax val="5"/>
          <dgm:dir/>
          <dgm:resizeHandles val="exact"/>
        </dgm:presLayoutVars>
      </dgm:prSet>
      <dgm:spPr/>
    </dgm:pt>
    <dgm:pt modelId="{FCACC8AF-3748-479E-8671-4511F2035828}" type="pres">
      <dgm:prSet presAssocID="{6DF37B71-7B3B-44F1-96F5-6E46AF90C8AD}" presName="dummyMaxCanvas" presStyleCnt="0">
        <dgm:presLayoutVars/>
      </dgm:prSet>
      <dgm:spPr/>
    </dgm:pt>
    <dgm:pt modelId="{CFF61F1A-7DFC-435F-8F62-14F709381E9C}" type="pres">
      <dgm:prSet presAssocID="{6DF37B71-7B3B-44F1-96F5-6E46AF90C8A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0D6C6AE-E02B-4BF5-AE56-EF546E372CE6}" type="pres">
      <dgm:prSet presAssocID="{6DF37B71-7B3B-44F1-96F5-6E46AF90C8A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B02F8E9-C4EA-46DC-8C47-FFB560093127}" type="pres">
      <dgm:prSet presAssocID="{6DF37B71-7B3B-44F1-96F5-6E46AF90C8AD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E3257FF-6515-45C7-90E4-61AF08784AAA}" type="pres">
      <dgm:prSet presAssocID="{6DF37B71-7B3B-44F1-96F5-6E46AF90C8A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4F7D9889-2BD7-4D82-B6A4-F39B9FBA46C5}" type="pres">
      <dgm:prSet presAssocID="{6DF37B71-7B3B-44F1-96F5-6E46AF90C8A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86511BC-B4DA-4718-8B5D-5D0B9C8B12D6}" type="pres">
      <dgm:prSet presAssocID="{6DF37B71-7B3B-44F1-96F5-6E46AF90C8A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4EA0390-E905-4C11-B8D0-3ED2862C79ED}" type="pres">
      <dgm:prSet presAssocID="{6DF37B71-7B3B-44F1-96F5-6E46AF90C8A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439DE7-F288-4C4F-882E-4CB76067BDBC}" type="pres">
      <dgm:prSet presAssocID="{6DF37B71-7B3B-44F1-96F5-6E46AF90C8A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95017E5-0846-4E2B-A9CA-3FA02249D178}" srcId="{6DF37B71-7B3B-44F1-96F5-6E46AF90C8AD}" destId="{DF49E1C6-7820-4DF6-AD2D-485D18D39031}" srcOrd="2" destOrd="0" parTransId="{03EF4636-626A-4FF2-A4FF-81E1F1F73865}" sibTransId="{F4BCDC24-59CD-4636-9917-BB3639F8D104}"/>
    <dgm:cxn modelId="{BF213888-E39C-492D-A287-D5CA0A2AAA77}" srcId="{6DF37B71-7B3B-44F1-96F5-6E46AF90C8AD}" destId="{0D6D29CC-4DB3-48E2-87D4-315BD8CFF353}" srcOrd="0" destOrd="0" parTransId="{98031A2F-825C-4760-A7DB-9226161166C4}" sibTransId="{31BE1D60-E733-4A2D-8247-CB4A99FF9055}"/>
    <dgm:cxn modelId="{1666CCE2-E775-4323-B964-C60FAB0F869D}" type="presOf" srcId="{DF49E1C6-7820-4DF6-AD2D-485D18D39031}" destId="{8B02F8E9-C4EA-46DC-8C47-FFB560093127}" srcOrd="0" destOrd="0" presId="urn:microsoft.com/office/officeart/2005/8/layout/vProcess5"/>
    <dgm:cxn modelId="{DE2B79B3-95A4-4533-B5D9-6AC9EE05620F}" type="presOf" srcId="{5799E29C-B8D5-48F7-9D12-E1CA27FEBA96}" destId="{64EA0390-E905-4C11-B8D0-3ED2862C79ED}" srcOrd="1" destOrd="0" presId="urn:microsoft.com/office/officeart/2005/8/layout/vProcess5"/>
    <dgm:cxn modelId="{C92DF4D1-6D12-47C6-B79A-1F50E2DBBC99}" type="presOf" srcId="{98BA44B5-0247-4AF9-86CE-D0F7338270CE}" destId="{4F7D9889-2BD7-4D82-B6A4-F39B9FBA46C5}" srcOrd="0" destOrd="0" presId="urn:microsoft.com/office/officeart/2005/8/layout/vProcess5"/>
    <dgm:cxn modelId="{FD1EE810-36FA-4521-A5DF-3ED675FD8FF9}" type="presOf" srcId="{DF49E1C6-7820-4DF6-AD2D-485D18D39031}" destId="{DA439DE7-F288-4C4F-882E-4CB76067BDBC}" srcOrd="1" destOrd="0" presId="urn:microsoft.com/office/officeart/2005/8/layout/vProcess5"/>
    <dgm:cxn modelId="{2DC4645C-0D56-4430-9A50-4C5F81062E93}" type="presOf" srcId="{6DF37B71-7B3B-44F1-96F5-6E46AF90C8AD}" destId="{54992F18-A5D4-4AA8-80B9-97C49B289D33}" srcOrd="0" destOrd="0" presId="urn:microsoft.com/office/officeart/2005/8/layout/vProcess5"/>
    <dgm:cxn modelId="{154DA0F1-0D62-41CC-93E3-775433FAEF24}" type="presOf" srcId="{5799E29C-B8D5-48F7-9D12-E1CA27FEBA96}" destId="{F0D6C6AE-E02B-4BF5-AE56-EF546E372CE6}" srcOrd="0" destOrd="0" presId="urn:microsoft.com/office/officeart/2005/8/layout/vProcess5"/>
    <dgm:cxn modelId="{F4DA0AAF-2DD1-4D4D-9EDE-7C9C751FCA30}" type="presOf" srcId="{31BE1D60-E733-4A2D-8247-CB4A99FF9055}" destId="{DE3257FF-6515-45C7-90E4-61AF08784AAA}" srcOrd="0" destOrd="0" presId="urn:microsoft.com/office/officeart/2005/8/layout/vProcess5"/>
    <dgm:cxn modelId="{F717CCFE-979B-43E7-A597-A1C655363DC9}" srcId="{6DF37B71-7B3B-44F1-96F5-6E46AF90C8AD}" destId="{5799E29C-B8D5-48F7-9D12-E1CA27FEBA96}" srcOrd="1" destOrd="0" parTransId="{E2B87FB5-71FB-4A2F-A789-43E3F39EEB47}" sibTransId="{98BA44B5-0247-4AF9-86CE-D0F7338270CE}"/>
    <dgm:cxn modelId="{309E0E74-624F-4220-A944-03CF9FDBEB0B}" type="presOf" srcId="{0D6D29CC-4DB3-48E2-87D4-315BD8CFF353}" destId="{CFF61F1A-7DFC-435F-8F62-14F709381E9C}" srcOrd="0" destOrd="0" presId="urn:microsoft.com/office/officeart/2005/8/layout/vProcess5"/>
    <dgm:cxn modelId="{9D8E1426-E7BC-472D-8358-D5B93F55587C}" type="presOf" srcId="{0D6D29CC-4DB3-48E2-87D4-315BD8CFF353}" destId="{586511BC-B4DA-4718-8B5D-5D0B9C8B12D6}" srcOrd="1" destOrd="0" presId="urn:microsoft.com/office/officeart/2005/8/layout/vProcess5"/>
    <dgm:cxn modelId="{96D3514A-09AC-4D15-A3B0-52C37AAB9237}" type="presParOf" srcId="{54992F18-A5D4-4AA8-80B9-97C49B289D33}" destId="{FCACC8AF-3748-479E-8671-4511F2035828}" srcOrd="0" destOrd="0" presId="urn:microsoft.com/office/officeart/2005/8/layout/vProcess5"/>
    <dgm:cxn modelId="{9FD351C7-9942-4C43-8454-1F6E36B22C5F}" type="presParOf" srcId="{54992F18-A5D4-4AA8-80B9-97C49B289D33}" destId="{CFF61F1A-7DFC-435F-8F62-14F709381E9C}" srcOrd="1" destOrd="0" presId="urn:microsoft.com/office/officeart/2005/8/layout/vProcess5"/>
    <dgm:cxn modelId="{A30F5AE4-CB7E-4C3A-9988-174398AE6960}" type="presParOf" srcId="{54992F18-A5D4-4AA8-80B9-97C49B289D33}" destId="{F0D6C6AE-E02B-4BF5-AE56-EF546E372CE6}" srcOrd="2" destOrd="0" presId="urn:microsoft.com/office/officeart/2005/8/layout/vProcess5"/>
    <dgm:cxn modelId="{7AA3FF68-9DC1-40D3-B6FA-62B8F9D2DEEE}" type="presParOf" srcId="{54992F18-A5D4-4AA8-80B9-97C49B289D33}" destId="{8B02F8E9-C4EA-46DC-8C47-FFB560093127}" srcOrd="3" destOrd="0" presId="urn:microsoft.com/office/officeart/2005/8/layout/vProcess5"/>
    <dgm:cxn modelId="{8388FE47-0818-4167-87D4-A1D2858A27D8}" type="presParOf" srcId="{54992F18-A5D4-4AA8-80B9-97C49B289D33}" destId="{DE3257FF-6515-45C7-90E4-61AF08784AAA}" srcOrd="4" destOrd="0" presId="urn:microsoft.com/office/officeart/2005/8/layout/vProcess5"/>
    <dgm:cxn modelId="{2C5DD755-120F-4438-998F-776C9381E790}" type="presParOf" srcId="{54992F18-A5D4-4AA8-80B9-97C49B289D33}" destId="{4F7D9889-2BD7-4D82-B6A4-F39B9FBA46C5}" srcOrd="5" destOrd="0" presId="urn:microsoft.com/office/officeart/2005/8/layout/vProcess5"/>
    <dgm:cxn modelId="{CDD6D9E7-821C-43BB-9215-7EBE4F08571E}" type="presParOf" srcId="{54992F18-A5D4-4AA8-80B9-97C49B289D33}" destId="{586511BC-B4DA-4718-8B5D-5D0B9C8B12D6}" srcOrd="6" destOrd="0" presId="urn:microsoft.com/office/officeart/2005/8/layout/vProcess5"/>
    <dgm:cxn modelId="{DA3D89FE-0A77-4502-9CF6-B08F0A6F42CE}" type="presParOf" srcId="{54992F18-A5D4-4AA8-80B9-97C49B289D33}" destId="{64EA0390-E905-4C11-B8D0-3ED2862C79ED}" srcOrd="7" destOrd="0" presId="urn:microsoft.com/office/officeart/2005/8/layout/vProcess5"/>
    <dgm:cxn modelId="{B596C992-CDA8-4715-8A92-F22E1B6BF20C}" type="presParOf" srcId="{54992F18-A5D4-4AA8-80B9-97C49B289D33}" destId="{DA439DE7-F288-4C4F-882E-4CB76067BDB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61F1A-7DFC-435F-8F62-14F709381E9C}">
      <dsp:nvSpPr>
        <dsp:cNvPr id="0" name=""/>
        <dsp:cNvSpPr/>
      </dsp:nvSpPr>
      <dsp:spPr>
        <a:xfrm>
          <a:off x="0" y="0"/>
          <a:ext cx="3950866" cy="228593"/>
        </a:xfrm>
        <a:prstGeom prst="roundRect">
          <a:avLst>
            <a:gd name="adj" fmla="val 10000"/>
          </a:avLst>
        </a:prstGeom>
        <a:solidFill>
          <a:schemeClr val="bg1">
            <a:lumMod val="50000"/>
            <a:alpha val="1600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900" kern="1200" dirty="0" smtClean="0"/>
            <a:t>Capítulo 1: Comunicación de Sistemas Distribuidos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6695" y="6695"/>
        <a:ext cx="3704196" cy="215203"/>
      </dsp:txXfrm>
    </dsp:sp>
    <dsp:sp modelId="{F0D6C6AE-E02B-4BF5-AE56-EF546E372CE6}">
      <dsp:nvSpPr>
        <dsp:cNvPr id="0" name=""/>
        <dsp:cNvSpPr/>
      </dsp:nvSpPr>
      <dsp:spPr>
        <a:xfrm>
          <a:off x="348605" y="266692"/>
          <a:ext cx="3950866" cy="22859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2: </a:t>
          </a:r>
          <a:r>
            <a:rPr lang="es-PE" sz="900" kern="1200" dirty="0" smtClean="0"/>
            <a:t>Arquitectura Web Services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355300" y="273387"/>
        <a:ext cx="3440284" cy="215203"/>
      </dsp:txXfrm>
    </dsp:sp>
    <dsp:sp modelId="{8B02F8E9-C4EA-46DC-8C47-FFB560093127}">
      <dsp:nvSpPr>
        <dsp:cNvPr id="0" name=""/>
        <dsp:cNvSpPr/>
      </dsp:nvSpPr>
      <dsp:spPr>
        <a:xfrm>
          <a:off x="697211" y="533385"/>
          <a:ext cx="3950866" cy="228593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900" kern="1200" dirty="0" smtClean="0"/>
            <a:t>Capítulo 3: </a:t>
          </a:r>
          <a:r>
            <a:rPr lang="en-US" sz="900" kern="1200" dirty="0" smtClean="0">
              <a:latin typeface="Arial" pitchFamily="34" charset="0"/>
              <a:ea typeface="+mn-ea"/>
              <a:cs typeface="Arial" pitchFamily="34" charset="0"/>
            </a:rPr>
            <a:t>Java API for XML-Based Web Services (JAX-WS)</a:t>
          </a:r>
          <a:endParaRPr lang="es-PE" sz="900" kern="1200" dirty="0">
            <a:latin typeface="Arial" pitchFamily="34" charset="0"/>
            <a:ea typeface="+mn-ea"/>
            <a:cs typeface="Arial" pitchFamily="34" charset="0"/>
          </a:endParaRPr>
        </a:p>
      </dsp:txBody>
      <dsp:txXfrm>
        <a:off x="703906" y="540080"/>
        <a:ext cx="3440284" cy="215203"/>
      </dsp:txXfrm>
    </dsp:sp>
    <dsp:sp modelId="{DE3257FF-6515-45C7-90E4-61AF08784AAA}">
      <dsp:nvSpPr>
        <dsp:cNvPr id="0" name=""/>
        <dsp:cNvSpPr/>
      </dsp:nvSpPr>
      <dsp:spPr>
        <a:xfrm>
          <a:off x="3802280" y="173350"/>
          <a:ext cx="148585" cy="148585"/>
        </a:xfrm>
        <a:prstGeom prst="downArrow">
          <a:avLst>
            <a:gd name="adj1" fmla="val 55000"/>
            <a:gd name="adj2" fmla="val 45000"/>
          </a:avLst>
        </a:prstGeom>
        <a:solidFill>
          <a:schemeClr val="bg1">
            <a:lumMod val="75000"/>
            <a:alpha val="90000"/>
          </a:schemeClr>
        </a:solidFill>
        <a:ln w="3175" cap="flat" cmpd="sng" algn="ctr">
          <a:solidFill>
            <a:schemeClr val="bg1">
              <a:lumMod val="75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>
            <a:latin typeface="Arial" pitchFamily="34" charset="0"/>
            <a:cs typeface="Arial" pitchFamily="34" charset="0"/>
          </a:endParaRPr>
        </a:p>
      </dsp:txBody>
      <dsp:txXfrm>
        <a:off x="3835712" y="173350"/>
        <a:ext cx="81721" cy="111810"/>
      </dsp:txXfrm>
    </dsp:sp>
    <dsp:sp modelId="{4F7D9889-2BD7-4D82-B6A4-F39B9FBA46C5}">
      <dsp:nvSpPr>
        <dsp:cNvPr id="0" name=""/>
        <dsp:cNvSpPr/>
      </dsp:nvSpPr>
      <dsp:spPr>
        <a:xfrm>
          <a:off x="4150886" y="438518"/>
          <a:ext cx="148585" cy="148585"/>
        </a:xfrm>
        <a:prstGeom prst="downArrow">
          <a:avLst>
            <a:gd name="adj1" fmla="val 55000"/>
            <a:gd name="adj2" fmla="val 45000"/>
          </a:avLst>
        </a:prstGeom>
        <a:noFill/>
        <a:ln w="31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900" kern="1200" dirty="0">
            <a:latin typeface="Arial" pitchFamily="34" charset="0"/>
            <a:cs typeface="Arial" pitchFamily="34" charset="0"/>
          </a:endParaRPr>
        </a:p>
      </dsp:txBody>
      <dsp:txXfrm>
        <a:off x="4184318" y="438518"/>
        <a:ext cx="81721" cy="111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4021970" y="9822270"/>
            <a:ext cx="3075719" cy="307419"/>
          </a:xfrm>
          <a:prstGeom prst="rect">
            <a:avLst/>
          </a:prstGeom>
        </p:spPr>
        <p:txBody>
          <a:bodyPr vert="horz" lIns="95052" tIns="47526" rIns="95052" bIns="47526" rtlCol="0" anchor="b"/>
          <a:lstStyle>
            <a:lvl1pPr algn="r">
              <a:defRPr sz="1200"/>
            </a:lvl1pPr>
          </a:lstStyle>
          <a:p>
            <a:fld id="{6562A122-6BBD-4A53-83E3-594C180C2A4C}" type="slidenum">
              <a:rPr lang="es-PE" sz="900" i="1"/>
              <a:t>‹Nº›</a:t>
            </a:fld>
            <a:endParaRPr lang="es-PE" sz="900" i="1" dirty="0"/>
          </a:p>
        </p:txBody>
      </p:sp>
      <p:sp>
        <p:nvSpPr>
          <p:cNvPr id="6" name="Rectángulo 5"/>
          <p:cNvSpPr/>
          <p:nvPr/>
        </p:nvSpPr>
        <p:spPr>
          <a:xfrm>
            <a:off x="145170" y="9903819"/>
            <a:ext cx="4332974" cy="234480"/>
          </a:xfrm>
          <a:prstGeom prst="rect">
            <a:avLst/>
          </a:prstGeom>
        </p:spPr>
        <p:txBody>
          <a:bodyPr wrap="square" lIns="95052" tIns="47526" rIns="95052" bIns="47526">
            <a:spAutoFit/>
          </a:bodyPr>
          <a:lstStyle/>
          <a:p>
            <a:r>
              <a:rPr lang="es-PE" sz="900" i="1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Cibertec</a:t>
            </a:r>
            <a:r>
              <a:rPr lang="es-PE" sz="9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Perú S.A.C - Java 8.0 </a:t>
            </a:r>
            <a:r>
              <a:rPr lang="es-PE" sz="900" i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</a:t>
            </a:r>
            <a:r>
              <a:rPr lang="es-PE" sz="900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sz="900" i="1" dirty="0" err="1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es-PE" sz="900" i="1" dirty="0" smtClean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PE" sz="900" i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0" y="9917780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3 Grupo"/>
          <p:cNvGrpSpPr>
            <a:grpSpLocks/>
          </p:cNvGrpSpPr>
          <p:nvPr/>
        </p:nvGrpSpPr>
        <p:grpSpPr bwMode="auto">
          <a:xfrm>
            <a:off x="6224152" y="53505"/>
            <a:ext cx="807352" cy="526872"/>
            <a:chOff x="0" y="0"/>
            <a:chExt cx="1960685" cy="1178170"/>
          </a:xfrm>
        </p:grpSpPr>
        <p:pic>
          <p:nvPicPr>
            <p:cNvPr id="10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2301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es_TextBox_Placeholder"/>
          <p:cNvSpPr>
            <a:spLocks noGrp="1" noChangeArrowheads="1"/>
          </p:cNvSpPr>
          <p:nvPr/>
        </p:nvSpPr>
        <p:spPr bwMode="auto">
          <a:xfrm>
            <a:off x="556145" y="5820095"/>
            <a:ext cx="6033760" cy="35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425" tIns="13425" rIns="13425" bIns="13425"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Click to edit Master text styles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Second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Third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Fourth level</a:t>
            </a:r>
          </a:p>
          <a:p>
            <a:pPr>
              <a:buFontTx/>
              <a:buNone/>
              <a:defRPr/>
            </a:pPr>
            <a:r>
              <a:rPr lang="es-PE" altLang="zh-CN" smtClean="0">
                <a:sym typeface="Arial" pitchFamily="34" charset="0"/>
              </a:rPr>
              <a:t>Fifth level</a:t>
            </a:r>
          </a:p>
        </p:txBody>
      </p:sp>
      <p:sp>
        <p:nvSpPr>
          <p:cNvPr id="2051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4259" y="9693737"/>
            <a:ext cx="6170782" cy="25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100" b="1">
                <a:latin typeface="Arial" pitchFamily="34" charset="0"/>
                <a:sym typeface="Arial" pitchFamily="34" charset="0"/>
              </a:defRPr>
            </a:lvl1pPr>
          </a:lstStyle>
          <a:p>
            <a:pPr>
              <a:defRPr/>
            </a:pPr>
            <a:r>
              <a:rPr lang="en-US" altLang="es-PE"/>
              <a:t>1 - 3</a:t>
            </a:r>
            <a:endParaRPr lang="es-PE" altLang="en-US" sz="1900" b="0"/>
          </a:p>
        </p:txBody>
      </p:sp>
    </p:spTree>
    <p:extLst>
      <p:ext uri="{BB962C8B-B14F-4D97-AF65-F5344CB8AC3E}">
        <p14:creationId xmlns:p14="http://schemas.microsoft.com/office/powerpoint/2010/main" val="377557505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02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67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975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671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942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2265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678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432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024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1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1613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 smtClean="0">
              <a:sym typeface="Arial" pitchFamily="34" charset="0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088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47800"/>
            <a:ext cx="791845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PE" altLang="zh-CN" smtClean="0">
                <a:sym typeface="Arial" charset="0"/>
              </a:rPr>
              <a:t>Click to edit Master text styles</a:t>
            </a:r>
          </a:p>
          <a:p>
            <a:pPr lvl="1"/>
            <a:r>
              <a:rPr lang="es-PE" altLang="zh-CN" smtClean="0">
                <a:sym typeface="Arial" charset="0"/>
              </a:rPr>
              <a:t>Second level</a:t>
            </a:r>
          </a:p>
          <a:p>
            <a:pPr lvl="2"/>
            <a:r>
              <a:rPr lang="es-PE" altLang="zh-CN" smtClean="0">
                <a:sym typeface="Arial" charset="0"/>
              </a:rPr>
              <a:t>Third level</a:t>
            </a:r>
          </a:p>
          <a:p>
            <a:pPr lvl="3"/>
            <a:r>
              <a:rPr lang="es-PE" altLang="zh-CN" smtClean="0">
                <a:sym typeface="Arial" charset="0"/>
              </a:rPr>
              <a:t>Fourth level</a:t>
            </a:r>
          </a:p>
          <a:p>
            <a:pPr lvl="4"/>
            <a:r>
              <a:rPr lang="es-PE" altLang="zh-CN" smtClean="0">
                <a:sym typeface="Arial" charset="0"/>
              </a:rPr>
              <a:t>Fifth level</a:t>
            </a:r>
          </a:p>
        </p:txBody>
      </p:sp>
      <p:sp>
        <p:nvSpPr>
          <p:cNvPr id="1027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ctr" eaLnBrk="1" hangingPunct="1">
              <a:buFont typeface="Arial" pitchFamily="34" charset="0"/>
              <a:buNone/>
              <a:defRPr/>
            </a:pPr>
            <a:r>
              <a:rPr lang="es-PE" altLang="en-US" sz="1000" i="1" smtClean="0">
                <a:solidFill>
                  <a:srgbClr val="7F7F7F"/>
                </a:solidFill>
              </a:rPr>
              <a:t>Copyright © Todos los Derechos Reservados - Cibertec Perú SAC</a:t>
            </a:r>
            <a:r>
              <a:rPr lang="en-US" altLang="es-PE" sz="1000" i="1" smtClean="0">
                <a:solidFill>
                  <a:srgbClr val="7F7F7F"/>
                </a:solidFill>
              </a:rPr>
              <a:t>.</a:t>
            </a:r>
          </a:p>
        </p:txBody>
      </p:sp>
      <p:sp>
        <p:nvSpPr>
          <p:cNvPr id="1028" name="Slide_PlaceholderTitle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altLang="zh-CN" smtClean="0">
                <a:sym typeface="Arial" charset="0"/>
              </a:rPr>
              <a:t>Click to edit Master title style</a:t>
            </a:r>
          </a:p>
        </p:txBody>
      </p:sp>
      <p:sp>
        <p:nvSpPr>
          <p:cNvPr id="1029" name="Slide_Page_Number"/>
          <p:cNvSpPr>
            <a:spLocks noChangeArrowheads="1"/>
          </p:cNvSpPr>
          <p:nvPr/>
        </p:nvSpPr>
        <p:spPr bwMode="auto">
          <a:xfrm>
            <a:off x="457200" y="6572250"/>
            <a:ext cx="965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sym typeface="Arial" pitchFamily="34" charset="0"/>
              </a:defRPr>
            </a:lvl9pPr>
          </a:lstStyle>
          <a:p>
            <a:pPr algn="just" eaLnBrk="1" hangingPunct="1">
              <a:buFont typeface="Arial" pitchFamily="34" charset="0"/>
              <a:buNone/>
              <a:defRPr/>
            </a:pPr>
            <a:r>
              <a:rPr lang="en-US" altLang="es-PE" sz="1000" smtClean="0">
                <a:solidFill>
                  <a:srgbClr val="7F7F7F"/>
                </a:solidFill>
              </a:rPr>
              <a:t>1 - </a:t>
            </a:r>
            <a:fld id="{0799F549-790E-44D0-981B-87AED3C7FBE2}" type="slidenum">
              <a:rPr lang="en-US" altLang="es-PE" sz="1000" smtClean="0">
                <a:solidFill>
                  <a:srgbClr val="7F7F7F"/>
                </a:solidFill>
              </a:rPr>
              <a:pPr algn="just" eaLnBrk="1" hangingPunct="1">
                <a:buFont typeface="Arial" pitchFamily="34" charset="0"/>
                <a:buNone/>
                <a:defRPr/>
              </a:pPr>
              <a:t>‹Nº›</a:t>
            </a:fld>
            <a:endParaRPr lang="en-US" altLang="es-PE" sz="1000" smtClean="0">
              <a:solidFill>
                <a:srgbClr val="7F7F7F"/>
              </a:solidFill>
            </a:endParaRPr>
          </a:p>
        </p:txBody>
      </p:sp>
      <p:pic>
        <p:nvPicPr>
          <p:cNvPr id="1030" name="Imagen 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  <a:sym typeface="Arial" charset="0"/>
        </a:defRPr>
      </a:lvl1pPr>
      <a:lvl2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2pPr>
      <a:lvl3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3pPr>
      <a:lvl4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4pPr>
      <a:lvl5pPr marL="228600" indent="-228600" algn="ctr" rtl="0" eaLnBrk="0" fontAlgn="base" hangingPunct="0">
        <a:spcBef>
          <a:spcPct val="20000"/>
        </a:spcBef>
        <a:spcAft>
          <a:spcPct val="0"/>
        </a:spcAft>
        <a:buFont typeface="Arial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charset="0"/>
        </a:defRPr>
      </a:lvl5pPr>
      <a:lvl6pPr marL="6858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6pPr>
      <a:lvl7pPr marL="11430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7pPr>
      <a:lvl8pPr marL="16002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8pPr>
      <a:lvl9pPr marL="2057400" indent="-228600" algn="ctr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sz="2600" b="1">
          <a:solidFill>
            <a:schemeClr val="tx1"/>
          </a:solidFill>
          <a:latin typeface="Arial" pitchFamily="34" charset="0"/>
          <a:cs typeface="Arial" pitchFamily="34" charset="0"/>
          <a:sym typeface="Arial" pitchFamily="34" charset="0"/>
        </a:defRPr>
      </a:lvl9pPr>
    </p:titleStyle>
    <p:bodyStyle>
      <a:lvl1pPr marL="7938" indent="7938" algn="l" defTabSz="2286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  <a:cs typeface="+mn-cs"/>
          <a:sym typeface="Arial" charset="0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  <a:sym typeface="Arial" charset="0"/>
        </a:defRPr>
      </a:lvl3pPr>
      <a:lvl4pPr marL="1366838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>
          <a:solidFill>
            <a:schemeClr val="tx1"/>
          </a:solidFill>
          <a:latin typeface="+mn-lt"/>
          <a:cs typeface="+mn-cs"/>
          <a:sym typeface="Arial" charset="0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  <a:cs typeface="+mn-cs"/>
          <a:sym typeface="Arial" charset="0"/>
        </a:defRPr>
      </a:lvl5pPr>
      <a:lvl6pPr marL="21685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6pPr>
      <a:lvl7pPr marL="26257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7pPr>
      <a:lvl8pPr marL="30829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8pPr>
      <a:lvl9pPr marL="35401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  <a:cs typeface="+mn-cs"/>
          <a:sym typeface="Arial" pitchFamily="34" charset="0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gif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" TargetMode="External"/><Relationship Id="rId2" Type="http://schemas.openxmlformats.org/officeDocument/2006/relationships/hyperlink" Target="http://www.w3schools.com/xml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analyticaweb.com/desarrollo-web/json-versus-xml-en-proyectos-web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w3.org/x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_Gray_Number"/>
          <p:cNvSpPr>
            <a:spLocks noChangeArrowheads="1"/>
          </p:cNvSpPr>
          <p:nvPr/>
        </p:nvSpPr>
        <p:spPr bwMode="auto">
          <a:xfrm>
            <a:off x="3581426" y="1027943"/>
            <a:ext cx="2057400" cy="43180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lIns="12700" tIns="12700" rIns="12700" bIns="1270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27700" b="1" dirty="0">
                <a:solidFill>
                  <a:srgbClr val="CCCCCC"/>
                </a:solidFill>
                <a:latin typeface="Times New Roman" pitchFamily="18" charset="0"/>
                <a:sym typeface="Times New Roman" pitchFamily="18" charset="0"/>
              </a:rPr>
              <a:t>1</a:t>
            </a:r>
            <a:endParaRPr lang="es-PE" altLang="zh-CN" dirty="0"/>
          </a:p>
        </p:txBody>
      </p:sp>
      <p:sp>
        <p:nvSpPr>
          <p:cNvPr id="2051" name="Slide_Copyright"/>
          <p:cNvSpPr>
            <a:spLocks noChangeArrowheads="1"/>
          </p:cNvSpPr>
          <p:nvPr/>
        </p:nvSpPr>
        <p:spPr bwMode="auto">
          <a:xfrm>
            <a:off x="2517775" y="6564313"/>
            <a:ext cx="41021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SimSun" pitchFamily="2" charset="-122"/>
                <a:sym typeface="Arial" charset="0"/>
              </a:defRPr>
            </a:lvl9pPr>
          </a:lstStyle>
          <a:p>
            <a:pPr algn="ctr" eaLnBrk="1" hangingPunct="1"/>
            <a:r>
              <a:rPr lang="es-PE" altLang="zh-CN" sz="1000" i="1">
                <a:solidFill>
                  <a:srgbClr val="7F7F7F"/>
                </a:solidFill>
              </a:rPr>
              <a:t>Copyright © Todos los Derechos Reservados - Cibertec Perú SAC.</a:t>
            </a:r>
          </a:p>
        </p:txBody>
      </p:sp>
      <p:pic>
        <p:nvPicPr>
          <p:cNvPr id="2052" name="Imagen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9" t="4480" r="7999"/>
          <a:stretch>
            <a:fillRect/>
          </a:stretch>
        </p:blipFill>
        <p:spPr bwMode="auto">
          <a:xfrm>
            <a:off x="6748463" y="6530975"/>
            <a:ext cx="205740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"/>
          <p:cNvSpPr>
            <a:spLocks noGrp="1" noChangeArrowheads="1"/>
          </p:cNvSpPr>
          <p:nvPr>
            <p:ph type="ctrTitle" idx="4294967295"/>
          </p:nvPr>
        </p:nvSpPr>
        <p:spPr>
          <a:xfrm>
            <a:off x="914400" y="2667000"/>
            <a:ext cx="7315200" cy="685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/>
            <a:r>
              <a:rPr lang="es-PE" altLang="zh-CN" dirty="0">
                <a:ea typeface="SimSun" pitchFamily="2" charset="-122"/>
              </a:rPr>
              <a:t>Comunicación de Sistemas Distribuidos</a:t>
            </a:r>
          </a:p>
        </p:txBody>
      </p:sp>
      <p:sp>
        <p:nvSpPr>
          <p:cNvPr id="2054" name="Subtit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927100" y="4419600"/>
            <a:ext cx="7302500" cy="36420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0" algn="ctr">
              <a:buNone/>
            </a:pPr>
            <a:r>
              <a:rPr lang="pt-BR" altLang="zh-CN" dirty="0" smtClean="0">
                <a:ea typeface="SimSun" pitchFamily="2" charset="-122"/>
              </a:rPr>
              <a:t>Implementando </a:t>
            </a:r>
            <a:r>
              <a:rPr lang="pt-BR" altLang="zh-CN" dirty="0">
                <a:ea typeface="SimSun" pitchFamily="2" charset="-122"/>
              </a:rPr>
              <a:t>Arquitectura Java Web Services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8600"/>
            <a:ext cx="2715242" cy="457200"/>
          </a:xfrm>
          <a:prstGeom prst="rect">
            <a:avLst/>
          </a:prstGeom>
        </p:spPr>
      </p:pic>
      <p:graphicFrame>
        <p:nvGraphicFramePr>
          <p:cNvPr id="8" name="Diagrama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6620582"/>
              </p:ext>
            </p:extLst>
          </p:nvPr>
        </p:nvGraphicFramePr>
        <p:xfrm>
          <a:off x="304912" y="304883"/>
          <a:ext cx="4648078" cy="761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vs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JSON </a:t>
            </a:r>
            <a:r>
              <a:rPr lang="es-PE" altLang="zh-CN" dirty="0" smtClean="0">
                <a:ea typeface="+mn-ea"/>
              </a:rPr>
              <a:t>y </a:t>
            </a:r>
            <a:r>
              <a:rPr lang="es-PE" altLang="zh-CN" dirty="0">
                <a:ea typeface="+mn-ea"/>
              </a:rPr>
              <a:t>XML son </a:t>
            </a:r>
            <a:r>
              <a:rPr lang="es-PE" altLang="zh-CN" dirty="0" smtClean="0">
                <a:ea typeface="+mn-ea"/>
              </a:rPr>
              <a:t>dos principales </a:t>
            </a:r>
            <a:r>
              <a:rPr lang="es-PE" altLang="zh-CN" dirty="0">
                <a:ea typeface="+mn-ea"/>
              </a:rPr>
              <a:t>formatos para intercambio de </a:t>
            </a:r>
            <a:r>
              <a:rPr lang="es-PE" altLang="zh-CN" dirty="0" smtClean="0">
                <a:ea typeface="+mn-ea"/>
              </a:rPr>
              <a:t>información. </a:t>
            </a:r>
            <a:r>
              <a:rPr lang="es-PE" altLang="zh-CN" dirty="0">
                <a:ea typeface="+mn-ea"/>
              </a:rPr>
              <a:t>Ambos pueden ser usados para </a:t>
            </a:r>
            <a:r>
              <a:rPr lang="es-PE" altLang="zh-CN" dirty="0" smtClean="0">
                <a:ea typeface="+mn-ea"/>
              </a:rPr>
              <a:t>representar a </a:t>
            </a:r>
            <a:r>
              <a:rPr lang="es-PE" altLang="zh-CN" dirty="0">
                <a:ea typeface="+mn-ea"/>
              </a:rPr>
              <a:t>información estructurada, objetos y diversos tipos de </a:t>
            </a:r>
            <a:r>
              <a:rPr lang="es-PE" altLang="zh-CN" dirty="0" smtClean="0">
                <a:ea typeface="+mn-ea"/>
              </a:rPr>
              <a:t>datos</a:t>
            </a:r>
            <a:endParaRPr lang="es-PE" altLang="zh-CN" dirty="0">
              <a:ea typeface="+mn-e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6"/>
          <a:stretch/>
        </p:blipFill>
        <p:spPr>
          <a:xfrm>
            <a:off x="4952990" y="224118"/>
            <a:ext cx="1828800" cy="8081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8" y="207078"/>
            <a:ext cx="914376" cy="914376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555590"/>
              </p:ext>
            </p:extLst>
          </p:nvPr>
        </p:nvGraphicFramePr>
        <p:xfrm>
          <a:off x="1295485" y="2819416"/>
          <a:ext cx="6934020" cy="30581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11340"/>
                <a:gridCol w="2311340"/>
                <a:gridCol w="2311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Descripción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XML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JSON</a:t>
                      </a:r>
                      <a:endParaRPr lang="es-P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Tipos de datos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representación de datos no es implícita 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representación de datos es implícita </a:t>
                      </a:r>
                      <a:endParaRPr lang="es-PE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Suporte de arreglos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representación por convenciones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soporte nativo 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Suporte de objetos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representación por convenciones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soporte nativo </a:t>
                      </a:r>
                      <a:endParaRPr lang="es-PE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Soporte de nulos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requiere importación del namespace 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soporte nativo </a:t>
                      </a:r>
                      <a:endParaRPr lang="es-PE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kern="1200" dirty="0" smtClean="0">
                          <a:effectLst/>
                        </a:rPr>
                        <a:t>Comentarios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soporte nativo </a:t>
                      </a:r>
                      <a:endParaRPr lang="es-PE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soportado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059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vs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6"/>
          <a:stretch/>
        </p:blipFill>
        <p:spPr>
          <a:xfrm>
            <a:off x="4952990" y="224118"/>
            <a:ext cx="1828800" cy="8081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8" y="207078"/>
            <a:ext cx="914376" cy="914376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0419"/>
              </p:ext>
            </p:extLst>
          </p:nvPr>
        </p:nvGraphicFramePr>
        <p:xfrm>
          <a:off x="1295485" y="1600248"/>
          <a:ext cx="6934020" cy="4185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11340"/>
                <a:gridCol w="2311340"/>
                <a:gridCol w="2311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Descripción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XML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JSON</a:t>
                      </a:r>
                      <a:endParaRPr lang="es-P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Espacios de nombres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soporte extensible para namespaces, lo cual elimina el riesgo de colisión de nombres de elementos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existe el concepto de espacio de nombres</a:t>
                      </a:r>
                      <a:endParaRPr lang="es-PE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Validación de formato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Schema estándar es encargado de validar el contenido de cada documento XML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posee una forma estándar de validación de contenido de documentos JSON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Tamaño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gran</a:t>
                      </a:r>
                      <a:r>
                        <a:rPr lang="es-E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tamaño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tamaño reducido 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Procesamiento en JavaScript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requiere un analizador sintáctico complejo XML DOM y librerías adicionales 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procesamiento es tan simple como utilizar la función eval() en Java Script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347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vs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6"/>
          <a:stretch/>
        </p:blipFill>
        <p:spPr>
          <a:xfrm>
            <a:off x="4952990" y="224118"/>
            <a:ext cx="1828800" cy="8081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8" y="207078"/>
            <a:ext cx="914376" cy="914376"/>
          </a:xfrm>
          <a:prstGeom prst="rect">
            <a:avLst/>
          </a:prstGeom>
        </p:spPr>
      </p:pic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50267"/>
              </p:ext>
            </p:extLst>
          </p:nvPr>
        </p:nvGraphicFramePr>
        <p:xfrm>
          <a:off x="1295485" y="1600248"/>
          <a:ext cx="6934020" cy="3967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11340"/>
                <a:gridCol w="2311340"/>
                <a:gridCol w="2311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Descripción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XML</a:t>
                      </a:r>
                      <a:endParaRPr lang="es-P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 smtClean="0"/>
                        <a:t>JSON</a:t>
                      </a:r>
                      <a:endParaRPr lang="es-PE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Curva de aprendizaje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requiere conocimiento de varios conceptos tales como XSD, XSLT, XPath, XML namespaces, DOM entre otros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aprendizaje rápido debido a que es una tecnología basada en un lenguaje de programación como es Java Script</a:t>
                      </a:r>
                      <a:endParaRPr lang="es-PE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Utilización y estándares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 de transferencia de información muy utilizada, asociada con varios estándares del mercado como SOAP, WSDL, IFX (Interactive Financial Exchange) entre otros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mayormente utilizado por aplicaciones web que utilizan AJAX y que se enfocan en maximizar la velocidad de transferencia de información</a:t>
                      </a:r>
                      <a:endParaRPr lang="es-P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626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vs</a:t>
            </a:r>
            <a:endParaRPr lang="es-PE" altLang="zh-CN" dirty="0">
              <a:ea typeface="SimSun" pitchFamily="2" charset="-122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6"/>
          <a:stretch/>
        </p:blipFill>
        <p:spPr>
          <a:xfrm>
            <a:off x="4952990" y="224118"/>
            <a:ext cx="1828800" cy="8081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548" y="207078"/>
            <a:ext cx="914376" cy="914376"/>
          </a:xfrm>
          <a:prstGeom prst="rect">
            <a:avLst/>
          </a:prstGeom>
        </p:spPr>
      </p:pic>
      <p:grpSp>
        <p:nvGrpSpPr>
          <p:cNvPr id="7" name="Grupo 6"/>
          <p:cNvGrpSpPr/>
          <p:nvPr/>
        </p:nvGrpSpPr>
        <p:grpSpPr>
          <a:xfrm>
            <a:off x="914496" y="2038911"/>
            <a:ext cx="3588582" cy="3032961"/>
            <a:chOff x="857376" y="2409092"/>
            <a:chExt cx="3588582" cy="3032961"/>
          </a:xfrm>
        </p:grpSpPr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376" y="2409092"/>
              <a:ext cx="2552576" cy="2474206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4972" y="4179911"/>
              <a:ext cx="914376" cy="914376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3017362" y="50727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smtClean="0">
                  <a:solidFill>
                    <a:srgbClr val="0070C0"/>
                  </a:solidFill>
                </a:rPr>
                <a:t>Integración</a:t>
              </a:r>
              <a:endParaRPr lang="es-PE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105386" y="2703762"/>
            <a:ext cx="3319295" cy="3126311"/>
            <a:chOff x="5486376" y="2984306"/>
            <a:chExt cx="3319295" cy="3126311"/>
          </a:xfrm>
        </p:grpSpPr>
        <p:grpSp>
          <p:nvGrpSpPr>
            <p:cNvPr id="13" name="Grupo 12"/>
            <p:cNvGrpSpPr/>
            <p:nvPr/>
          </p:nvGrpSpPr>
          <p:grpSpPr>
            <a:xfrm>
              <a:off x="5486376" y="2984306"/>
              <a:ext cx="2818406" cy="2941645"/>
              <a:chOff x="6173126" y="2971812"/>
              <a:chExt cx="2818406" cy="2941645"/>
            </a:xfrm>
          </p:grpSpPr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3126" y="2971812"/>
                <a:ext cx="2398800" cy="2391210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8706"/>
              <a:stretch/>
            </p:blipFill>
            <p:spPr>
              <a:xfrm>
                <a:off x="7162732" y="5105356"/>
                <a:ext cx="1828800" cy="808101"/>
              </a:xfrm>
              <a:prstGeom prst="rect">
                <a:avLst/>
              </a:prstGeom>
            </p:spPr>
          </p:pic>
        </p:grpSp>
        <p:sp>
          <p:nvSpPr>
            <p:cNvPr id="14" name="CuadroTexto 13"/>
            <p:cNvSpPr txBox="1"/>
            <p:nvPr/>
          </p:nvSpPr>
          <p:spPr>
            <a:xfrm>
              <a:off x="7543722" y="5741285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b="1" dirty="0" smtClean="0">
                  <a:solidFill>
                    <a:srgbClr val="0070C0"/>
                  </a:solidFill>
                </a:rPr>
                <a:t>Velocidad</a:t>
              </a:r>
              <a:endParaRPr lang="es-PE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4400486" y="380973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VS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10674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es-PE" altLang="zh-CN" dirty="0"/>
              <a:t>Herramientas Java para el procesamiento </a:t>
            </a:r>
            <a:r>
              <a:rPr lang="es-PE" altLang="zh-CN" dirty="0" smtClean="0"/>
              <a:t>       XML </a:t>
            </a:r>
            <a:r>
              <a:rPr lang="es-PE" altLang="zh-CN" dirty="0"/>
              <a:t>y JSON</a:t>
            </a:r>
            <a:br>
              <a:rPr lang="es-PE" altLang="zh-CN" dirty="0"/>
            </a:br>
            <a:endParaRPr lang="es-PE" altLang="zh-CN" dirty="0">
              <a:ea typeface="SimSun" pitchFamily="2" charset="-122"/>
            </a:endParaRPr>
          </a:p>
        </p:txBody>
      </p:sp>
      <p:sp>
        <p:nvSpPr>
          <p:cNvPr id="21" name="Marcador de contenido 20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614323"/>
          </a:xfrm>
        </p:spPr>
        <p:txBody>
          <a:bodyPr/>
          <a:lstStyle/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dirty="0" smtClean="0">
                <a:ea typeface="+mn-ea"/>
              </a:rPr>
              <a:t>Java Architecture for XML Binding (</a:t>
            </a:r>
            <a:r>
              <a:rPr lang="es-PE" dirty="0" smtClean="0"/>
              <a:t>JAXB</a:t>
            </a:r>
            <a:r>
              <a:rPr lang="es-PE" dirty="0" smtClean="0">
                <a:ea typeface="+mn-ea"/>
              </a:rPr>
              <a:t>): utilizada para las transformaciones de </a:t>
            </a:r>
            <a:r>
              <a:rPr lang="es-PE" dirty="0">
                <a:ea typeface="+mn-ea"/>
              </a:rPr>
              <a:t>objetos Java a </a:t>
            </a:r>
            <a:r>
              <a:rPr lang="es-PE" dirty="0" smtClean="0">
                <a:ea typeface="+mn-ea"/>
              </a:rPr>
              <a:t>las representaciones </a:t>
            </a:r>
            <a:r>
              <a:rPr lang="es-PE" dirty="0">
                <a:ea typeface="+mn-ea"/>
              </a:rPr>
              <a:t>en formato XML y </a:t>
            </a:r>
            <a:r>
              <a:rPr lang="es-PE" dirty="0" smtClean="0">
                <a:ea typeface="+mn-ea"/>
              </a:rPr>
              <a:t>viceversa</a:t>
            </a:r>
            <a:endParaRPr lang="es-PE" dirty="0">
              <a:ea typeface="+mn-ea"/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s-PE" dirty="0" smtClean="0">
                <a:ea typeface="+mn-ea"/>
              </a:rPr>
              <a:t>Apache </a:t>
            </a:r>
            <a:r>
              <a:rPr lang="es-PE" dirty="0">
                <a:ea typeface="+mn-ea"/>
              </a:rPr>
              <a:t>XMLBeans: </a:t>
            </a:r>
            <a:r>
              <a:rPr lang="es-PE" dirty="0" smtClean="0">
                <a:ea typeface="+mn-ea"/>
              </a:rPr>
              <a:t>manipulación del contenido XML con los objetos </a:t>
            </a:r>
            <a:r>
              <a:rPr lang="es-PE" dirty="0">
                <a:ea typeface="+mn-ea"/>
              </a:rPr>
              <a:t>Java y viceversa. Posee </a:t>
            </a:r>
            <a:r>
              <a:rPr lang="es-PE" dirty="0" smtClean="0">
                <a:ea typeface="+mn-ea"/>
              </a:rPr>
              <a:t>utilidades </a:t>
            </a:r>
            <a:r>
              <a:rPr lang="es-PE" dirty="0">
                <a:ea typeface="+mn-ea"/>
              </a:rPr>
              <a:t>para </a:t>
            </a:r>
            <a:r>
              <a:rPr lang="es-PE" dirty="0" smtClean="0">
                <a:ea typeface="+mn-ea"/>
              </a:rPr>
              <a:t>manejo </a:t>
            </a:r>
            <a:r>
              <a:rPr lang="es-PE" dirty="0">
                <a:ea typeface="+mn-ea"/>
              </a:rPr>
              <a:t>de esquemas XSD y navegación de un archivo </a:t>
            </a:r>
            <a:r>
              <a:rPr lang="es-PE" dirty="0" smtClean="0">
                <a:ea typeface="+mn-ea"/>
              </a:rPr>
              <a:t>XML</a:t>
            </a:r>
            <a:endParaRPr lang="es-PE" dirty="0">
              <a:ea typeface="+mn-ea"/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s-PE" dirty="0" smtClean="0">
                <a:ea typeface="+mn-ea"/>
              </a:rPr>
              <a:t>Jackson </a:t>
            </a:r>
            <a:r>
              <a:rPr lang="es-PE" dirty="0">
                <a:ea typeface="+mn-ea"/>
              </a:rPr>
              <a:t>Processor: </a:t>
            </a:r>
            <a:r>
              <a:rPr lang="es-PE" dirty="0" smtClean="0">
                <a:ea typeface="+mn-ea"/>
              </a:rPr>
              <a:t>es una librería </a:t>
            </a:r>
            <a:r>
              <a:rPr lang="es-PE" dirty="0">
                <a:ea typeface="+mn-ea"/>
              </a:rPr>
              <a:t>Java desarrollada como alternativa a los formatos XML. </a:t>
            </a:r>
            <a:r>
              <a:rPr lang="es-PE" dirty="0" smtClean="0">
                <a:ea typeface="+mn-ea"/>
              </a:rPr>
              <a:t>Mejora, velocidad </a:t>
            </a:r>
            <a:r>
              <a:rPr lang="es-PE" dirty="0">
                <a:ea typeface="+mn-ea"/>
              </a:rPr>
              <a:t>y tamaño de las transformaciones en XML utilizando </a:t>
            </a:r>
            <a:r>
              <a:rPr lang="es-PE" dirty="0" smtClean="0">
                <a:ea typeface="+mn-ea"/>
              </a:rPr>
              <a:t>formato JSON</a:t>
            </a:r>
            <a:endParaRPr lang="es-PE" dirty="0">
              <a:ea typeface="+mn-ea"/>
            </a:endParaRPr>
          </a:p>
          <a:p>
            <a:pPr indent="0">
              <a:buNone/>
            </a:pPr>
            <a:endParaRPr lang="es-PE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48" y="5667836"/>
            <a:ext cx="1828712" cy="480038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32"/>
          <a:stretch/>
        </p:blipFill>
        <p:spPr>
          <a:xfrm>
            <a:off x="4127224" y="5215859"/>
            <a:ext cx="2122246" cy="716474"/>
          </a:xfrm>
          <a:prstGeom prst="rect">
            <a:avLst/>
          </a:prstGeom>
        </p:spPr>
      </p:pic>
      <p:grpSp>
        <p:nvGrpSpPr>
          <p:cNvPr id="26" name="Grupo 25"/>
          <p:cNvGrpSpPr/>
          <p:nvPr/>
        </p:nvGrpSpPr>
        <p:grpSpPr>
          <a:xfrm>
            <a:off x="914496" y="4796819"/>
            <a:ext cx="3212728" cy="939902"/>
            <a:chOff x="4280694" y="2147888"/>
            <a:chExt cx="3869456" cy="1027829"/>
          </a:xfrm>
        </p:grpSpPr>
        <p:pic>
          <p:nvPicPr>
            <p:cNvPr id="27" name="Picture 11" descr="untitled.bmp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80694" y="2147888"/>
              <a:ext cx="23812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5364088" y="2675654"/>
              <a:ext cx="2786062" cy="500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>
                <a:defRPr/>
              </a:pPr>
              <a:r>
                <a:rPr lang="en-US" i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Jackson Processor</a:t>
              </a:r>
              <a:endParaRPr lang="es-PE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eaLnBrk="0" hangingPunct="0">
                <a:spcBef>
                  <a:spcPts val="300"/>
                </a:spcBef>
                <a:buClr>
                  <a:schemeClr val="tx1"/>
                </a:buClr>
                <a:defRPr/>
              </a:pPr>
              <a:endParaRPr lang="es-MX" sz="3200" i="1" dirty="0">
                <a:latin typeface="Arial" pitchFamily="34" charset="0"/>
                <a:cs typeface="Arial" pitchFamily="34" charset="0"/>
              </a:endParaRPr>
            </a:p>
            <a:p>
              <a:pPr marL="342900" indent="-342900" eaLnBrk="0" hangingPunct="0">
                <a:spcBef>
                  <a:spcPts val="300"/>
                </a:spcBef>
                <a:buClr>
                  <a:schemeClr val="tx1"/>
                </a:buClr>
                <a:buFont typeface="Verdana" pitchFamily="34" charset="0"/>
                <a:buChar char="●"/>
                <a:defRPr/>
              </a:pPr>
              <a:endParaRPr lang="es-MX" sz="3200" i="1" dirty="0">
                <a:latin typeface="Arial" pitchFamily="34" charset="0"/>
                <a:cs typeface="Arial" pitchFamily="34" charset="0"/>
              </a:endParaRPr>
            </a:p>
            <a:p>
              <a:pPr eaLnBrk="0" hangingPunct="0">
                <a:spcBef>
                  <a:spcPts val="300"/>
                </a:spcBef>
                <a:buClr>
                  <a:schemeClr val="tx1"/>
                </a:buClr>
                <a:defRPr/>
              </a:pPr>
              <a:endParaRPr lang="es-MX" sz="3200" i="1" dirty="0">
                <a:latin typeface="Arial" pitchFamily="34" charset="0"/>
                <a:cs typeface="Arial" pitchFamily="34" charset="0"/>
              </a:endParaRPr>
            </a:p>
            <a:p>
              <a:pPr eaLnBrk="0" hangingPunct="0">
                <a:spcBef>
                  <a:spcPts val="300"/>
                </a:spcBef>
                <a:buClr>
                  <a:schemeClr val="tx1"/>
                </a:buClr>
                <a:defRPr/>
              </a:pPr>
              <a:endParaRPr lang="es-MX" sz="3200" i="1" dirty="0">
                <a:latin typeface="Arial" pitchFamily="34" charset="0"/>
                <a:cs typeface="Arial" pitchFamily="34" charset="0"/>
              </a:endParaRPr>
            </a:p>
            <a:p>
              <a:pPr marL="457200" indent="-457200" eaLnBrk="0" hangingPunct="0">
                <a:spcBef>
                  <a:spcPts val="300"/>
                </a:spcBef>
                <a:buClr>
                  <a:schemeClr val="tx1"/>
                </a:buClr>
                <a:buFont typeface="+mj-lt"/>
                <a:buAutoNum type="alphaLcParenR" startAt="2"/>
                <a:defRPr/>
              </a:pPr>
              <a:endParaRPr lang="es-MX" sz="3200" i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435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 smtClean="0"/>
              <a:t>Ejercicio Nº </a:t>
            </a:r>
            <a:r>
              <a:rPr lang="es-PE" dirty="0" smtClean="0"/>
              <a:t>1.1</a:t>
            </a:r>
            <a:r>
              <a:rPr lang="es-PE" dirty="0"/>
              <a:t>: </a:t>
            </a:r>
            <a:r>
              <a:rPr lang="es-PE" dirty="0" err="1" smtClean="0"/>
              <a:t>Marshal</a:t>
            </a:r>
            <a:r>
              <a:rPr lang="es-PE" dirty="0" smtClean="0"/>
              <a:t> y </a:t>
            </a:r>
            <a:r>
              <a:rPr lang="es-PE" dirty="0" err="1" smtClean="0"/>
              <a:t>Unmarshal</a:t>
            </a:r>
            <a:r>
              <a:rPr lang="es-PE" dirty="0" smtClean="0"/>
              <a:t> de un Archivo XML con JAXB</a:t>
            </a:r>
            <a:endParaRPr lang="es-PE" dirty="0"/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5466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Definir un </a:t>
            </a:r>
            <a:r>
              <a:rPr lang="es-PE" dirty="0" err="1"/>
              <a:t>marshal</a:t>
            </a:r>
            <a:r>
              <a:rPr lang="es-PE" dirty="0"/>
              <a:t> y </a:t>
            </a:r>
            <a:r>
              <a:rPr lang="es-PE" dirty="0" err="1"/>
              <a:t>unmarshal</a:t>
            </a:r>
            <a:r>
              <a:rPr lang="es-PE" dirty="0"/>
              <a:t> para un archivo XML con </a:t>
            </a:r>
            <a:r>
              <a:rPr lang="es-PE" dirty="0" smtClean="0"/>
              <a:t>JAXB.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Crear un proyecto Maven que utilice JAXB con XML</a:t>
            </a: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Definir </a:t>
            </a:r>
            <a:r>
              <a:rPr lang="es-PE" altLang="zh-CN" dirty="0">
                <a:ea typeface="+mn-ea"/>
              </a:rPr>
              <a:t>las entidades mediante </a:t>
            </a:r>
            <a:r>
              <a:rPr lang="es-PE" altLang="zh-CN" dirty="0" smtClean="0">
                <a:ea typeface="+mn-ea"/>
              </a:rPr>
              <a:t>estructura JAXB</a:t>
            </a: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Realizar el Marshalling: De un POJO a XML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Realizar el </a:t>
            </a:r>
            <a:r>
              <a:rPr lang="es-PE" altLang="zh-CN" dirty="0" smtClean="0"/>
              <a:t>Unmarshalling</a:t>
            </a:r>
            <a:r>
              <a:rPr lang="es-PE" altLang="zh-CN" dirty="0"/>
              <a:t>: De </a:t>
            </a:r>
            <a:r>
              <a:rPr lang="es-PE" altLang="zh-CN" dirty="0" smtClean="0"/>
              <a:t>XML a un POJO</a:t>
            </a:r>
            <a:endParaRPr lang="es-PE" altLang="zh-CN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dirty="0"/>
              <a:t>Ejercicio </a:t>
            </a:r>
            <a:r>
              <a:rPr lang="es-PE" dirty="0" smtClean="0"/>
              <a:t>Nº 1.2: </a:t>
            </a:r>
            <a:r>
              <a:rPr lang="es-PE" dirty="0" err="1" smtClean="0"/>
              <a:t>Marshal</a:t>
            </a:r>
            <a:r>
              <a:rPr lang="es-PE" dirty="0" smtClean="0"/>
              <a:t> </a:t>
            </a:r>
            <a:r>
              <a:rPr lang="es-PE" dirty="0"/>
              <a:t>y </a:t>
            </a:r>
            <a:r>
              <a:rPr lang="es-PE" dirty="0" err="1" smtClean="0"/>
              <a:t>Unmarshal</a:t>
            </a:r>
            <a:r>
              <a:rPr lang="es-PE" dirty="0" smtClean="0"/>
              <a:t> </a:t>
            </a:r>
            <a:r>
              <a:rPr lang="es-PE" dirty="0"/>
              <a:t>de un Archivo </a:t>
            </a:r>
            <a:r>
              <a:rPr lang="es-PE" dirty="0" smtClean="0"/>
              <a:t>en formato JSON </a:t>
            </a:r>
            <a:r>
              <a:rPr lang="es-PE" dirty="0"/>
              <a:t>con </a:t>
            </a:r>
            <a:r>
              <a:rPr lang="es-PE" dirty="0" smtClean="0"/>
              <a:t>Jackson/JAXB</a:t>
            </a:r>
            <a:endParaRPr lang="es-PE" dirty="0"/>
          </a:p>
        </p:txBody>
      </p:sp>
      <p:sp>
        <p:nvSpPr>
          <p:cNvPr id="10243" name="Rectangle 1031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5466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Definir un </a:t>
            </a:r>
            <a:r>
              <a:rPr lang="es-PE" dirty="0" err="1"/>
              <a:t>marshal</a:t>
            </a:r>
            <a:r>
              <a:rPr lang="es-PE" dirty="0"/>
              <a:t> y </a:t>
            </a:r>
            <a:r>
              <a:rPr lang="es-PE" dirty="0" err="1"/>
              <a:t>unmarshal</a:t>
            </a:r>
            <a:r>
              <a:rPr lang="es-PE" dirty="0"/>
              <a:t> para un archivo en formato JSON con Jackson JAXB</a:t>
            </a:r>
            <a:r>
              <a:rPr lang="es-PE" altLang="zh-CN" dirty="0" smtClean="0">
                <a:ea typeface="SimSun" pitchFamily="2" charset="-122"/>
              </a:rPr>
              <a:t>.</a:t>
            </a:r>
            <a:endParaRPr lang="en-US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0" indent="0" algn="just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Al finalizar el laboratorio, el alumno logrará:</a:t>
            </a:r>
          </a:p>
          <a:p>
            <a:pPr marL="0" indent="0" algn="just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Crear un proyecto Maven que utilice </a:t>
            </a:r>
            <a:r>
              <a:rPr lang="es-PE" altLang="zh-CN" dirty="0" smtClean="0"/>
              <a:t>JAXB con JSON</a:t>
            </a:r>
            <a:endParaRPr lang="es-PE" altLang="zh-CN" dirty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Definir las entidades mediante estructura </a:t>
            </a:r>
            <a:r>
              <a:rPr lang="es-PE" altLang="zh-CN" dirty="0" smtClean="0"/>
              <a:t>JAXB/Jackson</a:t>
            </a:r>
            <a:endParaRPr lang="es-PE" altLang="zh-CN" dirty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Realizar el Marshalling: De un POJO a A</a:t>
            </a:r>
            <a:r>
              <a:rPr lang="es-PE" altLang="zh-CN" dirty="0" smtClean="0"/>
              <a:t>rchivo JSON</a:t>
            </a:r>
            <a:endParaRPr lang="es-PE" altLang="zh-CN" dirty="0"/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Realizar el Unmarshalling: De Archivo JSON</a:t>
            </a:r>
            <a:r>
              <a:rPr lang="es-PE" altLang="zh-CN" dirty="0" smtClean="0"/>
              <a:t> </a:t>
            </a:r>
            <a:r>
              <a:rPr lang="es-PE" altLang="zh-CN" dirty="0"/>
              <a:t>a un </a:t>
            </a:r>
            <a:r>
              <a:rPr lang="es-PE" altLang="zh-CN" dirty="0" smtClean="0"/>
              <a:t>POJO</a:t>
            </a:r>
            <a:endParaRPr lang="es-PE" altLang="zh-CN" dirty="0"/>
          </a:p>
        </p:txBody>
      </p:sp>
    </p:spTree>
    <p:extLst>
      <p:ext uri="{BB962C8B-B14F-4D97-AF65-F5344CB8AC3E}">
        <p14:creationId xmlns:p14="http://schemas.microsoft.com/office/powerpoint/2010/main" val="3826528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Lecturas adicionales</a:t>
            </a:r>
          </a:p>
        </p:txBody>
      </p:sp>
      <p:sp>
        <p:nvSpPr>
          <p:cNvPr id="1638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40503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</a:rPr>
              <a:t>Para obtener información adicional, puede consultar: </a:t>
            </a:r>
          </a:p>
          <a:p>
            <a:pPr lvl="1" eaLnBrk="1" hangingPunct="1"/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n-US" altLang="zh-CN" dirty="0">
                <a:ea typeface="+mn-ea"/>
              </a:rPr>
              <a:t>XML </a:t>
            </a:r>
            <a:r>
              <a:rPr lang="en-US" altLang="zh-CN" dirty="0" smtClean="0">
                <a:ea typeface="+mn-ea"/>
              </a:rPr>
              <a:t>Stands </a:t>
            </a:r>
            <a:r>
              <a:rPr lang="en-US" altLang="zh-CN" dirty="0">
                <a:ea typeface="+mn-ea"/>
              </a:rPr>
              <a:t>for </a:t>
            </a:r>
            <a:r>
              <a:rPr lang="en-US" altLang="zh-CN" dirty="0" smtClean="0">
                <a:ea typeface="+mn-ea"/>
              </a:rPr>
              <a:t>Extensible </a:t>
            </a:r>
            <a:r>
              <a:rPr lang="en-US" altLang="zh-CN" dirty="0">
                <a:ea typeface="+mn-ea"/>
              </a:rPr>
              <a:t>Markup </a:t>
            </a:r>
            <a:r>
              <a:rPr lang="en-US" altLang="zh-CN" dirty="0" smtClean="0">
                <a:ea typeface="+mn-ea"/>
              </a:rPr>
              <a:t>Language</a:t>
            </a:r>
          </a:p>
          <a:p>
            <a:pPr marL="811213" lvl="2" indent="-365125" eaLnBrk="1" hangingPunct="1"/>
            <a:r>
              <a:rPr lang="es-PE" altLang="zh-CN" dirty="0">
                <a:ea typeface="SimSun" pitchFamily="2" charset="-122"/>
                <a:hlinkClick r:id="rId2"/>
              </a:rPr>
              <a:t>http://www.w3schools.com/xml/</a:t>
            </a:r>
            <a:endParaRPr lang="es-PE" altLang="zh-CN" dirty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JSON </a:t>
            </a:r>
            <a:r>
              <a:rPr lang="es-PE" altLang="zh-CN" dirty="0" smtClean="0">
                <a:ea typeface="+mn-ea"/>
              </a:rPr>
              <a:t>JavaScript </a:t>
            </a:r>
            <a:r>
              <a:rPr lang="es-PE" altLang="zh-CN" dirty="0">
                <a:ea typeface="+mn-ea"/>
              </a:rPr>
              <a:t>Object </a:t>
            </a:r>
            <a:r>
              <a:rPr lang="es-PE" altLang="zh-CN" dirty="0" smtClean="0">
                <a:ea typeface="+mn-ea"/>
              </a:rPr>
              <a:t>Notation</a:t>
            </a:r>
          </a:p>
          <a:p>
            <a:pPr marL="811213" lvl="2" indent="-365125" eaLnBrk="1" hangingPunct="1"/>
            <a:r>
              <a:rPr lang="es-PE" altLang="zh-CN" dirty="0">
                <a:ea typeface="SimSun" pitchFamily="2" charset="-122"/>
                <a:hlinkClick r:id="rId3"/>
              </a:rPr>
              <a:t>http://www.json.org</a:t>
            </a:r>
            <a:r>
              <a:rPr lang="es-PE" altLang="zh-CN" dirty="0" smtClean="0">
                <a:ea typeface="SimSun" pitchFamily="2" charset="-122"/>
                <a:hlinkClick r:id="rId3"/>
              </a:rPr>
              <a:t>/</a:t>
            </a: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JSON o </a:t>
            </a:r>
            <a:r>
              <a:rPr lang="es-PE" dirty="0" smtClean="0">
                <a:ea typeface="+mn-ea"/>
              </a:rPr>
              <a:t>XML</a:t>
            </a:r>
            <a:endParaRPr lang="es-PE" altLang="zh-CN" dirty="0">
              <a:ea typeface="+mn-ea"/>
            </a:endParaRPr>
          </a:p>
          <a:p>
            <a:pPr marL="811213" lvl="2" indent="-365125" eaLnBrk="1" hangingPunct="1"/>
            <a:r>
              <a:rPr lang="es-PE" altLang="zh-CN" dirty="0" smtClean="0">
                <a:ea typeface="SimSun" pitchFamily="2" charset="-122"/>
                <a:hlinkClick r:id="rId4"/>
              </a:rPr>
              <a:t>http</a:t>
            </a:r>
            <a:r>
              <a:rPr lang="es-PE" altLang="zh-CN" dirty="0">
                <a:ea typeface="SimSun" pitchFamily="2" charset="-122"/>
                <a:hlinkClick r:id="rId4"/>
              </a:rPr>
              <a:t>://</a:t>
            </a:r>
            <a:r>
              <a:rPr lang="es-PE" altLang="zh-CN" dirty="0" smtClean="0">
                <a:ea typeface="SimSun" pitchFamily="2" charset="-122"/>
                <a:hlinkClick r:id="rId4"/>
              </a:rPr>
              <a:t>www.analyticaweb.com/desarrollo-web/json-versus-xml-en-proyectos-web</a:t>
            </a:r>
            <a:endParaRPr lang="es-PE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Resumen</a:t>
            </a:r>
          </a:p>
        </p:txBody>
      </p:sp>
      <p:sp>
        <p:nvSpPr>
          <p:cNvPr id="17411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68203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s-PE" altLang="zh-CN" dirty="0" smtClean="0">
                <a:ea typeface="SimSun" pitchFamily="2" charset="-122"/>
                <a:sym typeface="Times New Roman" pitchFamily="18" charset="0"/>
              </a:rPr>
              <a:t>En este capítulo, usted aprendió:</a:t>
            </a:r>
            <a:r>
              <a:rPr lang="es-PE" altLang="zh-CN" dirty="0" smtClean="0">
                <a:ea typeface="SimSun" pitchFamily="2" charset="-122"/>
              </a:rPr>
              <a:t> </a:t>
            </a:r>
          </a:p>
          <a:p>
            <a:pPr marL="0" indent="0" eaLnBrk="1" hangingPunct="1">
              <a:buNone/>
            </a:pPr>
            <a:endParaRPr lang="es-PE" altLang="zh-CN" dirty="0" smtClean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HTTP (</a:t>
            </a:r>
            <a:r>
              <a:rPr lang="es-PE" altLang="zh-CN" dirty="0" err="1"/>
              <a:t>HyperText</a:t>
            </a:r>
            <a:r>
              <a:rPr lang="es-PE" altLang="zh-CN" dirty="0"/>
              <a:t> Transfer </a:t>
            </a:r>
            <a:r>
              <a:rPr lang="es-PE" altLang="zh-CN" dirty="0" err="1"/>
              <a:t>Protocol</a:t>
            </a:r>
            <a:r>
              <a:rPr lang="es-PE" altLang="zh-CN" dirty="0"/>
              <a:t>) es un protocolo de nivel de aplicación utilizado para intercambiar la información en la </a:t>
            </a:r>
            <a:r>
              <a:rPr lang="es-PE" altLang="zh-CN" dirty="0" err="1"/>
              <a:t>World</a:t>
            </a:r>
            <a:r>
              <a:rPr lang="es-PE" altLang="zh-CN" dirty="0"/>
              <a:t> Wide </a:t>
            </a:r>
            <a:r>
              <a:rPr lang="es-PE" altLang="zh-CN" dirty="0" smtClean="0"/>
              <a:t>Web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/>
              <a:t>JSON se </a:t>
            </a:r>
            <a:r>
              <a:rPr lang="es-PE" altLang="zh-CN" dirty="0"/>
              <a:t>propone como </a:t>
            </a:r>
            <a:r>
              <a:rPr lang="es-PE" altLang="zh-CN" dirty="0" smtClean="0"/>
              <a:t>alternativa </a:t>
            </a:r>
            <a:r>
              <a:rPr lang="es-PE" altLang="zh-CN" dirty="0"/>
              <a:t>a XML ya que es capaz de manejar información estructurada entre </a:t>
            </a:r>
            <a:r>
              <a:rPr lang="es-PE" altLang="zh-CN" dirty="0" smtClean="0"/>
              <a:t>las plataformas de una forma simple debido, a </a:t>
            </a:r>
            <a:r>
              <a:rPr lang="es-PE" altLang="zh-CN" dirty="0"/>
              <a:t>que su sintaxis está basada en JavaScript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endParaRPr lang="es-PE" altLang="zh-CN" dirty="0" smtClean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Tarea Nº 1</a:t>
            </a:r>
            <a:r>
              <a:rPr lang="es-PE" altLang="zh-CN" dirty="0">
                <a:ea typeface="SimSun" pitchFamily="2" charset="-122"/>
              </a:rPr>
              <a:t>: </a:t>
            </a:r>
            <a:r>
              <a:rPr lang="es-PE" altLang="zh-CN" dirty="0" smtClean="0">
                <a:ea typeface="SimSun" pitchFamily="2" charset="-122"/>
              </a:rPr>
              <a:t>Entender las diferencias entre JABX y JSON para procesamiento JSON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09600" y="1447800"/>
            <a:ext cx="7918450" cy="381745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PE" dirty="0"/>
              <a:t>Elaborar una aplicación que convierte una cadena JSON a un formato XML </a:t>
            </a:r>
            <a:r>
              <a:rPr lang="es-PE" dirty="0" smtClean="0"/>
              <a:t>especificado.</a:t>
            </a:r>
          </a:p>
          <a:p>
            <a:pPr marL="0" indent="0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0" indent="0" eaLnBrk="1" hangingPunct="1">
              <a:buNone/>
            </a:pPr>
            <a:r>
              <a:rPr lang="es-PE" altLang="zh-CN" dirty="0">
                <a:ea typeface="SimSun" pitchFamily="2" charset="-122"/>
              </a:rPr>
              <a:t>Al finalizar el laboratorio, el alumno logrará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marL="0" indent="0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Conocer la tecnología JAXB y Jackson para procesamiento de JSON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/>
              <a:t>Analizar las diferencias, ventajas y desventajas entre JAXB y JSON</a:t>
            </a:r>
            <a:endParaRPr lang="es-PE" altLang="zh-CN" dirty="0">
              <a:ea typeface="SimSun" pitchFamily="2" charset="-122"/>
            </a:endParaRPr>
          </a:p>
          <a:p>
            <a:pPr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2166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Objetivos</a:t>
            </a: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696102" cy="226010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" lvl="1" indent="0" algn="just" eaLnBrk="1" hangingPunct="1">
              <a:buNone/>
            </a:pPr>
            <a:r>
              <a:rPr lang="es-PE" altLang="zh-CN" dirty="0">
                <a:ea typeface="SimSun" pitchFamily="2" charset="-122"/>
              </a:rPr>
              <a:t>Al finalizar el capítulo, el alumno logrará</a:t>
            </a:r>
            <a:r>
              <a:rPr lang="es-PE" altLang="zh-CN" dirty="0" smtClean="0">
                <a:ea typeface="SimSun" pitchFamily="2" charset="-122"/>
              </a:rPr>
              <a:t>:</a:t>
            </a:r>
          </a:p>
          <a:p>
            <a:pPr marL="114300" lvl="1" indent="0" algn="just" eaLnBrk="1" hangingPunct="1">
              <a:buNone/>
            </a:pPr>
            <a:endParaRPr lang="es-PE" altLang="zh-CN" dirty="0">
              <a:ea typeface="SimSun" pitchFamily="2" charset="-122"/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Conocer los fundamentos </a:t>
            </a:r>
            <a:r>
              <a:rPr lang="es-PE" dirty="0" smtClean="0">
                <a:ea typeface="+mn-ea"/>
              </a:rPr>
              <a:t>de formatos </a:t>
            </a:r>
            <a:r>
              <a:rPr lang="es-PE" dirty="0">
                <a:ea typeface="+mn-ea"/>
              </a:rPr>
              <a:t>para </a:t>
            </a:r>
            <a:r>
              <a:rPr lang="es-PE" dirty="0" smtClean="0">
                <a:ea typeface="+mn-ea"/>
              </a:rPr>
              <a:t>intercambio </a:t>
            </a:r>
            <a:r>
              <a:rPr lang="es-PE" dirty="0">
                <a:ea typeface="+mn-ea"/>
              </a:rPr>
              <a:t>de </a:t>
            </a:r>
            <a:r>
              <a:rPr lang="es-PE" dirty="0" smtClean="0">
                <a:ea typeface="+mn-ea"/>
              </a:rPr>
              <a:t>información</a:t>
            </a:r>
            <a:endParaRPr lang="es-PE" dirty="0">
              <a:ea typeface="+mn-ea"/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s-PE" dirty="0">
                <a:ea typeface="+mn-ea"/>
              </a:rPr>
              <a:t>Implementar aplicaciones </a:t>
            </a:r>
            <a:r>
              <a:rPr lang="es-PE" dirty="0" smtClean="0">
                <a:ea typeface="+mn-ea"/>
              </a:rPr>
              <a:t>que </a:t>
            </a:r>
            <a:r>
              <a:rPr lang="es-PE" dirty="0">
                <a:ea typeface="+mn-ea"/>
              </a:rPr>
              <a:t>trabajen con los principales formatos de intercambio de </a:t>
            </a:r>
            <a:r>
              <a:rPr lang="es-PE" dirty="0" smtClean="0">
                <a:ea typeface="+mn-ea"/>
              </a:rPr>
              <a:t>información del mercado</a:t>
            </a:r>
            <a:endParaRPr lang="es-PE" dirty="0"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smtClean="0">
                <a:ea typeface="SimSun" pitchFamily="2" charset="-122"/>
              </a:rPr>
              <a:t>Agenda</a:t>
            </a: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19892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Comunicación basada en protocolo HTTP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Normativa </a:t>
            </a:r>
            <a:r>
              <a:rPr lang="es-PE" altLang="zh-CN" dirty="0">
                <a:ea typeface="+mn-ea"/>
              </a:rPr>
              <a:t>XML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Normativa </a:t>
            </a:r>
            <a:r>
              <a:rPr lang="es-PE" altLang="zh-CN" dirty="0">
                <a:ea typeface="+mn-ea"/>
              </a:rPr>
              <a:t>JSON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XML vs JSON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Herramientas </a:t>
            </a:r>
            <a:r>
              <a:rPr lang="es-PE" altLang="zh-CN" dirty="0" smtClean="0">
                <a:ea typeface="+mn-ea"/>
              </a:rPr>
              <a:t>Java </a:t>
            </a:r>
            <a:r>
              <a:rPr lang="es-PE" altLang="zh-CN" dirty="0">
                <a:ea typeface="+mn-ea"/>
              </a:rPr>
              <a:t>para </a:t>
            </a:r>
            <a:r>
              <a:rPr lang="es-PE" altLang="zh-CN" dirty="0" smtClean="0">
                <a:ea typeface="+mn-ea"/>
              </a:rPr>
              <a:t>el procesamiento XML </a:t>
            </a:r>
            <a:r>
              <a:rPr lang="es-PE" altLang="zh-CN" dirty="0">
                <a:ea typeface="+mn-ea"/>
              </a:rPr>
              <a:t>y JSON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>
                <a:ea typeface="SimSun" pitchFamily="2" charset="-122"/>
              </a:rPr>
              <a:t>Comunicación basada en protocolo HTTP</a:t>
            </a:r>
          </a:p>
        </p:txBody>
      </p:sp>
      <p:sp>
        <p:nvSpPr>
          <p:cNvPr id="5123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3072636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HTTP (HyperText Transfer </a:t>
            </a:r>
            <a:r>
              <a:rPr lang="es-PE" altLang="zh-CN" dirty="0" smtClean="0">
                <a:ea typeface="+mn-ea"/>
              </a:rPr>
              <a:t>Protocol) es </a:t>
            </a:r>
            <a:r>
              <a:rPr lang="es-PE" altLang="zh-CN" dirty="0">
                <a:ea typeface="+mn-ea"/>
              </a:rPr>
              <a:t>un </a:t>
            </a:r>
            <a:r>
              <a:rPr lang="es-PE" altLang="zh-CN" dirty="0" smtClean="0">
                <a:ea typeface="+mn-ea"/>
              </a:rPr>
              <a:t>protocolo </a:t>
            </a:r>
            <a:r>
              <a:rPr lang="es-PE" altLang="zh-CN" dirty="0">
                <a:ea typeface="+mn-ea"/>
              </a:rPr>
              <a:t>de nivel de </a:t>
            </a:r>
            <a:r>
              <a:rPr lang="es-PE" altLang="zh-CN" dirty="0" smtClean="0">
                <a:ea typeface="+mn-ea"/>
              </a:rPr>
              <a:t>aplicación utilizado para </a:t>
            </a:r>
            <a:r>
              <a:rPr lang="es-PE" altLang="zh-CN" dirty="0">
                <a:ea typeface="+mn-ea"/>
              </a:rPr>
              <a:t>intercambiar </a:t>
            </a:r>
            <a:r>
              <a:rPr lang="es-PE" altLang="zh-CN" dirty="0" smtClean="0">
                <a:ea typeface="+mn-ea"/>
              </a:rPr>
              <a:t>la información en </a:t>
            </a:r>
            <a:r>
              <a:rPr lang="es-PE" altLang="zh-CN" dirty="0">
                <a:ea typeface="+mn-ea"/>
              </a:rPr>
              <a:t>la World Wide Web. Sus principales características </a:t>
            </a:r>
            <a:r>
              <a:rPr lang="es-PE" altLang="zh-CN" dirty="0" smtClean="0">
                <a:ea typeface="+mn-ea"/>
              </a:rPr>
              <a:t>son:</a:t>
            </a:r>
            <a:endParaRPr lang="es-PE" altLang="zh-CN" dirty="0">
              <a:ea typeface="+mn-ea"/>
            </a:endParaRPr>
          </a:p>
          <a:p>
            <a:pPr marL="788988" lvl="2" indent="-342900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</a:rPr>
              <a:t>Es un protocolo que no maneja estados, es decir, </a:t>
            </a:r>
            <a:r>
              <a:rPr lang="es-PE" altLang="zh-CN" dirty="0" smtClean="0">
                <a:ea typeface="+mn-ea"/>
              </a:rPr>
              <a:t>no almacena información </a:t>
            </a:r>
            <a:r>
              <a:rPr lang="es-PE" altLang="zh-CN" dirty="0">
                <a:ea typeface="+mn-ea"/>
              </a:rPr>
              <a:t>de conexiones </a:t>
            </a:r>
            <a:r>
              <a:rPr lang="es-PE" altLang="zh-CN" dirty="0" smtClean="0">
                <a:ea typeface="+mn-ea"/>
              </a:rPr>
              <a:t>previas</a:t>
            </a:r>
            <a:endParaRPr lang="es-PE" altLang="zh-CN" dirty="0">
              <a:ea typeface="+mn-ea"/>
            </a:endParaRPr>
          </a:p>
          <a:p>
            <a:pPr marL="788988" lvl="2" indent="-342900" eaLnBrk="1" hangingPunct="1">
              <a:buFont typeface="Arial" panose="020B0604020202020204" pitchFamily="34" charset="0"/>
              <a:buChar char="-"/>
            </a:pPr>
            <a:r>
              <a:rPr lang="es-PE" altLang="zh-CN" dirty="0" smtClean="0">
                <a:ea typeface="+mn-ea"/>
              </a:rPr>
              <a:t>Esta </a:t>
            </a:r>
            <a:r>
              <a:rPr lang="es-PE" altLang="zh-CN" dirty="0">
                <a:ea typeface="+mn-ea"/>
              </a:rPr>
              <a:t>orientado a </a:t>
            </a:r>
            <a:r>
              <a:rPr lang="es-PE" altLang="zh-CN" dirty="0" smtClean="0">
                <a:ea typeface="+mn-ea"/>
              </a:rPr>
              <a:t>las transacciones </a:t>
            </a:r>
            <a:r>
              <a:rPr lang="es-PE" altLang="zh-CN" dirty="0">
                <a:ea typeface="+mn-ea"/>
              </a:rPr>
              <a:t>bajo </a:t>
            </a:r>
            <a:r>
              <a:rPr lang="es-PE" altLang="zh-CN" dirty="0" smtClean="0">
                <a:ea typeface="+mn-ea"/>
              </a:rPr>
              <a:t>esquema </a:t>
            </a:r>
            <a:r>
              <a:rPr lang="es-PE" altLang="zh-CN" dirty="0">
                <a:ea typeface="+mn-ea"/>
              </a:rPr>
              <a:t>de </a:t>
            </a:r>
            <a:r>
              <a:rPr lang="es-PE" altLang="zh-CN" dirty="0" smtClean="0">
                <a:ea typeface="+mn-ea"/>
              </a:rPr>
              <a:t>petición y respuesta </a:t>
            </a:r>
            <a:r>
              <a:rPr lang="es-PE" altLang="zh-CN" dirty="0">
                <a:ea typeface="+mn-ea"/>
              </a:rPr>
              <a:t>entre un cliente y </a:t>
            </a:r>
            <a:r>
              <a:rPr lang="es-PE" altLang="zh-CN" dirty="0" smtClean="0">
                <a:ea typeface="+mn-ea"/>
              </a:rPr>
              <a:t>servidor</a:t>
            </a:r>
            <a:endParaRPr lang="es-PE" altLang="zh-CN" dirty="0">
              <a:ea typeface="+mn-ea"/>
            </a:endParaRPr>
          </a:p>
          <a:p>
            <a:pPr marL="788988" lvl="2" indent="-342900" eaLnBrk="1" hangingPunct="1">
              <a:buFont typeface="Arial" panose="020B0604020202020204" pitchFamily="34" charset="0"/>
              <a:buChar char="-"/>
            </a:pPr>
            <a:r>
              <a:rPr lang="es-PE" altLang="zh-CN" dirty="0" smtClean="0">
                <a:ea typeface="+mn-ea"/>
              </a:rPr>
              <a:t>Utilizado </a:t>
            </a:r>
            <a:r>
              <a:rPr lang="es-PE" altLang="zh-CN" dirty="0">
                <a:ea typeface="+mn-ea"/>
              </a:rPr>
              <a:t>en </a:t>
            </a:r>
            <a:r>
              <a:rPr lang="es-PE" altLang="zh-CN" dirty="0" smtClean="0">
                <a:ea typeface="+mn-ea"/>
              </a:rPr>
              <a:t>transferencia </a:t>
            </a:r>
            <a:r>
              <a:rPr lang="es-PE" altLang="zh-CN" dirty="0">
                <a:ea typeface="+mn-ea"/>
              </a:rPr>
              <a:t>de recursos </a:t>
            </a:r>
            <a:r>
              <a:rPr lang="es-PE" altLang="zh-CN" dirty="0" smtClean="0">
                <a:ea typeface="+mn-ea"/>
              </a:rPr>
              <a:t>web: páginas </a:t>
            </a:r>
            <a:r>
              <a:rPr lang="es-PE" altLang="zh-CN" dirty="0">
                <a:ea typeface="+mn-ea"/>
              </a:rPr>
              <a:t>estáticas, </a:t>
            </a:r>
            <a:r>
              <a:rPr lang="es-PE" altLang="zh-CN" dirty="0" smtClean="0">
                <a:ea typeface="+mn-ea"/>
              </a:rPr>
              <a:t>imágenes</a:t>
            </a:r>
            <a:r>
              <a:rPr lang="es-PE" altLang="zh-CN" dirty="0">
                <a:ea typeface="+mn-ea"/>
              </a:rPr>
              <a:t>, </a:t>
            </a:r>
            <a:r>
              <a:rPr lang="es-PE" altLang="zh-CN" dirty="0" smtClean="0">
                <a:ea typeface="+mn-ea"/>
              </a:rPr>
              <a:t>resultados de </a:t>
            </a:r>
            <a:r>
              <a:rPr lang="es-PE" altLang="zh-CN" dirty="0">
                <a:ea typeface="+mn-ea"/>
              </a:rPr>
              <a:t>ejecución de un </a:t>
            </a:r>
            <a:r>
              <a:rPr lang="es-PE" altLang="zh-CN" dirty="0" smtClean="0">
                <a:ea typeface="+mn-ea"/>
              </a:rPr>
              <a:t>programa, etc.</a:t>
            </a:r>
            <a:endParaRPr lang="es-PE" altLang="zh-CN" dirty="0" smtClean="0">
              <a:ea typeface="SimSun" pitchFamily="2" charset="-122"/>
            </a:endParaRPr>
          </a:p>
        </p:txBody>
      </p:sp>
      <p:pic>
        <p:nvPicPr>
          <p:cNvPr id="4" name="Picture 7" descr="cliente-servidor-http.png"/>
          <p:cNvPicPr>
            <a:picLocks noChangeAspect="1"/>
          </p:cNvPicPr>
          <p:nvPr/>
        </p:nvPicPr>
        <p:blipFill rotWithShape="1">
          <a:blip r:embed="rId2" cstate="print"/>
          <a:srcRect t="13603" b="16093"/>
          <a:stretch/>
        </p:blipFill>
        <p:spPr bwMode="auto">
          <a:xfrm>
            <a:off x="2810715" y="4745972"/>
            <a:ext cx="3516220" cy="144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Normativa </a:t>
            </a:r>
            <a:r>
              <a:rPr lang="es-PE" altLang="zh-CN" dirty="0">
                <a:ea typeface="SimSun" pitchFamily="2" charset="-122"/>
              </a:rPr>
              <a:t>XML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293721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Es </a:t>
            </a:r>
            <a:r>
              <a:rPr lang="es-PE" altLang="zh-CN" dirty="0" smtClean="0">
                <a:ea typeface="+mn-ea"/>
              </a:rPr>
              <a:t>un </a:t>
            </a:r>
            <a:r>
              <a:rPr lang="es-PE" altLang="zh-CN" dirty="0">
                <a:ea typeface="+mn-ea"/>
              </a:rPr>
              <a:t>metalenguaje extensible de etiquetas desarrollado por el World Wide Web Consortium </a:t>
            </a:r>
            <a:r>
              <a:rPr lang="es-PE" altLang="zh-CN" dirty="0" smtClean="0">
                <a:ea typeface="+mn-ea"/>
                <a:hlinkClick r:id="rId2"/>
              </a:rPr>
              <a:t>http://www.w3.org/xml</a:t>
            </a:r>
            <a:r>
              <a:rPr lang="es-PE" altLang="zh-CN" dirty="0" smtClean="0">
                <a:ea typeface="+mn-ea"/>
              </a:rPr>
              <a:t> 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No </a:t>
            </a:r>
            <a:r>
              <a:rPr lang="es-PE" altLang="zh-CN" dirty="0">
                <a:ea typeface="+mn-ea"/>
              </a:rPr>
              <a:t>es realmente un lenguaje en </a:t>
            </a:r>
            <a:r>
              <a:rPr lang="es-PE" altLang="zh-CN" dirty="0" smtClean="0">
                <a:ea typeface="+mn-ea"/>
              </a:rPr>
              <a:t>particular, sino, </a:t>
            </a:r>
            <a:r>
              <a:rPr lang="es-PE" altLang="zh-CN" dirty="0">
                <a:ea typeface="+mn-ea"/>
              </a:rPr>
              <a:t>una manera de definir lenguajes para diferentes </a:t>
            </a:r>
            <a:r>
              <a:rPr lang="es-PE" altLang="zh-CN" dirty="0" smtClean="0">
                <a:ea typeface="+mn-ea"/>
              </a:rPr>
              <a:t>necesidades</a:t>
            </a: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Se propone como </a:t>
            </a:r>
            <a:r>
              <a:rPr lang="es-PE" altLang="zh-CN" dirty="0" smtClean="0">
                <a:ea typeface="+mn-ea"/>
              </a:rPr>
              <a:t>estándar </a:t>
            </a:r>
            <a:r>
              <a:rPr lang="es-PE" altLang="zh-CN" dirty="0">
                <a:ea typeface="+mn-ea"/>
              </a:rPr>
              <a:t>para </a:t>
            </a:r>
            <a:r>
              <a:rPr lang="es-PE" altLang="zh-CN" dirty="0" smtClean="0">
                <a:ea typeface="+mn-ea"/>
              </a:rPr>
              <a:t>intercambio </a:t>
            </a:r>
            <a:r>
              <a:rPr lang="es-PE" altLang="zh-CN" dirty="0">
                <a:ea typeface="+mn-ea"/>
              </a:rPr>
              <a:t>de información estructurada entre diferentes </a:t>
            </a:r>
            <a:r>
              <a:rPr lang="es-PE" altLang="zh-CN" dirty="0" smtClean="0">
                <a:ea typeface="+mn-ea"/>
              </a:rPr>
              <a:t>plataformas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Se </a:t>
            </a:r>
            <a:r>
              <a:rPr lang="es-PE" altLang="zh-CN" dirty="0">
                <a:ea typeface="+mn-ea"/>
              </a:rPr>
              <a:t>puede </a:t>
            </a:r>
            <a:r>
              <a:rPr lang="es-PE" altLang="zh-CN" dirty="0" smtClean="0">
                <a:ea typeface="+mn-ea"/>
              </a:rPr>
              <a:t>aplicar en </a:t>
            </a:r>
            <a:r>
              <a:rPr lang="es-PE" altLang="zh-CN" dirty="0">
                <a:ea typeface="+mn-ea"/>
              </a:rPr>
              <a:t>bases de datos, editores de texto, hojas de cálculo </a:t>
            </a:r>
            <a:r>
              <a:rPr lang="es-PE" altLang="zh-CN" dirty="0" smtClean="0">
                <a:ea typeface="+mn-ea"/>
              </a:rPr>
              <a:t>entre otros</a:t>
            </a:r>
            <a:endParaRPr lang="es-PE" altLang="zh-CN" dirty="0">
              <a:ea typeface="+mn-e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456" y="4516776"/>
            <a:ext cx="2328738" cy="167669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88" y="207078"/>
            <a:ext cx="914376" cy="9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3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Normativa </a:t>
            </a:r>
            <a:r>
              <a:rPr lang="es-PE" altLang="zh-CN" dirty="0">
                <a:ea typeface="SimSun" pitchFamily="2" charset="-122"/>
              </a:rPr>
              <a:t>XML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46607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Los </a:t>
            </a:r>
            <a:r>
              <a:rPr lang="es-PE" altLang="zh-CN" dirty="0">
                <a:ea typeface="+mn-ea"/>
              </a:rPr>
              <a:t>documentos XML se pueden analizar de dos </a:t>
            </a:r>
            <a:r>
              <a:rPr lang="es-PE" altLang="zh-CN" dirty="0" smtClean="0">
                <a:ea typeface="+mn-ea"/>
              </a:rPr>
              <a:t>formas:</a:t>
            </a:r>
          </a:p>
          <a:p>
            <a:pPr marL="788988" lvl="2" indent="-342900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</a:rPr>
              <a:t>Por </a:t>
            </a:r>
            <a:r>
              <a:rPr lang="es-PE" altLang="zh-CN" dirty="0" smtClean="0">
                <a:ea typeface="+mn-ea"/>
              </a:rPr>
              <a:t>estructura: cuenta </a:t>
            </a:r>
            <a:r>
              <a:rPr lang="es-PE" altLang="zh-CN" dirty="0">
                <a:ea typeface="+mn-ea"/>
              </a:rPr>
              <a:t>con una </a:t>
            </a:r>
            <a:r>
              <a:rPr lang="es-PE" altLang="zh-CN" dirty="0" smtClean="0">
                <a:ea typeface="+mn-ea"/>
              </a:rPr>
              <a:t>organización que cumple todas </a:t>
            </a:r>
            <a:r>
              <a:rPr lang="es-PE" altLang="zh-CN" dirty="0">
                <a:ea typeface="+mn-ea"/>
              </a:rPr>
              <a:t>las reglas </a:t>
            </a:r>
            <a:r>
              <a:rPr lang="es-PE" altLang="zh-CN" dirty="0" smtClean="0">
                <a:ea typeface="+mn-ea"/>
              </a:rPr>
              <a:t>del </a:t>
            </a:r>
            <a:r>
              <a:rPr lang="es-PE" altLang="zh-CN" dirty="0">
                <a:ea typeface="+mn-ea"/>
              </a:rPr>
              <a:t>lenguaje de marcas, condición </a:t>
            </a:r>
            <a:r>
              <a:rPr lang="es-PE" altLang="zh-CN" dirty="0" smtClean="0">
                <a:ea typeface="+mn-ea"/>
              </a:rPr>
              <a:t>para </a:t>
            </a:r>
            <a:r>
              <a:rPr lang="es-PE" altLang="zh-CN" dirty="0">
                <a:ea typeface="+mn-ea"/>
              </a:rPr>
              <a:t>trabajar con un documento </a:t>
            </a:r>
            <a:r>
              <a:rPr lang="es-PE" altLang="zh-CN" dirty="0" smtClean="0">
                <a:ea typeface="+mn-ea"/>
              </a:rPr>
              <a:t>XML</a:t>
            </a:r>
            <a:endParaRPr lang="en-US" altLang="zh-CN" dirty="0" smtClean="0">
              <a:ea typeface="+mn-ea"/>
            </a:endParaRPr>
          </a:p>
          <a:p>
            <a:pPr marL="788988" lvl="2" indent="-342900" eaLnBrk="1" hangingPunct="1">
              <a:buFont typeface="Arial" panose="020B0604020202020204" pitchFamily="34" charset="0"/>
              <a:buChar char="-"/>
            </a:pPr>
            <a:r>
              <a:rPr lang="es-PE" altLang="zh-CN" dirty="0">
                <a:ea typeface="+mn-ea"/>
              </a:rPr>
              <a:t>Por semántica: </a:t>
            </a:r>
            <a:r>
              <a:rPr lang="es-PE" altLang="zh-CN" dirty="0" smtClean="0">
                <a:ea typeface="+mn-ea"/>
              </a:rPr>
              <a:t>un documento </a:t>
            </a:r>
            <a:r>
              <a:rPr lang="es-PE" altLang="zh-CN" dirty="0">
                <a:ea typeface="+mn-ea"/>
              </a:rPr>
              <a:t>XML cuenta con una semántica válida si cumple con </a:t>
            </a:r>
            <a:r>
              <a:rPr lang="es-PE" altLang="zh-CN" dirty="0" smtClean="0">
                <a:ea typeface="+mn-ea"/>
              </a:rPr>
              <a:t>las reglas </a:t>
            </a:r>
            <a:r>
              <a:rPr lang="es-PE" altLang="zh-CN" dirty="0">
                <a:ea typeface="+mn-ea"/>
              </a:rPr>
              <a:t>de </a:t>
            </a:r>
            <a:r>
              <a:rPr lang="es-PE" altLang="zh-CN" dirty="0" smtClean="0">
                <a:ea typeface="+mn-ea"/>
              </a:rPr>
              <a:t>gramática</a:t>
            </a:r>
          </a:p>
          <a:p>
            <a:pPr marL="1135063" lvl="3" indent="-342900" eaLnBrk="1" hangingPunct="1">
              <a:buFont typeface="Wingdings" panose="05000000000000000000" pitchFamily="2" charset="2"/>
              <a:buChar char="q"/>
            </a:pPr>
            <a:r>
              <a:rPr lang="es-PE" altLang="zh-CN" dirty="0" smtClean="0">
                <a:ea typeface="+mn-ea"/>
              </a:rPr>
              <a:t>DTD (</a:t>
            </a:r>
            <a:r>
              <a:rPr lang="en-US" altLang="zh-CN" dirty="0" smtClean="0">
                <a:ea typeface="+mn-ea"/>
              </a:rPr>
              <a:t>Document Type Definitions</a:t>
            </a:r>
            <a:r>
              <a:rPr lang="es-PE" altLang="zh-CN" dirty="0" smtClean="0">
                <a:ea typeface="+mn-ea"/>
              </a:rPr>
              <a:t>)</a:t>
            </a:r>
          </a:p>
          <a:p>
            <a:pPr marL="1135063" lvl="3" indent="-342900" eaLnBrk="1" hangingPunct="1">
              <a:buFont typeface="Wingdings" panose="05000000000000000000" pitchFamily="2" charset="2"/>
              <a:buChar char="q"/>
            </a:pPr>
            <a:r>
              <a:rPr lang="es-PE" altLang="zh-CN" dirty="0" smtClean="0">
                <a:ea typeface="+mn-ea"/>
              </a:rPr>
              <a:t>XSD (</a:t>
            </a:r>
            <a:r>
              <a:rPr lang="en-US" altLang="zh-CN" dirty="0" smtClean="0">
                <a:ea typeface="+mn-ea"/>
              </a:rPr>
              <a:t>XML Schema Definition)</a:t>
            </a:r>
          </a:p>
          <a:p>
            <a:pPr marL="788988" lvl="2" indent="-342900" eaLnBrk="1" hangingPunct="1">
              <a:buFont typeface="Arial" panose="020B0604020202020204" pitchFamily="34" charset="0"/>
              <a:buChar char="-"/>
            </a:pPr>
            <a:r>
              <a:rPr lang="es-PE" altLang="zh-CN" dirty="0" smtClean="0">
                <a:ea typeface="+mn-ea"/>
              </a:rPr>
              <a:t>Los </a:t>
            </a:r>
            <a:r>
              <a:rPr lang="es-PE" altLang="zh-CN" dirty="0">
                <a:ea typeface="+mn-ea"/>
              </a:rPr>
              <a:t>DTD y XSD definen el </a:t>
            </a:r>
            <a:r>
              <a:rPr lang="es-PE" altLang="zh-CN" dirty="0" smtClean="0">
                <a:ea typeface="+mn-ea"/>
              </a:rPr>
              <a:t>contenido del XML</a:t>
            </a:r>
            <a:r>
              <a:rPr lang="es-PE" altLang="zh-CN" dirty="0">
                <a:ea typeface="+mn-ea"/>
              </a:rPr>
              <a:t>. </a:t>
            </a:r>
            <a:r>
              <a:rPr lang="es-PE" altLang="zh-CN" dirty="0" smtClean="0">
                <a:ea typeface="+mn-ea"/>
              </a:rPr>
              <a:t>Pueden </a:t>
            </a:r>
            <a:r>
              <a:rPr lang="es-PE" altLang="zh-CN" dirty="0">
                <a:ea typeface="+mn-ea"/>
              </a:rPr>
              <a:t>indicar el orden de </a:t>
            </a:r>
            <a:r>
              <a:rPr lang="es-PE" altLang="zh-CN" dirty="0" smtClean="0">
                <a:ea typeface="+mn-ea"/>
              </a:rPr>
              <a:t>sus elementos</a:t>
            </a:r>
            <a:r>
              <a:rPr lang="es-PE" altLang="zh-CN" dirty="0">
                <a:ea typeface="+mn-ea"/>
              </a:rPr>
              <a:t>, ¿cuáles son obligatorios?, </a:t>
            </a:r>
            <a:r>
              <a:rPr lang="es-PE" altLang="zh-CN" dirty="0" smtClean="0">
                <a:ea typeface="+mn-ea"/>
              </a:rPr>
              <a:t>¿cuáles </a:t>
            </a:r>
            <a:r>
              <a:rPr lang="es-PE" altLang="zh-CN" dirty="0">
                <a:ea typeface="+mn-ea"/>
              </a:rPr>
              <a:t>son opcionales?</a:t>
            </a:r>
            <a:endParaRPr lang="es-PE" altLang="zh-CN" dirty="0" smtClean="0">
              <a:ea typeface="+mn-ea"/>
            </a:endParaRPr>
          </a:p>
          <a:p>
            <a:pPr marL="788988" lvl="2" indent="-342900" eaLnBrk="1" hangingPunct="1">
              <a:buFont typeface="Arial" panose="020B0604020202020204" pitchFamily="34" charset="0"/>
              <a:buChar char="-"/>
            </a:pPr>
            <a:r>
              <a:rPr lang="es-PE" altLang="zh-CN" dirty="0" smtClean="0">
                <a:ea typeface="+mn-ea"/>
              </a:rPr>
              <a:t>Asimismo</a:t>
            </a:r>
            <a:r>
              <a:rPr lang="es-PE" altLang="zh-CN" dirty="0">
                <a:ea typeface="+mn-ea"/>
              </a:rPr>
              <a:t>, </a:t>
            </a:r>
            <a:r>
              <a:rPr lang="es-PE" altLang="zh-CN" dirty="0" smtClean="0">
                <a:ea typeface="+mn-ea"/>
              </a:rPr>
              <a:t>determinan el rango de los valores </a:t>
            </a:r>
            <a:r>
              <a:rPr lang="es-PE" altLang="zh-CN" dirty="0">
                <a:ea typeface="+mn-ea"/>
              </a:rPr>
              <a:t>permitidos </a:t>
            </a:r>
            <a:r>
              <a:rPr lang="es-PE" altLang="zh-CN" dirty="0" smtClean="0">
                <a:ea typeface="+mn-ea"/>
              </a:rPr>
              <a:t>y las características </a:t>
            </a:r>
            <a:r>
              <a:rPr lang="es-PE" altLang="zh-CN" dirty="0">
                <a:ea typeface="+mn-ea"/>
              </a:rPr>
              <a:t>que hacen posible que una aplicación interprete satisfactoriamente el documento </a:t>
            </a:r>
            <a:r>
              <a:rPr lang="es-PE" altLang="zh-CN" dirty="0" smtClean="0">
                <a:ea typeface="+mn-ea"/>
              </a:rPr>
              <a:t>XML</a:t>
            </a:r>
            <a:endParaRPr lang="en-US" altLang="zh-CN" dirty="0">
              <a:ea typeface="+mn-ea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88" y="207078"/>
            <a:ext cx="914376" cy="91437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 idx="4294967295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Normativa </a:t>
            </a:r>
            <a:r>
              <a:rPr lang="es-PE" altLang="zh-CN" dirty="0">
                <a:ea typeface="SimSun" pitchFamily="2" charset="-122"/>
              </a:rPr>
              <a:t>XML</a:t>
            </a: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918450" cy="5017784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indent="0" algn="just" eaLnBrk="1" hangingPunct="1">
              <a:buNone/>
            </a:pPr>
            <a:r>
              <a:rPr lang="es-PE" altLang="zh-CN" dirty="0">
                <a:ea typeface="+mn-ea"/>
              </a:rPr>
              <a:t>&lt;?</a:t>
            </a:r>
            <a:r>
              <a:rPr lang="es-PE" altLang="zh-CN" dirty="0" err="1">
                <a:ea typeface="+mn-ea"/>
              </a:rPr>
              <a:t>xml</a:t>
            </a:r>
            <a:r>
              <a:rPr lang="es-PE" altLang="zh-CN" dirty="0">
                <a:ea typeface="+mn-ea"/>
              </a:rPr>
              <a:t> </a:t>
            </a:r>
            <a:r>
              <a:rPr lang="es-PE" altLang="zh-CN" dirty="0" err="1">
                <a:ea typeface="+mn-ea"/>
              </a:rPr>
              <a:t>version</a:t>
            </a:r>
            <a:r>
              <a:rPr lang="es-PE" altLang="zh-CN" dirty="0">
                <a:ea typeface="+mn-ea"/>
              </a:rPr>
              <a:t>="1.0" </a:t>
            </a:r>
            <a:r>
              <a:rPr lang="es-PE" altLang="zh-CN" dirty="0" err="1">
                <a:ea typeface="+mn-ea"/>
              </a:rPr>
              <a:t>encoding</a:t>
            </a:r>
            <a:r>
              <a:rPr lang="es-PE" altLang="zh-CN" dirty="0">
                <a:ea typeface="+mn-ea"/>
              </a:rPr>
              <a:t>="ISO-8859-1" ?&gt;</a:t>
            </a:r>
          </a:p>
          <a:p>
            <a:pPr marL="0" lvl="1" indent="0" algn="just" eaLnBrk="1" hangingPunct="1">
              <a:buNone/>
            </a:pPr>
            <a:r>
              <a:rPr lang="es-PE" altLang="zh-CN" dirty="0">
                <a:ea typeface="+mn-ea"/>
              </a:rPr>
              <a:t>&lt;mensaje&gt;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>
                <a:ea typeface="+mn-ea"/>
              </a:rPr>
              <a:t>  &lt;remitente&gt;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 smtClean="0">
                <a:ea typeface="+mn-ea"/>
              </a:rPr>
              <a:t>      </a:t>
            </a:r>
            <a:r>
              <a:rPr lang="es-PE" altLang="zh-CN" dirty="0">
                <a:ea typeface="+mn-ea"/>
              </a:rPr>
              <a:t>&lt;</a:t>
            </a:r>
            <a:r>
              <a:rPr lang="es-PE" altLang="zh-CN" dirty="0" smtClean="0">
                <a:ea typeface="+mn-ea"/>
              </a:rPr>
              <a:t>nombre&gt;Cibertec Perú SAC&lt;/</a:t>
            </a:r>
            <a:r>
              <a:rPr lang="es-PE" altLang="zh-CN" dirty="0">
                <a:ea typeface="+mn-ea"/>
              </a:rPr>
              <a:t>nombre&gt;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>
                <a:ea typeface="+mn-ea"/>
              </a:rPr>
              <a:t> </a:t>
            </a:r>
            <a:r>
              <a:rPr lang="es-PE" altLang="zh-CN" dirty="0" smtClean="0">
                <a:ea typeface="+mn-ea"/>
              </a:rPr>
              <a:t>     </a:t>
            </a:r>
            <a:r>
              <a:rPr lang="es-PE" altLang="zh-CN" dirty="0">
                <a:ea typeface="+mn-ea"/>
              </a:rPr>
              <a:t>&lt;</a:t>
            </a:r>
            <a:r>
              <a:rPr lang="es-PE" altLang="zh-CN" dirty="0" smtClean="0">
                <a:ea typeface="+mn-ea"/>
              </a:rPr>
              <a:t>email&gt;cibertecperusac@cibertec.edu.pe</a:t>
            </a:r>
            <a:r>
              <a:rPr lang="es-PE" altLang="zh-CN" dirty="0">
                <a:ea typeface="+mn-ea"/>
              </a:rPr>
              <a:t>&lt;/email&gt;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>
                <a:ea typeface="+mn-ea"/>
              </a:rPr>
              <a:t>  &lt;/remitente&gt;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>
                <a:ea typeface="+mn-ea"/>
              </a:rPr>
              <a:t>  &lt;destinatario&gt;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 smtClean="0">
                <a:ea typeface="+mn-ea"/>
              </a:rPr>
              <a:t>      </a:t>
            </a:r>
            <a:r>
              <a:rPr lang="es-PE" altLang="zh-CN" dirty="0">
                <a:ea typeface="+mn-ea"/>
              </a:rPr>
              <a:t>&lt;nombre&gt;Graña y Montero&lt;/nombre&gt;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 smtClean="0">
                <a:ea typeface="+mn-ea"/>
              </a:rPr>
              <a:t>      </a:t>
            </a:r>
            <a:r>
              <a:rPr lang="es-PE" altLang="zh-CN" dirty="0">
                <a:ea typeface="+mn-ea"/>
              </a:rPr>
              <a:t>&lt;</a:t>
            </a:r>
            <a:r>
              <a:rPr lang="es-PE" altLang="zh-CN" dirty="0" smtClean="0">
                <a:ea typeface="+mn-ea"/>
              </a:rPr>
              <a:t>email&gt;</a:t>
            </a:r>
            <a:r>
              <a:rPr lang="es-PE" dirty="0" err="1" smtClean="0"/>
              <a:t>granaymontero</a:t>
            </a:r>
            <a:r>
              <a:rPr lang="es-PE" altLang="zh-CN" dirty="0" err="1" smtClean="0">
                <a:ea typeface="+mn-ea"/>
              </a:rPr>
              <a:t>@gmd</a:t>
            </a:r>
            <a:r>
              <a:rPr lang="es-PE" altLang="zh-CN" dirty="0" smtClean="0">
                <a:ea typeface="+mn-ea"/>
              </a:rPr>
              <a:t>. pe</a:t>
            </a:r>
            <a:r>
              <a:rPr lang="es-PE" altLang="zh-CN" dirty="0">
                <a:ea typeface="+mn-ea"/>
              </a:rPr>
              <a:t>&lt;/email&gt;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>
                <a:ea typeface="+mn-ea"/>
              </a:rPr>
              <a:t>  &lt;/destinatario&gt;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>
                <a:ea typeface="+mn-ea"/>
              </a:rPr>
              <a:t>  &lt;</a:t>
            </a:r>
            <a:r>
              <a:rPr lang="es-PE" altLang="zh-CN" dirty="0" smtClean="0">
                <a:ea typeface="+mn-ea"/>
              </a:rPr>
              <a:t>asunto&gt;Web Services&lt;/</a:t>
            </a:r>
            <a:r>
              <a:rPr lang="es-PE" altLang="zh-CN" dirty="0">
                <a:ea typeface="+mn-ea"/>
              </a:rPr>
              <a:t>asunto&gt;</a:t>
            </a:r>
          </a:p>
          <a:p>
            <a:pPr marL="446088" lvl="2" indent="0" algn="just" eaLnBrk="1" hangingPunct="1">
              <a:buNone/>
            </a:pPr>
            <a:r>
              <a:rPr lang="es-PE" altLang="zh-CN" dirty="0">
                <a:ea typeface="+mn-ea"/>
              </a:rPr>
              <a:t>  &lt;</a:t>
            </a:r>
            <a:r>
              <a:rPr lang="es-PE" altLang="zh-CN" dirty="0" smtClean="0">
                <a:ea typeface="+mn-ea"/>
              </a:rPr>
              <a:t>texto&gt;Normativas </a:t>
            </a:r>
            <a:r>
              <a:rPr lang="es-PE" altLang="zh-CN" dirty="0">
                <a:ea typeface="+mn-ea"/>
              </a:rPr>
              <a:t>XML&lt;/texto&gt;</a:t>
            </a:r>
          </a:p>
          <a:p>
            <a:pPr marL="0" lvl="1" indent="0" algn="just" eaLnBrk="1" hangingPunct="1">
              <a:buNone/>
            </a:pPr>
            <a:r>
              <a:rPr lang="es-PE" altLang="zh-CN" dirty="0">
                <a:ea typeface="+mn-ea"/>
              </a:rPr>
              <a:t>&lt;/mensaje&gt;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88" y="207078"/>
            <a:ext cx="914376" cy="9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14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Normativa JSON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6147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JSON es el acrónimo de </a:t>
            </a:r>
            <a:r>
              <a:rPr lang="en-US" altLang="zh-CN" dirty="0" smtClean="0">
                <a:ea typeface="+mn-ea"/>
              </a:rPr>
              <a:t>JavaScript Object Notation</a:t>
            </a: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Es </a:t>
            </a:r>
            <a:r>
              <a:rPr lang="es-PE" altLang="zh-CN" dirty="0">
                <a:ea typeface="+mn-ea"/>
              </a:rPr>
              <a:t>un formato </a:t>
            </a:r>
            <a:r>
              <a:rPr lang="es-PE" altLang="zh-CN" dirty="0" smtClean="0">
                <a:ea typeface="+mn-ea"/>
              </a:rPr>
              <a:t>liviano, </a:t>
            </a:r>
            <a:r>
              <a:rPr lang="es-PE" altLang="zh-CN" dirty="0"/>
              <a:t>utilizado </a:t>
            </a:r>
            <a:r>
              <a:rPr lang="es-PE" altLang="zh-CN" dirty="0" smtClean="0">
                <a:ea typeface="+mn-ea"/>
              </a:rPr>
              <a:t>para </a:t>
            </a:r>
            <a:r>
              <a:rPr lang="es-PE" altLang="zh-CN" dirty="0">
                <a:ea typeface="+mn-ea"/>
              </a:rPr>
              <a:t>el intercambio de datos entre </a:t>
            </a:r>
            <a:r>
              <a:rPr lang="es-PE" altLang="zh-CN" dirty="0" smtClean="0">
                <a:ea typeface="+mn-ea"/>
              </a:rPr>
              <a:t>aplicaciones</a:t>
            </a: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>
                <a:ea typeface="+mn-ea"/>
              </a:rPr>
              <a:t>Se propone como una alternativa a XML </a:t>
            </a:r>
            <a:r>
              <a:rPr lang="es-PE" altLang="zh-CN" dirty="0" smtClean="0">
                <a:ea typeface="+mn-ea"/>
              </a:rPr>
              <a:t>ya </a:t>
            </a:r>
            <a:r>
              <a:rPr lang="es-PE" altLang="zh-CN" dirty="0">
                <a:ea typeface="+mn-ea"/>
              </a:rPr>
              <a:t>que es capaz de manejar información estructurada entre </a:t>
            </a:r>
            <a:r>
              <a:rPr lang="es-PE" altLang="zh-CN" dirty="0" smtClean="0">
                <a:ea typeface="+mn-ea"/>
              </a:rPr>
              <a:t>plataformas.</a:t>
            </a:r>
            <a:endParaRPr lang="es-PE" altLang="zh-CN" dirty="0">
              <a:ea typeface="+mn-ea"/>
            </a:endParaRPr>
          </a:p>
          <a:p>
            <a:pPr marL="342900" lvl="1" indent="-342900" algn="just" eaLnBrk="1" hangingPunct="1">
              <a:buFont typeface="Arial" panose="020B0604020202020204" pitchFamily="34" charset="0"/>
              <a:buChar char="•"/>
            </a:pPr>
            <a:r>
              <a:rPr lang="es-PE" altLang="zh-CN" dirty="0" smtClean="0">
                <a:ea typeface="+mn-ea"/>
              </a:rPr>
              <a:t>La ventaja principal frente </a:t>
            </a:r>
            <a:r>
              <a:rPr lang="es-PE" altLang="zh-CN" dirty="0">
                <a:ea typeface="+mn-ea"/>
              </a:rPr>
              <a:t>a XML es su simplicidad de uso, </a:t>
            </a:r>
            <a:r>
              <a:rPr lang="es-PE" altLang="zh-CN" dirty="0" smtClean="0">
                <a:ea typeface="+mn-ea"/>
              </a:rPr>
              <a:t>esto debido a que su sintaxis </a:t>
            </a:r>
            <a:r>
              <a:rPr lang="es-PE" altLang="zh-CN" dirty="0">
                <a:ea typeface="+mn-ea"/>
              </a:rPr>
              <a:t>está basada en </a:t>
            </a:r>
            <a:r>
              <a:rPr lang="es-PE" altLang="zh-CN" dirty="0" smtClean="0">
                <a:ea typeface="+mn-ea"/>
              </a:rPr>
              <a:t>JavaScript</a:t>
            </a:r>
            <a:endParaRPr lang="es-PE" altLang="zh-CN" dirty="0">
              <a:ea typeface="+mn-ea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6"/>
          <a:stretch/>
        </p:blipFill>
        <p:spPr>
          <a:xfrm>
            <a:off x="4952990" y="224118"/>
            <a:ext cx="1828800" cy="8081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472" y="4495772"/>
            <a:ext cx="1682706" cy="16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40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s-PE" altLang="zh-CN" dirty="0" smtClean="0">
                <a:ea typeface="SimSun" pitchFamily="2" charset="-122"/>
              </a:rPr>
              <a:t>Normativa JSON</a:t>
            </a:r>
            <a:endParaRPr lang="es-PE" altLang="zh-CN" dirty="0">
              <a:ea typeface="SimSun" pitchFamily="2" charset="-122"/>
            </a:endParaRPr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2857192"/>
          </a:xfrm>
        </p:spPr>
        <p:txBody>
          <a:bodyPr/>
          <a:lstStyle/>
          <a:p>
            <a:pPr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customer  id=“</a:t>
            </a:r>
            <a:r>
              <a:rPr lang="en-US" sz="20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12</a:t>
            </a:r>
            <a:r>
              <a:rPr lang="en-US" sz="2000" dirty="0"/>
              <a:t>”&gt;</a:t>
            </a:r>
          </a:p>
          <a:p>
            <a:pPr indent="0">
              <a:buNone/>
            </a:pPr>
            <a:r>
              <a:rPr lang="en-US" sz="2000" dirty="0"/>
              <a:t>   &lt;first&gt;</a:t>
            </a:r>
            <a:r>
              <a:rPr lang="en-US" sz="20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Juan</a:t>
            </a:r>
            <a:r>
              <a:rPr lang="en-US" sz="2000" dirty="0"/>
              <a:t>&lt;/first&gt;</a:t>
            </a:r>
          </a:p>
          <a:p>
            <a:pPr indent="0">
              <a:buNone/>
            </a:pPr>
            <a:r>
              <a:rPr lang="en-US" sz="2000" dirty="0"/>
              <a:t>   &lt;last&gt;</a:t>
            </a:r>
            <a:r>
              <a:rPr lang="en-US" sz="20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Perez</a:t>
            </a:r>
            <a:r>
              <a:rPr lang="en-US" sz="2000" dirty="0"/>
              <a:t>&lt;/last&gt;</a:t>
            </a:r>
          </a:p>
          <a:p>
            <a:pPr indent="0">
              <a:buNone/>
            </a:pPr>
            <a:r>
              <a:rPr lang="en-US" sz="2000" dirty="0"/>
              <a:t>   &lt;kids&gt;</a:t>
            </a:r>
          </a:p>
          <a:p>
            <a:pPr indent="0">
              <a:buNone/>
            </a:pPr>
            <a:r>
              <a:rPr lang="en-US" sz="2000" dirty="0"/>
              <a:t>            &lt;kid&gt;</a:t>
            </a:r>
            <a:r>
              <a:rPr lang="en-US" sz="20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Julio</a:t>
            </a:r>
            <a:r>
              <a:rPr lang="en-US" sz="2000" dirty="0"/>
              <a:t>&lt;/kid&gt;</a:t>
            </a:r>
          </a:p>
          <a:p>
            <a:pPr indent="0">
              <a:buNone/>
            </a:pPr>
            <a:r>
              <a:rPr lang="en-US" sz="2000" dirty="0"/>
              <a:t>            &lt;kid&gt;</a:t>
            </a:r>
            <a:r>
              <a:rPr lang="en-US" sz="20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Jorge</a:t>
            </a:r>
            <a:r>
              <a:rPr lang="en-US" sz="2000" dirty="0"/>
              <a:t>&lt;/kid&gt;</a:t>
            </a:r>
            <a:br>
              <a:rPr lang="en-US" sz="2000" dirty="0"/>
            </a:br>
            <a:r>
              <a:rPr lang="en-US" sz="2000" dirty="0"/>
              <a:t>   &lt;kids&gt;</a:t>
            </a:r>
          </a:p>
          <a:p>
            <a:pPr indent="0">
              <a:buNone/>
            </a:pPr>
            <a:r>
              <a:rPr lang="en-US" sz="2000" dirty="0"/>
              <a:t>&lt;/customer</a:t>
            </a:r>
            <a:r>
              <a:rPr lang="en-US" sz="2000" dirty="0" smtClean="0"/>
              <a:t>&gt;</a:t>
            </a:r>
            <a:endParaRPr lang="en-US" sz="2000" dirty="0"/>
          </a:p>
        </p:txBody>
      </p:sp>
      <p:sp>
        <p:nvSpPr>
          <p:cNvPr id="9" name="Marcador de contenido 8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2475549"/>
          </a:xfrm>
        </p:spPr>
        <p:txBody>
          <a:bodyPr/>
          <a:lstStyle/>
          <a:p>
            <a:pPr indent="0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{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“id” : </a:t>
            </a:r>
            <a:r>
              <a:rPr lang="en-US" sz="24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12</a:t>
            </a:r>
          </a:p>
          <a:p>
            <a:pPr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“first” : “</a:t>
            </a:r>
            <a:r>
              <a:rPr lang="en-US" sz="24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Juan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”,</a:t>
            </a:r>
          </a:p>
          <a:p>
            <a:pPr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“last” : “</a:t>
            </a:r>
            <a:r>
              <a:rPr lang="en-US" sz="24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Perez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 ,</a:t>
            </a:r>
          </a:p>
          <a:p>
            <a:pPr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“kids” : [“</a:t>
            </a:r>
            <a:r>
              <a:rPr lang="en-US" sz="24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Julio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”, “</a:t>
            </a:r>
            <a:r>
              <a:rPr lang="en-US" sz="2400" b="1" dirty="0">
                <a:solidFill>
                  <a:srgbClr val="C50734"/>
                </a:solidFill>
                <a:latin typeface="Courier New" pitchFamily="49" charset="0"/>
                <a:cs typeface="Arial Unicode MS" pitchFamily="32" charset="0"/>
              </a:rPr>
              <a:t>Jorge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”]</a:t>
            </a:r>
          </a:p>
          <a:p>
            <a:pPr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s-PE" sz="3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06"/>
          <a:stretch/>
        </p:blipFill>
        <p:spPr>
          <a:xfrm>
            <a:off x="4952990" y="224118"/>
            <a:ext cx="1828800" cy="80810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6"/>
          <a:stretch/>
        </p:blipFill>
        <p:spPr>
          <a:xfrm>
            <a:off x="1524080" y="4450348"/>
            <a:ext cx="5592341" cy="17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88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U6_Jan1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1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s-P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altLang="es-P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  <a:sym typeface="Arial" pitchFamily="34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Pages>0</Pages>
  <Words>1228</Words>
  <Characters>0</Characters>
  <Application>Microsoft Office PowerPoint</Application>
  <DocSecurity>0</DocSecurity>
  <PresentationFormat>Presentación en pantalla (4:3)</PresentationFormat>
  <Lines>0</Lines>
  <Paragraphs>166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 Unicode MS</vt:lpstr>
      <vt:lpstr>SimSun</vt:lpstr>
      <vt:lpstr>Arial</vt:lpstr>
      <vt:lpstr>Courier New</vt:lpstr>
      <vt:lpstr>Times New Roman</vt:lpstr>
      <vt:lpstr>Verdana</vt:lpstr>
      <vt:lpstr>Wingdings</vt:lpstr>
      <vt:lpstr>OU6_Jan11</vt:lpstr>
      <vt:lpstr>Comunicación de Sistemas Distribuidos</vt:lpstr>
      <vt:lpstr>Objetivos</vt:lpstr>
      <vt:lpstr>Agenda</vt:lpstr>
      <vt:lpstr>Comunicación basada en protocolo HTTP</vt:lpstr>
      <vt:lpstr>Normativa XML</vt:lpstr>
      <vt:lpstr>Normativa XML</vt:lpstr>
      <vt:lpstr>Normativa XML</vt:lpstr>
      <vt:lpstr>Normativa JSON</vt:lpstr>
      <vt:lpstr>Normativa JSON</vt:lpstr>
      <vt:lpstr>vs</vt:lpstr>
      <vt:lpstr>vs</vt:lpstr>
      <vt:lpstr>vs</vt:lpstr>
      <vt:lpstr>vs</vt:lpstr>
      <vt:lpstr>Herramientas Java para el procesamiento        XML y JSON </vt:lpstr>
      <vt:lpstr>Ejercicio Nº 1.1: Marshal y Unmarshal de un Archivo XML con JAXB</vt:lpstr>
      <vt:lpstr>Ejercicio Nº 1.2: Marshal y Unmarshal de un Archivo en formato JSON con Jackson/JAXB</vt:lpstr>
      <vt:lpstr>Lecturas adicionales</vt:lpstr>
      <vt:lpstr>Resumen</vt:lpstr>
      <vt:lpstr>Tarea Nº 1: Entender las diferencias entre JABX y JSON para procesamiento JSON</vt:lpstr>
    </vt:vector>
  </TitlesOfParts>
  <Company>Cibertec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creator>Jorge Cáceres</dc:creator>
  <dc:description>Cibertec</dc:description>
  <cp:lastModifiedBy>Elizabeth Bustamante Echevarria</cp:lastModifiedBy>
  <cp:revision>266</cp:revision>
  <cp:lastPrinted>2015-06-18T22:20:29Z</cp:lastPrinted>
  <dcterms:created xsi:type="dcterms:W3CDTF">2011-09-12T11:53:00Z</dcterms:created>
  <dcterms:modified xsi:type="dcterms:W3CDTF">2016-04-01T17:03:32Z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ArticulateGUID">
    <vt:lpwstr>8DF855D4-DB12-4CA5-833A-750DA3955745</vt:lpwstr>
  </property>
  <property fmtid="{D5CDD505-2E9C-101B-9397-08002B2CF9AE}" pid="8" name="ArticulatePath">
    <vt:lpwstr>Les01</vt:lpwstr>
  </property>
  <property fmtid="{D5CDD505-2E9C-101B-9397-08002B2CF9AE}" pid="9" name="KSOProductBuildVer">
    <vt:lpwstr>1033-9.1.0.4758</vt:lpwstr>
  </property>
</Properties>
</file>