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7.jpg" ContentType="image/gif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303" r:id="rId4"/>
    <p:sldId id="296" r:id="rId5"/>
    <p:sldId id="311" r:id="rId6"/>
    <p:sldId id="323" r:id="rId7"/>
    <p:sldId id="324" r:id="rId8"/>
    <p:sldId id="325" r:id="rId9"/>
    <p:sldId id="297" r:id="rId10"/>
    <p:sldId id="327" r:id="rId11"/>
    <p:sldId id="313" r:id="rId12"/>
    <p:sldId id="326" r:id="rId13"/>
    <p:sldId id="328" r:id="rId14"/>
    <p:sldId id="319" r:id="rId15"/>
    <p:sldId id="307" r:id="rId16"/>
    <p:sldId id="329" r:id="rId17"/>
    <p:sldId id="309" r:id="rId18"/>
    <p:sldId id="308" r:id="rId19"/>
    <p:sldId id="310" r:id="rId2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528">
          <p15:clr>
            <a:srgbClr val="A4A3A4"/>
          </p15:clr>
        </p15:guide>
        <p15:guide id="3" pos="2880">
          <p15:clr>
            <a:srgbClr val="A4A3A4"/>
          </p15:clr>
        </p15:guide>
        <p15:guide id="4" pos="384">
          <p15:clr>
            <a:srgbClr val="A4A3A4"/>
          </p15:clr>
        </p15:guide>
        <p15:guide id="5" pos="480">
          <p15:clr>
            <a:srgbClr val="A4A3A4"/>
          </p15:clr>
        </p15:guide>
        <p15:guide id="6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" initials="F" lastIdx="3" clrIdx="0"/>
  <p:cmAuthor id="1" name="Jorge Caceres Chávez" initials="JCC" lastIdx="2" clrIdx="1"/>
  <p:cmAuthor id="2" name="Rosane Uribe" initials="Rosane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960"/>
        <p:guide orient="horz" pos="528"/>
        <p:guide pos="2880"/>
        <p:guide pos="384"/>
        <p:guide pos="48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>
      <p:cViewPr varScale="1">
        <p:scale>
          <a:sx n="58" d="100"/>
          <a:sy n="58" d="100"/>
        </p:scale>
        <p:origin x="1050" y="90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37B71-7B3B-44F1-96F5-6E46AF90C8AD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</dgm:pt>
    <dgm:pt modelId="{0D6D29CC-4DB3-48E2-87D4-315BD8CFF353}">
      <dgm:prSet phldrT="[Texto]" custT="1"/>
      <dgm:spPr>
        <a:xfrm>
          <a:off x="1796" y="751332"/>
          <a:ext cx="1167037" cy="1001776"/>
        </a:xfrm>
        <a:solidFill>
          <a:schemeClr val="bg1">
            <a:alpha val="16000"/>
          </a:schemeClr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PE" sz="900" dirty="0" smtClean="0"/>
            <a:t>Capítulo 1: Comunicación de Sistemas Distribuidos</a:t>
          </a:r>
          <a:endParaRPr lang="es-PE" sz="900" dirty="0">
            <a:latin typeface="Arial" pitchFamily="34" charset="0"/>
            <a:ea typeface="+mn-ea"/>
            <a:cs typeface="Arial" pitchFamily="34" charset="0"/>
          </a:endParaRPr>
        </a:p>
      </dgm:t>
    </dgm:pt>
    <dgm:pt modelId="{98031A2F-825C-4760-A7DB-9226161166C4}" type="parTrans" cxnId="{BF213888-E39C-492D-A287-D5CA0A2AAA77}">
      <dgm:prSet/>
      <dgm:spPr/>
      <dgm:t>
        <a:bodyPr/>
        <a:lstStyle/>
        <a:p>
          <a:endParaRPr lang="es-PE" sz="900">
            <a:latin typeface="Arial" pitchFamily="34" charset="0"/>
            <a:cs typeface="Arial" pitchFamily="34" charset="0"/>
          </a:endParaRPr>
        </a:p>
      </dgm:t>
    </dgm:pt>
    <dgm:pt modelId="{31BE1D60-E733-4A2D-8247-CB4A99FF9055}" type="sibTrans" cxnId="{BF213888-E39C-492D-A287-D5CA0A2AAA77}">
      <dgm:prSet custT="1"/>
      <dgm:spPr>
        <a:solidFill>
          <a:schemeClr val="bg1">
            <a:lumMod val="75000"/>
            <a:alpha val="90000"/>
          </a:schemeClr>
        </a:solidFill>
        <a:ln w="3175">
          <a:solidFill>
            <a:schemeClr val="bg1">
              <a:lumMod val="75000"/>
              <a:alpha val="90000"/>
            </a:schemeClr>
          </a:solidFill>
        </a:ln>
      </dgm:spPr>
      <dgm:t>
        <a:bodyPr/>
        <a:lstStyle/>
        <a:p>
          <a:endParaRPr lang="es-PE" sz="900">
            <a:latin typeface="Arial" pitchFamily="34" charset="0"/>
            <a:cs typeface="Arial" pitchFamily="34" charset="0"/>
          </a:endParaRPr>
        </a:p>
      </dgm:t>
    </dgm:pt>
    <dgm:pt modelId="{5799E29C-B8D5-48F7-9D12-E1CA27FEBA96}">
      <dgm:prSet phldrT="[Texto]" custT="1"/>
      <dgm:spPr>
        <a:xfrm>
          <a:off x="1363339" y="751332"/>
          <a:ext cx="1167037" cy="1001776"/>
        </a:xfrm>
        <a:solidFill>
          <a:schemeClr val="bg1">
            <a:lumMod val="95000"/>
          </a:schemeClr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l"/>
          <a:r>
            <a:rPr lang="es-ES" sz="900" dirty="0" smtClean="0"/>
            <a:t>Capítulo 2: </a:t>
          </a:r>
          <a:r>
            <a:rPr lang="es-PE" sz="900" dirty="0" smtClean="0"/>
            <a:t>Arquitectura Web Services</a:t>
          </a:r>
          <a:endParaRPr lang="es-PE" sz="900" dirty="0">
            <a:latin typeface="Arial" pitchFamily="34" charset="0"/>
            <a:ea typeface="+mn-ea"/>
            <a:cs typeface="Arial" pitchFamily="34" charset="0"/>
          </a:endParaRPr>
        </a:p>
      </dgm:t>
    </dgm:pt>
    <dgm:pt modelId="{E2B87FB5-71FB-4A2F-A789-43E3F39EEB47}" type="parTrans" cxnId="{F717CCFE-979B-43E7-A597-A1C655363DC9}">
      <dgm:prSet/>
      <dgm:spPr/>
      <dgm:t>
        <a:bodyPr/>
        <a:lstStyle/>
        <a:p>
          <a:endParaRPr lang="es-PE" sz="900">
            <a:latin typeface="Arial" pitchFamily="34" charset="0"/>
            <a:cs typeface="Arial" pitchFamily="34" charset="0"/>
          </a:endParaRPr>
        </a:p>
      </dgm:t>
    </dgm:pt>
    <dgm:pt modelId="{98BA44B5-0247-4AF9-86CE-D0F7338270CE}" type="sibTrans" cxnId="{F717CCFE-979B-43E7-A597-A1C655363DC9}">
      <dgm:prSet custT="1"/>
      <dgm:spPr>
        <a:noFill/>
        <a:ln w="3175">
          <a:noFill/>
        </a:ln>
      </dgm:spPr>
      <dgm:t>
        <a:bodyPr/>
        <a:lstStyle/>
        <a:p>
          <a:endParaRPr lang="es-PE" sz="900" dirty="0">
            <a:latin typeface="Arial" pitchFamily="34" charset="0"/>
            <a:cs typeface="Arial" pitchFamily="34" charset="0"/>
          </a:endParaRPr>
        </a:p>
      </dgm:t>
    </dgm:pt>
    <dgm:pt modelId="{DF49E1C6-7820-4DF6-AD2D-485D18D39031}">
      <dgm:prSet phldrT="[Texto]" custT="1"/>
      <dgm:spPr>
        <a:xfrm>
          <a:off x="1363339" y="751332"/>
          <a:ext cx="1167037" cy="1001776"/>
        </a:xfrm>
        <a:solidFill>
          <a:schemeClr val="bg1"/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l"/>
          <a:r>
            <a:rPr lang="es-ES" sz="900" dirty="0" smtClean="0"/>
            <a:t>Capítulo 3: </a:t>
          </a:r>
          <a:r>
            <a:rPr lang="en-US" sz="900" dirty="0" smtClean="0">
              <a:latin typeface="Arial" pitchFamily="34" charset="0"/>
              <a:ea typeface="+mn-ea"/>
              <a:cs typeface="Arial" pitchFamily="34" charset="0"/>
            </a:rPr>
            <a:t>Java API for XML-Based Web Services (JAX-WS)</a:t>
          </a:r>
          <a:endParaRPr lang="es-PE" sz="900" dirty="0">
            <a:latin typeface="Arial" pitchFamily="34" charset="0"/>
            <a:ea typeface="+mn-ea"/>
            <a:cs typeface="Arial" pitchFamily="34" charset="0"/>
          </a:endParaRPr>
        </a:p>
      </dgm:t>
    </dgm:pt>
    <dgm:pt modelId="{03EF4636-626A-4FF2-A4FF-81E1F1F73865}" type="parTrans" cxnId="{195017E5-0846-4E2B-A9CA-3FA02249D178}">
      <dgm:prSet/>
      <dgm:spPr/>
      <dgm:t>
        <a:bodyPr/>
        <a:lstStyle/>
        <a:p>
          <a:endParaRPr lang="es-PE"/>
        </a:p>
      </dgm:t>
    </dgm:pt>
    <dgm:pt modelId="{F4BCDC24-59CD-4636-9917-BB3639F8D104}" type="sibTrans" cxnId="{195017E5-0846-4E2B-A9CA-3FA02249D178}">
      <dgm:prSet/>
      <dgm:spPr/>
      <dgm:t>
        <a:bodyPr/>
        <a:lstStyle/>
        <a:p>
          <a:endParaRPr lang="es-PE"/>
        </a:p>
      </dgm:t>
    </dgm:pt>
    <dgm:pt modelId="{54992F18-A5D4-4AA8-80B9-97C49B289D33}" type="pres">
      <dgm:prSet presAssocID="{6DF37B71-7B3B-44F1-96F5-6E46AF90C8AD}" presName="outerComposite" presStyleCnt="0">
        <dgm:presLayoutVars>
          <dgm:chMax val="5"/>
          <dgm:dir/>
          <dgm:resizeHandles val="exact"/>
        </dgm:presLayoutVars>
      </dgm:prSet>
      <dgm:spPr/>
    </dgm:pt>
    <dgm:pt modelId="{FCACC8AF-3748-479E-8671-4511F2035828}" type="pres">
      <dgm:prSet presAssocID="{6DF37B71-7B3B-44F1-96F5-6E46AF90C8AD}" presName="dummyMaxCanvas" presStyleCnt="0">
        <dgm:presLayoutVars/>
      </dgm:prSet>
      <dgm:spPr/>
    </dgm:pt>
    <dgm:pt modelId="{CFF61F1A-7DFC-435F-8F62-14F709381E9C}" type="pres">
      <dgm:prSet presAssocID="{6DF37B71-7B3B-44F1-96F5-6E46AF90C8A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D6C6AE-E02B-4BF5-AE56-EF546E372CE6}" type="pres">
      <dgm:prSet presAssocID="{6DF37B71-7B3B-44F1-96F5-6E46AF90C8A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B02F8E9-C4EA-46DC-8C47-FFB560093127}" type="pres">
      <dgm:prSet presAssocID="{6DF37B71-7B3B-44F1-96F5-6E46AF90C8A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E3257FF-6515-45C7-90E4-61AF08784AAA}" type="pres">
      <dgm:prSet presAssocID="{6DF37B71-7B3B-44F1-96F5-6E46AF90C8A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F7D9889-2BD7-4D82-B6A4-F39B9FBA46C5}" type="pres">
      <dgm:prSet presAssocID="{6DF37B71-7B3B-44F1-96F5-6E46AF90C8A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86511BC-B4DA-4718-8B5D-5D0B9C8B12D6}" type="pres">
      <dgm:prSet presAssocID="{6DF37B71-7B3B-44F1-96F5-6E46AF90C8A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EA0390-E905-4C11-B8D0-3ED2862C79ED}" type="pres">
      <dgm:prSet presAssocID="{6DF37B71-7B3B-44F1-96F5-6E46AF90C8A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439DE7-F288-4C4F-882E-4CB76067BDBC}" type="pres">
      <dgm:prSet presAssocID="{6DF37B71-7B3B-44F1-96F5-6E46AF90C8A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95017E5-0846-4E2B-A9CA-3FA02249D178}" srcId="{6DF37B71-7B3B-44F1-96F5-6E46AF90C8AD}" destId="{DF49E1C6-7820-4DF6-AD2D-485D18D39031}" srcOrd="2" destOrd="0" parTransId="{03EF4636-626A-4FF2-A4FF-81E1F1F73865}" sibTransId="{F4BCDC24-59CD-4636-9917-BB3639F8D104}"/>
    <dgm:cxn modelId="{66C467F0-DAF3-4231-814D-5734676EEFE0}" type="presOf" srcId="{31BE1D60-E733-4A2D-8247-CB4A99FF9055}" destId="{DE3257FF-6515-45C7-90E4-61AF08784AAA}" srcOrd="0" destOrd="0" presId="urn:microsoft.com/office/officeart/2005/8/layout/vProcess5"/>
    <dgm:cxn modelId="{BF213888-E39C-492D-A287-D5CA0A2AAA77}" srcId="{6DF37B71-7B3B-44F1-96F5-6E46AF90C8AD}" destId="{0D6D29CC-4DB3-48E2-87D4-315BD8CFF353}" srcOrd="0" destOrd="0" parTransId="{98031A2F-825C-4760-A7DB-9226161166C4}" sibTransId="{31BE1D60-E733-4A2D-8247-CB4A99FF9055}"/>
    <dgm:cxn modelId="{81423643-5E42-4F60-A5AE-619075E191AC}" type="presOf" srcId="{6DF37B71-7B3B-44F1-96F5-6E46AF90C8AD}" destId="{54992F18-A5D4-4AA8-80B9-97C49B289D33}" srcOrd="0" destOrd="0" presId="urn:microsoft.com/office/officeart/2005/8/layout/vProcess5"/>
    <dgm:cxn modelId="{4090DF30-CB0C-415F-A1BA-3A587FA46079}" type="presOf" srcId="{5799E29C-B8D5-48F7-9D12-E1CA27FEBA96}" destId="{64EA0390-E905-4C11-B8D0-3ED2862C79ED}" srcOrd="1" destOrd="0" presId="urn:microsoft.com/office/officeart/2005/8/layout/vProcess5"/>
    <dgm:cxn modelId="{46E0C3C4-6693-4AA2-89DB-957E3A3402C5}" type="presOf" srcId="{0D6D29CC-4DB3-48E2-87D4-315BD8CFF353}" destId="{586511BC-B4DA-4718-8B5D-5D0B9C8B12D6}" srcOrd="1" destOrd="0" presId="urn:microsoft.com/office/officeart/2005/8/layout/vProcess5"/>
    <dgm:cxn modelId="{D732BB45-8C63-4AC6-B655-7CFD0D1E361F}" type="presOf" srcId="{5799E29C-B8D5-48F7-9D12-E1CA27FEBA96}" destId="{F0D6C6AE-E02B-4BF5-AE56-EF546E372CE6}" srcOrd="0" destOrd="0" presId="urn:microsoft.com/office/officeart/2005/8/layout/vProcess5"/>
    <dgm:cxn modelId="{F717CCFE-979B-43E7-A597-A1C655363DC9}" srcId="{6DF37B71-7B3B-44F1-96F5-6E46AF90C8AD}" destId="{5799E29C-B8D5-48F7-9D12-E1CA27FEBA96}" srcOrd="1" destOrd="0" parTransId="{E2B87FB5-71FB-4A2F-A789-43E3F39EEB47}" sibTransId="{98BA44B5-0247-4AF9-86CE-D0F7338270CE}"/>
    <dgm:cxn modelId="{8A13591D-5639-4BB3-AE01-28A9B08B7436}" type="presOf" srcId="{DF49E1C6-7820-4DF6-AD2D-485D18D39031}" destId="{8B02F8E9-C4EA-46DC-8C47-FFB560093127}" srcOrd="0" destOrd="0" presId="urn:microsoft.com/office/officeart/2005/8/layout/vProcess5"/>
    <dgm:cxn modelId="{E6FFFAE7-86A5-4044-A51C-F9C44B200D4B}" type="presOf" srcId="{0D6D29CC-4DB3-48E2-87D4-315BD8CFF353}" destId="{CFF61F1A-7DFC-435F-8F62-14F709381E9C}" srcOrd="0" destOrd="0" presId="urn:microsoft.com/office/officeart/2005/8/layout/vProcess5"/>
    <dgm:cxn modelId="{57F47CAE-48A7-4D2C-9FDD-257EA7ABA16E}" type="presOf" srcId="{98BA44B5-0247-4AF9-86CE-D0F7338270CE}" destId="{4F7D9889-2BD7-4D82-B6A4-F39B9FBA46C5}" srcOrd="0" destOrd="0" presId="urn:microsoft.com/office/officeart/2005/8/layout/vProcess5"/>
    <dgm:cxn modelId="{F2A4775B-77BE-435D-9A11-279F193D7784}" type="presOf" srcId="{DF49E1C6-7820-4DF6-AD2D-485D18D39031}" destId="{DA439DE7-F288-4C4F-882E-4CB76067BDBC}" srcOrd="1" destOrd="0" presId="urn:microsoft.com/office/officeart/2005/8/layout/vProcess5"/>
    <dgm:cxn modelId="{834783DD-72AB-4FCE-80FB-BFC6323B3AEF}" type="presParOf" srcId="{54992F18-A5D4-4AA8-80B9-97C49B289D33}" destId="{FCACC8AF-3748-479E-8671-4511F2035828}" srcOrd="0" destOrd="0" presId="urn:microsoft.com/office/officeart/2005/8/layout/vProcess5"/>
    <dgm:cxn modelId="{D9E1E93C-013E-4723-A833-6DCB59089F75}" type="presParOf" srcId="{54992F18-A5D4-4AA8-80B9-97C49B289D33}" destId="{CFF61F1A-7DFC-435F-8F62-14F709381E9C}" srcOrd="1" destOrd="0" presId="urn:microsoft.com/office/officeart/2005/8/layout/vProcess5"/>
    <dgm:cxn modelId="{124FFC69-0376-4A71-A5A3-8F17FDB6F630}" type="presParOf" srcId="{54992F18-A5D4-4AA8-80B9-97C49B289D33}" destId="{F0D6C6AE-E02B-4BF5-AE56-EF546E372CE6}" srcOrd="2" destOrd="0" presId="urn:microsoft.com/office/officeart/2005/8/layout/vProcess5"/>
    <dgm:cxn modelId="{F4593385-1F6E-47E5-A866-2D344D4B84E2}" type="presParOf" srcId="{54992F18-A5D4-4AA8-80B9-97C49B289D33}" destId="{8B02F8E9-C4EA-46DC-8C47-FFB560093127}" srcOrd="3" destOrd="0" presId="urn:microsoft.com/office/officeart/2005/8/layout/vProcess5"/>
    <dgm:cxn modelId="{27A0369F-32AD-4830-AE0C-F0D3A893832B}" type="presParOf" srcId="{54992F18-A5D4-4AA8-80B9-97C49B289D33}" destId="{DE3257FF-6515-45C7-90E4-61AF08784AAA}" srcOrd="4" destOrd="0" presId="urn:microsoft.com/office/officeart/2005/8/layout/vProcess5"/>
    <dgm:cxn modelId="{F887A346-7B6C-495D-9586-235E9E54E31F}" type="presParOf" srcId="{54992F18-A5D4-4AA8-80B9-97C49B289D33}" destId="{4F7D9889-2BD7-4D82-B6A4-F39B9FBA46C5}" srcOrd="5" destOrd="0" presId="urn:microsoft.com/office/officeart/2005/8/layout/vProcess5"/>
    <dgm:cxn modelId="{9B0ABE11-A62B-4A9D-A58D-AF5368FAD7DB}" type="presParOf" srcId="{54992F18-A5D4-4AA8-80B9-97C49B289D33}" destId="{586511BC-B4DA-4718-8B5D-5D0B9C8B12D6}" srcOrd="6" destOrd="0" presId="urn:microsoft.com/office/officeart/2005/8/layout/vProcess5"/>
    <dgm:cxn modelId="{58344AF5-1AC3-4765-9C2B-98428B926EEF}" type="presParOf" srcId="{54992F18-A5D4-4AA8-80B9-97C49B289D33}" destId="{64EA0390-E905-4C11-B8D0-3ED2862C79ED}" srcOrd="7" destOrd="0" presId="urn:microsoft.com/office/officeart/2005/8/layout/vProcess5"/>
    <dgm:cxn modelId="{A468F55D-66E4-4CDA-9104-82D57FF8FFB0}" type="presParOf" srcId="{54992F18-A5D4-4AA8-80B9-97C49B289D33}" destId="{DA439DE7-F288-4C4F-882E-4CB76067BDB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61F1A-7DFC-435F-8F62-14F709381E9C}">
      <dsp:nvSpPr>
        <dsp:cNvPr id="0" name=""/>
        <dsp:cNvSpPr/>
      </dsp:nvSpPr>
      <dsp:spPr>
        <a:xfrm>
          <a:off x="0" y="0"/>
          <a:ext cx="3950866" cy="228593"/>
        </a:xfrm>
        <a:prstGeom prst="roundRect">
          <a:avLst>
            <a:gd name="adj" fmla="val 10000"/>
          </a:avLst>
        </a:prstGeom>
        <a:solidFill>
          <a:schemeClr val="bg1">
            <a:alpha val="16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/>
            <a:t>Capítulo 1: Comunicación de Sistemas Distribuidos</a:t>
          </a:r>
          <a:endParaRPr lang="es-PE" sz="900" kern="1200" dirty="0">
            <a:latin typeface="Arial" pitchFamily="34" charset="0"/>
            <a:ea typeface="+mn-ea"/>
            <a:cs typeface="Arial" pitchFamily="34" charset="0"/>
          </a:endParaRPr>
        </a:p>
      </dsp:txBody>
      <dsp:txXfrm>
        <a:off x="6695" y="6695"/>
        <a:ext cx="3704196" cy="215203"/>
      </dsp:txXfrm>
    </dsp:sp>
    <dsp:sp modelId="{F0D6C6AE-E02B-4BF5-AE56-EF546E372CE6}">
      <dsp:nvSpPr>
        <dsp:cNvPr id="0" name=""/>
        <dsp:cNvSpPr/>
      </dsp:nvSpPr>
      <dsp:spPr>
        <a:xfrm>
          <a:off x="348605" y="266692"/>
          <a:ext cx="3950866" cy="22859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Capítulo 2: </a:t>
          </a:r>
          <a:r>
            <a:rPr lang="es-PE" sz="900" kern="1200" dirty="0" smtClean="0"/>
            <a:t>Arquitectura Web Services</a:t>
          </a:r>
          <a:endParaRPr lang="es-PE" sz="900" kern="1200" dirty="0">
            <a:latin typeface="Arial" pitchFamily="34" charset="0"/>
            <a:ea typeface="+mn-ea"/>
            <a:cs typeface="Arial" pitchFamily="34" charset="0"/>
          </a:endParaRPr>
        </a:p>
      </dsp:txBody>
      <dsp:txXfrm>
        <a:off x="355300" y="273387"/>
        <a:ext cx="3440284" cy="215203"/>
      </dsp:txXfrm>
    </dsp:sp>
    <dsp:sp modelId="{8B02F8E9-C4EA-46DC-8C47-FFB560093127}">
      <dsp:nvSpPr>
        <dsp:cNvPr id="0" name=""/>
        <dsp:cNvSpPr/>
      </dsp:nvSpPr>
      <dsp:spPr>
        <a:xfrm>
          <a:off x="697211" y="533385"/>
          <a:ext cx="3950866" cy="22859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Capítulo 3: </a:t>
          </a:r>
          <a:r>
            <a:rPr lang="en-US" sz="900" kern="1200" dirty="0" smtClean="0">
              <a:latin typeface="Arial" pitchFamily="34" charset="0"/>
              <a:ea typeface="+mn-ea"/>
              <a:cs typeface="Arial" pitchFamily="34" charset="0"/>
            </a:rPr>
            <a:t>Java API for XML-Based Web Services (JAX-WS)</a:t>
          </a:r>
          <a:endParaRPr lang="es-PE" sz="900" kern="1200" dirty="0">
            <a:latin typeface="Arial" pitchFamily="34" charset="0"/>
            <a:ea typeface="+mn-ea"/>
            <a:cs typeface="Arial" pitchFamily="34" charset="0"/>
          </a:endParaRPr>
        </a:p>
      </dsp:txBody>
      <dsp:txXfrm>
        <a:off x="703906" y="540080"/>
        <a:ext cx="3440284" cy="215203"/>
      </dsp:txXfrm>
    </dsp:sp>
    <dsp:sp modelId="{DE3257FF-6515-45C7-90E4-61AF08784AAA}">
      <dsp:nvSpPr>
        <dsp:cNvPr id="0" name=""/>
        <dsp:cNvSpPr/>
      </dsp:nvSpPr>
      <dsp:spPr>
        <a:xfrm>
          <a:off x="3802280" y="173350"/>
          <a:ext cx="148585" cy="148585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75000"/>
            <a:alpha val="90000"/>
          </a:schemeClr>
        </a:solidFill>
        <a:ln w="3175" cap="flat" cmpd="sng" algn="ctr">
          <a:solidFill>
            <a:schemeClr val="bg1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900" kern="1200">
            <a:latin typeface="Arial" pitchFamily="34" charset="0"/>
            <a:cs typeface="Arial" pitchFamily="34" charset="0"/>
          </a:endParaRPr>
        </a:p>
      </dsp:txBody>
      <dsp:txXfrm>
        <a:off x="3835712" y="173350"/>
        <a:ext cx="81721" cy="111810"/>
      </dsp:txXfrm>
    </dsp:sp>
    <dsp:sp modelId="{4F7D9889-2BD7-4D82-B6A4-F39B9FBA46C5}">
      <dsp:nvSpPr>
        <dsp:cNvPr id="0" name=""/>
        <dsp:cNvSpPr/>
      </dsp:nvSpPr>
      <dsp:spPr>
        <a:xfrm>
          <a:off x="4150886" y="438518"/>
          <a:ext cx="148585" cy="148585"/>
        </a:xfrm>
        <a:prstGeom prst="downArrow">
          <a:avLst>
            <a:gd name="adj1" fmla="val 55000"/>
            <a:gd name="adj2" fmla="val 45000"/>
          </a:avLst>
        </a:prstGeom>
        <a:noFill/>
        <a:ln w="31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900" kern="1200" dirty="0">
            <a:latin typeface="Arial" pitchFamily="34" charset="0"/>
            <a:cs typeface="Arial" pitchFamily="34" charset="0"/>
          </a:endParaRPr>
        </a:p>
      </dsp:txBody>
      <dsp:txXfrm>
        <a:off x="4184318" y="438518"/>
        <a:ext cx="81721" cy="111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1970" y="9822270"/>
            <a:ext cx="3075719" cy="307419"/>
          </a:xfrm>
          <a:prstGeom prst="rect">
            <a:avLst/>
          </a:prstGeom>
        </p:spPr>
        <p:txBody>
          <a:bodyPr vert="horz" lIns="95052" tIns="47526" rIns="95052" bIns="47526" rtlCol="0" anchor="b"/>
          <a:lstStyle>
            <a:lvl1pPr algn="r">
              <a:defRPr sz="1200"/>
            </a:lvl1pPr>
          </a:lstStyle>
          <a:p>
            <a:fld id="{6562A122-6BBD-4A53-83E3-594C180C2A4C}" type="slidenum">
              <a:rPr lang="es-PE" sz="900" i="1"/>
              <a:t>‹Nº›</a:t>
            </a:fld>
            <a:endParaRPr lang="es-PE" sz="900" i="1" dirty="0"/>
          </a:p>
        </p:txBody>
      </p:sp>
      <p:sp>
        <p:nvSpPr>
          <p:cNvPr id="6" name="Rectángulo 5"/>
          <p:cNvSpPr/>
          <p:nvPr/>
        </p:nvSpPr>
        <p:spPr>
          <a:xfrm>
            <a:off x="145170" y="9903819"/>
            <a:ext cx="4776044" cy="234480"/>
          </a:xfrm>
          <a:prstGeom prst="rect">
            <a:avLst/>
          </a:prstGeom>
        </p:spPr>
        <p:txBody>
          <a:bodyPr wrap="square" lIns="95052" tIns="47526" rIns="95052" bIns="47526">
            <a:spAutoFit/>
          </a:bodyPr>
          <a:lstStyle/>
          <a:p>
            <a:r>
              <a:rPr lang="es-PE" sz="900" i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Cibertec</a:t>
            </a:r>
            <a:r>
              <a:rPr lang="es-PE" sz="9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Perú S.A.C - Java 8.0 </a:t>
            </a:r>
            <a:r>
              <a:rPr lang="es-PE" sz="900" i="1" dirty="0"/>
              <a:t>Java 8.0 </a:t>
            </a:r>
            <a:r>
              <a:rPr lang="es-PE" sz="900" i="1" dirty="0" err="1"/>
              <a:t>Architect</a:t>
            </a:r>
            <a:r>
              <a:rPr lang="es-PE" sz="900" i="1" dirty="0"/>
              <a:t> </a:t>
            </a:r>
            <a:r>
              <a:rPr lang="es-PE" sz="900" i="1" dirty="0" err="1" smtClean="0"/>
              <a:t>Developer</a:t>
            </a:r>
            <a:r>
              <a:rPr lang="es-PE" sz="900" i="1" dirty="0" smtClean="0"/>
              <a:t> </a:t>
            </a:r>
            <a:endParaRPr lang="es-PE" sz="900" i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0" y="9850918"/>
            <a:ext cx="7099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3 Grupo"/>
          <p:cNvGrpSpPr>
            <a:grpSpLocks/>
          </p:cNvGrpSpPr>
          <p:nvPr/>
        </p:nvGrpSpPr>
        <p:grpSpPr bwMode="auto">
          <a:xfrm>
            <a:off x="6224152" y="53505"/>
            <a:ext cx="807352" cy="526872"/>
            <a:chOff x="0" y="0"/>
            <a:chExt cx="1960685" cy="1178170"/>
          </a:xfrm>
        </p:grpSpPr>
        <p:pic>
          <p:nvPicPr>
            <p:cNvPr id="10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29" t="24245" r="66458" b="54298"/>
            <a:stretch>
              <a:fillRect/>
            </a:stretch>
          </p:blipFill>
          <p:spPr bwMode="auto">
            <a:xfrm>
              <a:off x="624254" y="0"/>
              <a:ext cx="668216" cy="6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9" t="29260" r="23824" b="54298"/>
            <a:stretch>
              <a:fillRect/>
            </a:stretch>
          </p:blipFill>
          <p:spPr bwMode="auto">
            <a:xfrm>
              <a:off x="0" y="738554"/>
              <a:ext cx="1960685" cy="43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2301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es_TextBox_Placeholder"/>
          <p:cNvSpPr>
            <a:spLocks noGrp="1" noChangeArrowheads="1"/>
          </p:cNvSpPr>
          <p:nvPr/>
        </p:nvSpPr>
        <p:spPr bwMode="auto">
          <a:xfrm>
            <a:off x="556145" y="5820095"/>
            <a:ext cx="6033760" cy="35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425" tIns="13425" rIns="13425" bIns="13425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Click to edit Master text styles</a:t>
            </a:r>
          </a:p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Second level</a:t>
            </a:r>
          </a:p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Third level</a:t>
            </a:r>
          </a:p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Fourth level</a:t>
            </a:r>
          </a:p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Fifth level</a:t>
            </a: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64259" y="9693737"/>
            <a:ext cx="6170782" cy="25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1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r>
              <a:rPr lang="en-US" altLang="es-PE"/>
              <a:t>1 - 3</a:t>
            </a:r>
            <a:endParaRPr lang="es-PE" altLang="en-US" sz="1900" b="0"/>
          </a:p>
        </p:txBody>
      </p:sp>
    </p:spTree>
    <p:extLst>
      <p:ext uri="{BB962C8B-B14F-4D97-AF65-F5344CB8AC3E}">
        <p14:creationId xmlns:p14="http://schemas.microsoft.com/office/powerpoint/2010/main" val="37755750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022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167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590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590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975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671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942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65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5025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678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432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024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18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1613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>
              <a:sym typeface="Arial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88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1845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PE" altLang="zh-CN" smtClean="0">
                <a:sym typeface="Arial" charset="0"/>
              </a:rPr>
              <a:t>Click to edit Master text styles</a:t>
            </a:r>
          </a:p>
          <a:p>
            <a:pPr lvl="1"/>
            <a:r>
              <a:rPr lang="es-PE" altLang="zh-CN" smtClean="0">
                <a:sym typeface="Arial" charset="0"/>
              </a:rPr>
              <a:t>Second level</a:t>
            </a:r>
          </a:p>
          <a:p>
            <a:pPr lvl="2"/>
            <a:r>
              <a:rPr lang="es-PE" altLang="zh-CN" smtClean="0">
                <a:sym typeface="Arial" charset="0"/>
              </a:rPr>
              <a:t>Third level</a:t>
            </a:r>
          </a:p>
          <a:p>
            <a:pPr lvl="3"/>
            <a:r>
              <a:rPr lang="es-PE" altLang="zh-CN" smtClean="0">
                <a:sym typeface="Arial" charset="0"/>
              </a:rPr>
              <a:t>Fourth level</a:t>
            </a:r>
          </a:p>
          <a:p>
            <a:pPr lvl="4"/>
            <a:r>
              <a:rPr lang="es-PE" altLang="zh-CN" smtClean="0">
                <a:sym typeface="Arial" charset="0"/>
              </a:rPr>
              <a:t>Fifth level</a:t>
            </a:r>
          </a:p>
        </p:txBody>
      </p:sp>
      <p:sp>
        <p:nvSpPr>
          <p:cNvPr id="1027" name="Slide_Copyright"/>
          <p:cNvSpPr>
            <a:spLocks noChangeArrowheads="1"/>
          </p:cNvSpPr>
          <p:nvPr/>
        </p:nvSpPr>
        <p:spPr bwMode="auto">
          <a:xfrm>
            <a:off x="2517775" y="6564313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r>
              <a:rPr lang="es-PE" altLang="en-US" sz="1000" i="1" smtClean="0">
                <a:solidFill>
                  <a:srgbClr val="7F7F7F"/>
                </a:solidFill>
              </a:rPr>
              <a:t>Copyright © Todos los Derechos Reservados - Cibertec Perú SAC</a:t>
            </a:r>
            <a:r>
              <a:rPr lang="en-US" altLang="es-PE" sz="1000" i="1" smtClean="0">
                <a:solidFill>
                  <a:srgbClr val="7F7F7F"/>
                </a:solidFill>
              </a:rPr>
              <a:t>.</a:t>
            </a:r>
          </a:p>
        </p:txBody>
      </p:sp>
      <p:sp>
        <p:nvSpPr>
          <p:cNvPr id="1028" name="Slide_PlaceholderTitle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altLang="zh-CN" smtClean="0">
                <a:sym typeface="Arial" charset="0"/>
              </a:rPr>
              <a:t>Click to edit Master title style</a:t>
            </a:r>
          </a:p>
        </p:txBody>
      </p:sp>
      <p:sp>
        <p:nvSpPr>
          <p:cNvPr id="1029" name="Slide_Page_Number"/>
          <p:cNvSpPr>
            <a:spLocks noChangeArrowheads="1"/>
          </p:cNvSpPr>
          <p:nvPr/>
        </p:nvSpPr>
        <p:spPr bwMode="auto">
          <a:xfrm>
            <a:off x="457200" y="6572250"/>
            <a:ext cx="965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9pPr>
          </a:lstStyle>
          <a:p>
            <a:pPr algn="just" eaLnBrk="1" hangingPunct="1">
              <a:buFont typeface="Arial" pitchFamily="34" charset="0"/>
              <a:buNone/>
              <a:defRPr/>
            </a:pPr>
            <a:r>
              <a:rPr lang="en-US" altLang="es-PE" sz="1000" dirty="0" smtClean="0">
                <a:solidFill>
                  <a:srgbClr val="7F7F7F"/>
                </a:solidFill>
              </a:rPr>
              <a:t>2 </a:t>
            </a:r>
            <a:r>
              <a:rPr lang="en-US" altLang="es-PE" sz="1000" dirty="0" smtClean="0">
                <a:solidFill>
                  <a:srgbClr val="7F7F7F"/>
                </a:solidFill>
              </a:rPr>
              <a:t>- </a:t>
            </a:r>
            <a:fld id="{0799F549-790E-44D0-981B-87AED3C7FBE2}" type="slidenum">
              <a:rPr lang="en-US" altLang="es-PE" sz="1000" smtClean="0">
                <a:solidFill>
                  <a:srgbClr val="7F7F7F"/>
                </a:solidFill>
              </a:rPr>
              <a:pPr algn="just" eaLnBrk="1" hangingPunct="1">
                <a:buFont typeface="Arial" pitchFamily="34" charset="0"/>
                <a:buNone/>
                <a:defRPr/>
              </a:pPr>
              <a:t>‹Nº›</a:t>
            </a:fld>
            <a:endParaRPr lang="en-US" altLang="es-PE" sz="1000" dirty="0" smtClean="0">
              <a:solidFill>
                <a:srgbClr val="7F7F7F"/>
              </a:solidFill>
            </a:endParaRPr>
          </a:p>
        </p:txBody>
      </p:sp>
      <p:pic>
        <p:nvPicPr>
          <p:cNvPr id="1030" name="Imagen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4480" r="7999"/>
          <a:stretch>
            <a:fillRect/>
          </a:stretch>
        </p:blipFill>
        <p:spPr bwMode="auto">
          <a:xfrm>
            <a:off x="6748463" y="6530975"/>
            <a:ext cx="2057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charset="0"/>
        </a:defRPr>
      </a:lvl2pPr>
      <a:lvl3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charset="0"/>
        </a:defRPr>
      </a:lvl3pPr>
      <a:lvl4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charset="0"/>
        </a:defRPr>
      </a:lvl4pPr>
      <a:lvl5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charset="0"/>
        </a:defRPr>
      </a:lvl5pPr>
      <a:lvl6pPr marL="685800" indent="-2286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1143000" indent="-2286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600200" indent="-2286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2057400" indent="-2286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7938" indent="7938" algn="l" defTabSz="2286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200">
          <a:solidFill>
            <a:schemeClr val="tx1"/>
          </a:solidFill>
          <a:latin typeface="+mn-lt"/>
          <a:cs typeface="+mn-cs"/>
          <a:sym typeface="Arial" charset="0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3pPr>
      <a:lvl4pPr marL="1366838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>
          <a:solidFill>
            <a:schemeClr val="tx1"/>
          </a:solidFill>
          <a:latin typeface="+mn-lt"/>
          <a:cs typeface="+mn-cs"/>
          <a:sym typeface="Arial" charset="0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  <a:cs typeface="+mn-cs"/>
          <a:sym typeface="Arial" charset="0"/>
        </a:defRPr>
      </a:lvl5pPr>
      <a:lvl6pPr marL="21685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6257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0829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5401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" TargetMode="External"/><Relationship Id="rId2" Type="http://schemas.openxmlformats.org/officeDocument/2006/relationships/hyperlink" Target="http://www.w3schools.com/xml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analyticaweb.com/desarrollo-web/json-versus-xml-en-proyectos-web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_Gray_Number"/>
          <p:cNvSpPr>
            <a:spLocks noChangeArrowheads="1"/>
          </p:cNvSpPr>
          <p:nvPr/>
        </p:nvSpPr>
        <p:spPr bwMode="auto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9pPr>
          </a:lstStyle>
          <a:p>
            <a:pPr algn="ctr" eaLnBrk="1" hangingPunct="1"/>
            <a:r>
              <a:rPr lang="es-PE" altLang="zh-CN" sz="27700" b="1" dirty="0" smtClean="0">
                <a:solidFill>
                  <a:srgbClr val="CCCCCC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es-PE" altLang="zh-CN" dirty="0"/>
          </a:p>
        </p:txBody>
      </p:sp>
      <p:sp>
        <p:nvSpPr>
          <p:cNvPr id="2051" name="Slide_Copyright"/>
          <p:cNvSpPr>
            <a:spLocks noChangeArrowheads="1"/>
          </p:cNvSpPr>
          <p:nvPr/>
        </p:nvSpPr>
        <p:spPr bwMode="auto">
          <a:xfrm>
            <a:off x="2517775" y="6564313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9pPr>
          </a:lstStyle>
          <a:p>
            <a:pPr algn="ctr" eaLnBrk="1" hangingPunct="1"/>
            <a:r>
              <a:rPr lang="es-PE" altLang="zh-CN" sz="1000" i="1">
                <a:solidFill>
                  <a:srgbClr val="7F7F7F"/>
                </a:solidFill>
              </a:rPr>
              <a:t>Copyright © Todos los Derechos Reservados - Cibertec Perú SAC.</a:t>
            </a:r>
          </a:p>
        </p:txBody>
      </p:sp>
      <p:pic>
        <p:nvPicPr>
          <p:cNvPr id="2052" name="Imagen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4480" r="7999"/>
          <a:stretch>
            <a:fillRect/>
          </a:stretch>
        </p:blipFill>
        <p:spPr bwMode="auto">
          <a:xfrm>
            <a:off x="6748463" y="6530975"/>
            <a:ext cx="2057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667000"/>
            <a:ext cx="7315200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/>
            <a:r>
              <a:rPr lang="es-PE" altLang="zh-CN" dirty="0">
                <a:ea typeface="SimSun" pitchFamily="2" charset="-122"/>
              </a:rPr>
              <a:t>Arquitectura Web </a:t>
            </a:r>
            <a:r>
              <a:rPr lang="es-PE" altLang="zh-CN" dirty="0" err="1">
                <a:ea typeface="SimSun" pitchFamily="2" charset="-122"/>
              </a:rPr>
              <a:t>Services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2054" name="Subtit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927100" y="4419600"/>
            <a:ext cx="7302500" cy="3651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ctr">
              <a:buNone/>
            </a:pPr>
            <a:r>
              <a:rPr lang="pt-BR" altLang="zh-CN">
                <a:ea typeface="SimSun" pitchFamily="2" charset="-122"/>
              </a:rPr>
              <a:t>Implementando Arquitectura Java Web Services</a:t>
            </a:r>
            <a:endParaRPr lang="es-PE" altLang="zh-CN" dirty="0">
              <a:ea typeface="SimSun" pitchFamily="2" charset="-122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600"/>
            <a:ext cx="2715242" cy="457200"/>
          </a:xfrm>
          <a:prstGeom prst="rect">
            <a:avLst/>
          </a:prstGeom>
        </p:spPr>
      </p:pic>
      <p:graphicFrame>
        <p:nvGraphicFramePr>
          <p:cNvPr id="10" name="Diagrama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954777"/>
              </p:ext>
            </p:extLst>
          </p:nvPr>
        </p:nvGraphicFramePr>
        <p:xfrm>
          <a:off x="304912" y="304883"/>
          <a:ext cx="4648078" cy="761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SOAP - Based Web Services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68429" y="3437183"/>
            <a:ext cx="6000792" cy="428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6550" indent="-336550" algn="ctr">
              <a:lnSpc>
                <a:spcPct val="101000"/>
              </a:lnSpc>
              <a:spcBef>
                <a:spcPts val="800"/>
              </a:spcBef>
              <a:tabLst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GB" sz="2200" dirty="0" smtClean="0">
                <a:solidFill>
                  <a:srgbClr val="5F5F5F"/>
                </a:solidFill>
              </a:rPr>
              <a:t>Java API for XML Web Services</a:t>
            </a:r>
          </a:p>
          <a:p>
            <a:pPr marL="460375" indent="-460375" algn="ctr">
              <a:spcBef>
                <a:spcPts val="800"/>
              </a:spcBef>
              <a:buClrTx/>
              <a:buFontTx/>
              <a:buNone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  <a:tab pos="9604375" algn="l"/>
              </a:tabLst>
            </a:pPr>
            <a:endParaRPr lang="es-ES" sz="2200" dirty="0" smtClean="0">
              <a:solidFill>
                <a:srgbClr val="5F5F5F"/>
              </a:solidFill>
            </a:endParaRPr>
          </a:p>
          <a:p>
            <a:pPr marL="460375" indent="-460375" algn="ctr">
              <a:spcBef>
                <a:spcPts val="800"/>
              </a:spcBef>
              <a:buClrTx/>
              <a:buFontTx/>
              <a:buNone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  <a:tab pos="9604375" algn="l"/>
              </a:tabLst>
            </a:pPr>
            <a:endParaRPr lang="es-ES" sz="2200" dirty="0" smtClean="0">
              <a:solidFill>
                <a:srgbClr val="5F5F5F"/>
              </a:solidFill>
            </a:endParaRPr>
          </a:p>
          <a:p>
            <a:pPr marL="460375" indent="-460375" algn="ctr">
              <a:lnSpc>
                <a:spcPct val="9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573088" algn="l"/>
                <a:tab pos="1030288" algn="l"/>
                <a:tab pos="1487488" algn="l"/>
                <a:tab pos="1944688" algn="l"/>
                <a:tab pos="2401888" algn="l"/>
                <a:tab pos="2859088" algn="l"/>
                <a:tab pos="3316288" algn="l"/>
                <a:tab pos="3773488" algn="l"/>
                <a:tab pos="4230688" algn="l"/>
                <a:tab pos="4687888" algn="l"/>
                <a:tab pos="5145088" algn="l"/>
                <a:tab pos="5602288" algn="l"/>
                <a:tab pos="6059488" algn="l"/>
                <a:tab pos="6516688" algn="l"/>
                <a:tab pos="6973888" algn="l"/>
                <a:tab pos="7431088" algn="l"/>
                <a:tab pos="7888288" algn="l"/>
                <a:tab pos="8345488" algn="l"/>
                <a:tab pos="8802688" algn="l"/>
                <a:tab pos="9259888" algn="l"/>
              </a:tabLst>
            </a:pPr>
            <a:endParaRPr lang="es-ES" sz="2200" dirty="0" smtClean="0">
              <a:solidFill>
                <a:srgbClr val="5F5F5F"/>
              </a:solidFill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568429" y="1869283"/>
            <a:ext cx="1693863" cy="931863"/>
            <a:chOff x="720" y="1710"/>
            <a:chExt cx="1067" cy="587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0" y="1710"/>
              <a:ext cx="1067" cy="5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20" y="1710"/>
              <a:ext cx="1067" cy="5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160" y="4571970"/>
            <a:ext cx="2946400" cy="96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8321" y="4756868"/>
            <a:ext cx="2120900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5" b="26483"/>
          <a:stretch/>
        </p:blipFill>
        <p:spPr>
          <a:xfrm>
            <a:off x="4876792" y="1763729"/>
            <a:ext cx="2143125" cy="11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REST - Style Web </a:t>
            </a:r>
            <a:r>
              <a:rPr lang="es-PE" altLang="zh-CN" dirty="0" smtClean="0">
                <a:ea typeface="SimSun" pitchFamily="2" charset="-122"/>
              </a:rPr>
              <a:t>Services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307263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HTTP: protocolo de comunicación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REST: estilo arquitectónico basado principalmente en HTTP para transferencia de hypermedia en sistemas distribuidos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URI: dirección de acceso a la representación de un recurso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MIME Types: identificador compuesto de dos (2) partes que describe el formato de un recurso en </a:t>
            </a:r>
            <a:r>
              <a:rPr lang="es-PE" altLang="zh-CN" dirty="0" smtClean="0">
                <a:ea typeface="+mn-ea"/>
              </a:rPr>
              <a:t>internet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endParaRPr lang="es-PE" altLang="zh-CN" dirty="0" smtClean="0">
              <a:ea typeface="+mn-ea"/>
            </a:endParaRPr>
          </a:p>
          <a:p>
            <a:pPr marL="0" lvl="1" indent="0" algn="just" eaLnBrk="1" hangingPunct="1">
              <a:buNone/>
            </a:pPr>
            <a:endParaRPr lang="es-PE" altLang="zh-CN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9840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REST - Style Web </a:t>
            </a:r>
            <a:r>
              <a:rPr lang="es-PE" altLang="zh-CN" dirty="0" smtClean="0">
                <a:ea typeface="SimSun" pitchFamily="2" charset="-122"/>
              </a:rPr>
              <a:t>Services</a:t>
            </a:r>
            <a:endParaRPr lang="es-PE" altLang="zh-CN" dirty="0">
              <a:ea typeface="SimSun" pitchFamily="2" charset="-122"/>
            </a:endParaRPr>
          </a:p>
        </p:txBody>
      </p:sp>
      <p:pic>
        <p:nvPicPr>
          <p:cNvPr id="4" name="Picture 5" descr="architecture-r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6154" y="1752644"/>
            <a:ext cx="6608188" cy="388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79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REST - Style Web </a:t>
            </a:r>
            <a:r>
              <a:rPr lang="es-PE" altLang="zh-CN" dirty="0" smtClean="0">
                <a:ea typeface="SimSun" pitchFamily="2" charset="-122"/>
              </a:rPr>
              <a:t>Services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68429" y="3437183"/>
            <a:ext cx="6000792" cy="428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6550" indent="-336550" algn="ctr">
              <a:lnSpc>
                <a:spcPct val="101000"/>
              </a:lnSpc>
              <a:spcBef>
                <a:spcPts val="800"/>
              </a:spcBef>
              <a:tabLst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GB" sz="2200" dirty="0">
                <a:solidFill>
                  <a:srgbClr val="5F5F5F"/>
                </a:solidFill>
              </a:rPr>
              <a:t>Java API for RESTful Web </a:t>
            </a:r>
            <a:r>
              <a:rPr lang="en-GB" sz="2200" dirty="0" smtClean="0">
                <a:solidFill>
                  <a:srgbClr val="5F5F5F"/>
                </a:solidFill>
              </a:rPr>
              <a:t>Services</a:t>
            </a:r>
            <a:endParaRPr lang="es-ES" sz="2200" dirty="0" smtClean="0">
              <a:solidFill>
                <a:srgbClr val="5F5F5F"/>
              </a:solidFill>
            </a:endParaRPr>
          </a:p>
          <a:p>
            <a:pPr marL="460375" indent="-460375" algn="ctr">
              <a:spcBef>
                <a:spcPts val="800"/>
              </a:spcBef>
              <a:buClrTx/>
              <a:buFontTx/>
              <a:buNone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  <a:tab pos="9604375" algn="l"/>
              </a:tabLst>
            </a:pPr>
            <a:endParaRPr lang="es-ES" sz="2200" dirty="0" smtClean="0">
              <a:solidFill>
                <a:srgbClr val="5F5F5F"/>
              </a:solidFill>
            </a:endParaRPr>
          </a:p>
          <a:p>
            <a:pPr marL="460375" indent="-460375" algn="ctr">
              <a:lnSpc>
                <a:spcPct val="9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573088" algn="l"/>
                <a:tab pos="1030288" algn="l"/>
                <a:tab pos="1487488" algn="l"/>
                <a:tab pos="1944688" algn="l"/>
                <a:tab pos="2401888" algn="l"/>
                <a:tab pos="2859088" algn="l"/>
                <a:tab pos="3316288" algn="l"/>
                <a:tab pos="3773488" algn="l"/>
                <a:tab pos="4230688" algn="l"/>
                <a:tab pos="4687888" algn="l"/>
                <a:tab pos="5145088" algn="l"/>
                <a:tab pos="5602288" algn="l"/>
                <a:tab pos="6059488" algn="l"/>
                <a:tab pos="6516688" algn="l"/>
                <a:tab pos="6973888" algn="l"/>
                <a:tab pos="7431088" algn="l"/>
                <a:tab pos="7888288" algn="l"/>
                <a:tab pos="8345488" algn="l"/>
                <a:tab pos="8802688" algn="l"/>
                <a:tab pos="9259888" algn="l"/>
              </a:tabLst>
            </a:pPr>
            <a:endParaRPr lang="es-ES" sz="2200" dirty="0" smtClean="0">
              <a:solidFill>
                <a:srgbClr val="5F5F5F"/>
              </a:solidFill>
            </a:endParaRPr>
          </a:p>
        </p:txBody>
      </p:sp>
      <p:pic>
        <p:nvPicPr>
          <p:cNvPr id="10" name="Picture 5" descr="java-jersey-web-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98" y="1676446"/>
            <a:ext cx="2697858" cy="1682194"/>
          </a:xfrm>
          <a:prstGeom prst="rect">
            <a:avLst/>
          </a:prstGeom>
        </p:spPr>
      </p:pic>
      <p:pic>
        <p:nvPicPr>
          <p:cNvPr id="11" name="Picture 6" descr="RESTEasy-thum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0245" y="4343376"/>
            <a:ext cx="2110668" cy="1451085"/>
          </a:xfrm>
          <a:prstGeom prst="rect">
            <a:avLst/>
          </a:prstGeom>
        </p:spPr>
      </p:pic>
      <p:pic>
        <p:nvPicPr>
          <p:cNvPr id="12" name="Picture 7" descr="restle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356" y="1533830"/>
            <a:ext cx="1585915" cy="167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45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altLang="zh-CN" dirty="0"/>
              <a:t>SOAP - Based vs REST- Style Web Services</a:t>
            </a:r>
            <a:br>
              <a:rPr lang="en-US" altLang="zh-CN" dirty="0"/>
            </a:br>
            <a:r>
              <a:rPr lang="es-PE" altLang="zh-CN" dirty="0" smtClean="0"/>
              <a:t/>
            </a:r>
            <a:br>
              <a:rPr lang="es-PE" altLang="zh-CN" dirty="0" smtClean="0"/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21" name="Marcador de contenido 20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3208058"/>
          </a:xfrm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>
                <a:ea typeface="+mn-ea"/>
              </a:rPr>
              <a:t>Es </a:t>
            </a:r>
            <a:r>
              <a:rPr lang="es-PE" dirty="0" smtClean="0">
                <a:ea typeface="+mn-ea"/>
              </a:rPr>
              <a:t>la </a:t>
            </a:r>
            <a:r>
              <a:rPr lang="es-PE" dirty="0">
                <a:ea typeface="+mn-ea"/>
              </a:rPr>
              <a:t>primera decisión </a:t>
            </a:r>
            <a:r>
              <a:rPr lang="es-PE" dirty="0" smtClean="0">
                <a:ea typeface="+mn-ea"/>
              </a:rPr>
              <a:t>a tomar para construcción un </a:t>
            </a:r>
            <a:r>
              <a:rPr lang="es-PE" dirty="0">
                <a:ea typeface="+mn-ea"/>
              </a:rPr>
              <a:t>servicio </a:t>
            </a:r>
            <a:r>
              <a:rPr lang="es-PE" dirty="0" smtClean="0">
                <a:ea typeface="+mn-ea"/>
              </a:rPr>
              <a:t>web. SOAP-</a:t>
            </a:r>
            <a:r>
              <a:rPr lang="es-PE" dirty="0" err="1" smtClean="0">
                <a:ea typeface="+mn-ea"/>
              </a:rPr>
              <a:t>Based</a:t>
            </a:r>
            <a:r>
              <a:rPr lang="es-PE" dirty="0" smtClean="0">
                <a:ea typeface="+mn-ea"/>
              </a:rPr>
              <a:t> Web Services es un </a:t>
            </a:r>
            <a:r>
              <a:rPr lang="es-PE" dirty="0">
                <a:ea typeface="+mn-ea"/>
              </a:rPr>
              <a:t>caso especial </a:t>
            </a:r>
            <a:r>
              <a:rPr lang="es-PE" dirty="0" smtClean="0">
                <a:ea typeface="+mn-ea"/>
              </a:rPr>
              <a:t>que corresponde al REST-Style Web Services, con </a:t>
            </a:r>
            <a:r>
              <a:rPr lang="es-PE" dirty="0">
                <a:ea typeface="+mn-ea"/>
              </a:rPr>
              <a:t>la diferencia que están basados </a:t>
            </a:r>
            <a:r>
              <a:rPr lang="es-PE" dirty="0" smtClean="0">
                <a:ea typeface="+mn-ea"/>
              </a:rPr>
              <a:t>únicamente en </a:t>
            </a:r>
            <a:r>
              <a:rPr lang="es-PE" dirty="0">
                <a:ea typeface="+mn-ea"/>
              </a:rPr>
              <a:t>HTTP y </a:t>
            </a:r>
            <a:r>
              <a:rPr lang="es-PE" dirty="0" smtClean="0">
                <a:ea typeface="+mn-ea"/>
              </a:rPr>
              <a:t>SOAP+XML</a:t>
            </a:r>
            <a:endParaRPr lang="es-PE" dirty="0">
              <a:ea typeface="+mn-ea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 smtClean="0">
                <a:ea typeface="+mn-ea"/>
              </a:rPr>
              <a:t>Las </a:t>
            </a:r>
            <a:r>
              <a:rPr lang="es-PE" dirty="0">
                <a:ea typeface="+mn-ea"/>
              </a:rPr>
              <a:t>ventajas y desventajas de cada una de las arquitecturas pueden ser favorables para algunos sistemas, pero no para otros, por lo tanto, la decisión dependerá </a:t>
            </a:r>
            <a:r>
              <a:rPr lang="es-PE" dirty="0" smtClean="0">
                <a:ea typeface="+mn-ea"/>
              </a:rPr>
              <a:t>estrictamente de </a:t>
            </a:r>
            <a:r>
              <a:rPr lang="es-PE" dirty="0">
                <a:ea typeface="+mn-ea"/>
              </a:rPr>
              <a:t>los requerimientos y limitaciones de las </a:t>
            </a:r>
            <a:r>
              <a:rPr lang="es-PE" dirty="0" smtClean="0">
                <a:ea typeface="+mn-ea"/>
              </a:rPr>
              <a:t>aplicaciones</a:t>
            </a:r>
            <a:endParaRPr lang="es-PE" dirty="0">
              <a:ea typeface="+mn-ea"/>
            </a:endParaRPr>
          </a:p>
          <a:p>
            <a:pPr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435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dirty="0" smtClean="0"/>
              <a:t>Ejercicio Nº </a:t>
            </a:r>
            <a:r>
              <a:rPr lang="es-PE" dirty="0" smtClean="0"/>
              <a:t>2.1</a:t>
            </a:r>
            <a:r>
              <a:rPr lang="es-PE" dirty="0"/>
              <a:t>: Entender las definiciones de servicios para exponer funcionalidades</a:t>
            </a:r>
          </a:p>
        </p:txBody>
      </p:sp>
      <p:sp>
        <p:nvSpPr>
          <p:cNvPr id="10243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677005"/>
            <a:ext cx="7918450" cy="232781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dirty="0"/>
              <a:t>Implementar una arquitectura Web </a:t>
            </a:r>
            <a:r>
              <a:rPr lang="es-PE" dirty="0" err="1"/>
              <a:t>Services</a:t>
            </a:r>
            <a:r>
              <a:rPr lang="es-PE" dirty="0"/>
              <a:t> según requerimiento</a:t>
            </a:r>
            <a:r>
              <a:rPr lang="es-PE" altLang="zh-CN" dirty="0" smtClean="0">
                <a:ea typeface="SimSun" pitchFamily="2" charset="-122"/>
              </a:rPr>
              <a:t>.</a:t>
            </a:r>
          </a:p>
          <a:p>
            <a:pPr marL="0" indent="0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Al finalizar el laboratorio, el alumno logrará:</a:t>
            </a:r>
          </a:p>
          <a:p>
            <a:pPr marL="0" indent="0" algn="just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Evaluar el tipo de servicio según el contexto de su uso</a:t>
            </a:r>
            <a:endParaRPr lang="es-PE" altLang="zh-CN" dirty="0"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dirty="0" smtClean="0"/>
              <a:t>Ejercicio Nº </a:t>
            </a:r>
            <a:r>
              <a:rPr lang="es-PE" dirty="0" smtClean="0"/>
              <a:t>2.2: </a:t>
            </a:r>
            <a:r>
              <a:rPr lang="es-PE" dirty="0"/>
              <a:t>Evaluar el mejor escenario arquitectónico de un Web </a:t>
            </a:r>
            <a:r>
              <a:rPr lang="es-PE" dirty="0" err="1"/>
              <a:t>Services</a:t>
            </a:r>
            <a:endParaRPr lang="es-PE" dirty="0"/>
          </a:p>
        </p:txBody>
      </p:sp>
      <p:sp>
        <p:nvSpPr>
          <p:cNvPr id="10243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677005"/>
            <a:ext cx="7918450" cy="232781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dirty="0"/>
              <a:t>Implementar una arquitectura Web </a:t>
            </a:r>
            <a:r>
              <a:rPr lang="es-PE" dirty="0" err="1"/>
              <a:t>Services</a:t>
            </a:r>
            <a:r>
              <a:rPr lang="es-PE" dirty="0"/>
              <a:t> según requerimiento</a:t>
            </a:r>
            <a:r>
              <a:rPr lang="es-PE" altLang="zh-CN" dirty="0" smtClean="0">
                <a:ea typeface="SimSun" pitchFamily="2" charset="-122"/>
              </a:rPr>
              <a:t>.</a:t>
            </a:r>
          </a:p>
          <a:p>
            <a:pPr marL="0" indent="0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Al finalizar el laboratorio, el alumno logrará:</a:t>
            </a:r>
          </a:p>
          <a:p>
            <a:pPr marL="0" indent="0" algn="just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Evaluar el tipo de servicio según el contexto de su uso.</a:t>
            </a:r>
            <a:endParaRPr lang="es-PE" altLang="zh-CN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6953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smtClean="0">
                <a:ea typeface="SimSun" pitchFamily="2" charset="-122"/>
              </a:rPr>
              <a:t>Lecturas adicionales</a:t>
            </a:r>
          </a:p>
        </p:txBody>
      </p:sp>
      <p:sp>
        <p:nvSpPr>
          <p:cNvPr id="4" name="Rectangle 1031"/>
          <p:cNvSpPr txBox="1">
            <a:spLocks noChangeArrowheads="1"/>
          </p:cNvSpPr>
          <p:nvPr/>
        </p:nvSpPr>
        <p:spPr bwMode="auto">
          <a:xfrm>
            <a:off x="609600" y="1447800"/>
            <a:ext cx="7918450" cy="340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marL="7938" indent="793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574675" indent="-460375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2pPr>
            <a:lvl3pPr marL="1020763" indent="-3317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3pPr>
            <a:lvl4pPr marL="1366838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  <a:buFont typeface="Arial" charset="0"/>
              <a:buChar char="—"/>
              <a:defRPr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4pPr>
            <a:lvl5pPr marL="17113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5pPr>
            <a:lvl6pPr marL="21685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6257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0829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5401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es-PE" altLang="zh-CN" kern="0" smtClean="0">
                <a:ea typeface="SimSun" pitchFamily="2" charset="-122"/>
              </a:rPr>
              <a:t>Para obtener información adicional, puede consultar: </a:t>
            </a:r>
          </a:p>
          <a:p>
            <a:pPr lvl="1" eaLnBrk="1" hangingPunct="1"/>
            <a:endParaRPr lang="es-PE" altLang="zh-CN" kern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kern="0" smtClean="0">
                <a:ea typeface="+mn-ea"/>
              </a:rPr>
              <a:t>XML Stands for Extensible Markup Language</a:t>
            </a:r>
          </a:p>
          <a:p>
            <a:pPr marL="811213" lvl="2" indent="-365125" eaLnBrk="1" hangingPunct="1"/>
            <a:r>
              <a:rPr lang="es-PE" altLang="zh-CN" kern="0" smtClean="0">
                <a:ea typeface="SimSun" pitchFamily="2" charset="-122"/>
                <a:hlinkClick r:id="rId2"/>
              </a:rPr>
              <a:t>http://www.w3schools.com/xml/</a:t>
            </a:r>
            <a:endParaRPr lang="es-PE" altLang="zh-CN" kern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kern="0" smtClean="0">
                <a:ea typeface="+mn-ea"/>
              </a:rPr>
              <a:t>JSON JavaScript Object Notation</a:t>
            </a:r>
          </a:p>
          <a:p>
            <a:pPr marL="811213" lvl="2" indent="-365125" eaLnBrk="1" hangingPunct="1"/>
            <a:r>
              <a:rPr lang="es-PE" altLang="zh-CN" kern="0" smtClean="0">
                <a:ea typeface="SimSun" pitchFamily="2" charset="-122"/>
                <a:hlinkClick r:id="rId3"/>
              </a:rPr>
              <a:t>http://www.json.org/</a:t>
            </a:r>
            <a:endParaRPr lang="es-PE" altLang="zh-CN" kern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kern="0" smtClean="0">
                <a:ea typeface="+mn-ea"/>
              </a:rPr>
              <a:t>JSON o XML</a:t>
            </a:r>
            <a:endParaRPr lang="es-PE" altLang="zh-CN" kern="0" smtClean="0">
              <a:ea typeface="+mn-ea"/>
            </a:endParaRPr>
          </a:p>
          <a:p>
            <a:pPr marL="811213" lvl="2" indent="-365125" eaLnBrk="1" hangingPunct="1"/>
            <a:r>
              <a:rPr lang="es-PE" altLang="zh-CN" kern="0" smtClean="0">
                <a:ea typeface="SimSun" pitchFamily="2" charset="-122"/>
                <a:hlinkClick r:id="rId4"/>
              </a:rPr>
              <a:t>http://www.analyticaweb.com/desarrollo-web/json-versus-xml-en-proyectos-web</a:t>
            </a:r>
            <a:endParaRPr lang="es-PE" altLang="zh-CN" kern="0" dirty="0" smtClean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smtClean="0">
                <a:ea typeface="SimSun" pitchFamily="2" charset="-122"/>
              </a:rPr>
              <a:t>Resumen</a:t>
            </a:r>
          </a:p>
        </p:txBody>
      </p:sp>
      <p:sp>
        <p:nvSpPr>
          <p:cNvPr id="17411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327576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altLang="zh-CN" dirty="0" smtClean="0">
                <a:ea typeface="SimSun" pitchFamily="2" charset="-122"/>
                <a:sym typeface="Times New Roman" pitchFamily="18" charset="0"/>
              </a:rPr>
              <a:t>En este capítulo, usted aprendió:</a:t>
            </a:r>
            <a:r>
              <a:rPr lang="es-PE" altLang="zh-CN" dirty="0" smtClean="0">
                <a:ea typeface="SimSun" pitchFamily="2" charset="-122"/>
              </a:rPr>
              <a:t> </a:t>
            </a:r>
          </a:p>
          <a:p>
            <a:pPr marL="0" indent="0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SOAP </a:t>
            </a:r>
            <a:r>
              <a:rPr lang="en-US" altLang="zh-CN" dirty="0" smtClean="0"/>
              <a:t>- Based </a:t>
            </a:r>
            <a:r>
              <a:rPr lang="es-PE" altLang="zh-CN" dirty="0" smtClean="0"/>
              <a:t>Web </a:t>
            </a:r>
            <a:r>
              <a:rPr lang="es-PE" altLang="zh-CN" dirty="0"/>
              <a:t>Services </a:t>
            </a:r>
            <a:r>
              <a:rPr lang="es-PE" altLang="zh-CN" dirty="0" smtClean="0"/>
              <a:t>es  un protocolo </a:t>
            </a:r>
            <a:r>
              <a:rPr lang="es-PE" altLang="zh-CN" dirty="0"/>
              <a:t>estándar que define cómo </a:t>
            </a:r>
            <a:r>
              <a:rPr lang="es-PE" altLang="zh-CN" dirty="0" smtClean="0"/>
              <a:t>dos objetos </a:t>
            </a:r>
            <a:r>
              <a:rPr lang="es-PE" altLang="zh-CN" dirty="0"/>
              <a:t>en diferentes procesos pueden comunicarse por medio de intercambio de datos XML 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REST - Style </a:t>
            </a:r>
            <a:r>
              <a:rPr lang="es-PE" altLang="zh-CN" dirty="0"/>
              <a:t>Web Services </a:t>
            </a:r>
            <a:r>
              <a:rPr lang="es-PE" altLang="zh-CN" dirty="0" smtClean="0"/>
              <a:t>describe </a:t>
            </a:r>
            <a:r>
              <a:rPr lang="es-PE" altLang="zh-CN" dirty="0"/>
              <a:t>cualquier interfaz entre sistemas que utilice </a:t>
            </a:r>
            <a:r>
              <a:rPr lang="es-PE" altLang="zh-CN" dirty="0" smtClean="0"/>
              <a:t>directamente HTTP </a:t>
            </a:r>
            <a:r>
              <a:rPr lang="es-PE" altLang="zh-CN" dirty="0"/>
              <a:t>para obtener datos o indicar la ejecución de operaciones sobre los </a:t>
            </a:r>
            <a:r>
              <a:rPr lang="es-PE" altLang="zh-CN" dirty="0" smtClean="0"/>
              <a:t>datos en </a:t>
            </a:r>
            <a:r>
              <a:rPr lang="es-PE" altLang="zh-CN" dirty="0"/>
              <a:t>cualquier </a:t>
            </a:r>
            <a:r>
              <a:rPr lang="es-PE" altLang="zh-CN" dirty="0" smtClean="0"/>
              <a:t>formato</a:t>
            </a:r>
            <a:endParaRPr lang="es-PE" altLang="zh-CN" dirty="0" smtClean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Tarea Nº 2.1: Aprender de la tecnología de </a:t>
            </a:r>
            <a:r>
              <a:rPr lang="es-PE" altLang="zh-CN" dirty="0">
                <a:ea typeface="SimSun" pitchFamily="2" charset="-122"/>
              </a:rPr>
              <a:t>móviles para </a:t>
            </a:r>
            <a:r>
              <a:rPr lang="es-PE" altLang="zh-CN" dirty="0" smtClean="0">
                <a:ea typeface="SimSun" pitchFamily="2" charset="-122"/>
              </a:rPr>
              <a:t>el desarrollo de componentes 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307263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PE" dirty="0"/>
              <a:t>Identificar las tecnologías de móviles para desarrollo de </a:t>
            </a:r>
            <a:r>
              <a:rPr lang="es-PE" dirty="0" smtClean="0"/>
              <a:t>componentes.</a:t>
            </a:r>
          </a:p>
          <a:p>
            <a:pPr marL="0" indent="0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marL="0" indent="0" eaLnBrk="1" hangingPunct="1">
              <a:buNone/>
            </a:pPr>
            <a:r>
              <a:rPr lang="es-PE" altLang="zh-CN" dirty="0">
                <a:ea typeface="SimSun" pitchFamily="2" charset="-122"/>
              </a:rPr>
              <a:t>Al finalizar la Tarea, el alumno logrará:</a:t>
            </a:r>
          </a:p>
          <a:p>
            <a:pPr marL="0" indent="0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Conocer la tecnología Web Service Cliente para móviles que permita interactuar con la información de una aplicación.</a:t>
            </a:r>
            <a:endParaRPr lang="es-PE" altLang="zh-CN" dirty="0">
              <a:ea typeface="SimSun" pitchFamily="2" charset="-122"/>
            </a:endParaRPr>
          </a:p>
          <a:p>
            <a:pPr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2166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Objetivos</a:t>
            </a:r>
          </a:p>
        </p:txBody>
      </p:sp>
      <p:sp>
        <p:nvSpPr>
          <p:cNvPr id="3075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696102" cy="30049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lvl="1" indent="0" algn="just" eaLnBrk="1" hangingPunct="1">
              <a:buNone/>
            </a:pPr>
            <a:r>
              <a:rPr lang="es-PE" altLang="zh-CN" dirty="0">
                <a:ea typeface="SimSun" pitchFamily="2" charset="-122"/>
              </a:rPr>
              <a:t>Al finalizar el capítulo, el alumno logrará</a:t>
            </a:r>
            <a:r>
              <a:rPr lang="es-PE" altLang="zh-CN" dirty="0" smtClean="0">
                <a:ea typeface="SimSun" pitchFamily="2" charset="-122"/>
              </a:rPr>
              <a:t>:</a:t>
            </a:r>
          </a:p>
          <a:p>
            <a:pPr marL="114300" lvl="1" indent="0" algn="just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 smtClean="0">
                <a:ea typeface="+mn-ea"/>
              </a:rPr>
              <a:t>Identificar </a:t>
            </a:r>
            <a:r>
              <a:rPr lang="es-PE" dirty="0">
                <a:ea typeface="+mn-ea"/>
              </a:rPr>
              <a:t>los </a:t>
            </a:r>
            <a:r>
              <a:rPr lang="es-PE" dirty="0" smtClean="0">
                <a:ea typeface="+mn-ea"/>
              </a:rPr>
              <a:t>principales componentes </a:t>
            </a:r>
            <a:r>
              <a:rPr lang="es-PE" dirty="0">
                <a:ea typeface="+mn-ea"/>
              </a:rPr>
              <a:t>de </a:t>
            </a:r>
            <a:r>
              <a:rPr lang="es-PE" dirty="0" smtClean="0">
                <a:ea typeface="+mn-ea"/>
              </a:rPr>
              <a:t>una arquitectura de Web </a:t>
            </a:r>
            <a:r>
              <a:rPr lang="es-PE" dirty="0">
                <a:ea typeface="+mn-ea"/>
              </a:rPr>
              <a:t>Services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 smtClean="0">
                <a:ea typeface="+mn-ea"/>
              </a:rPr>
              <a:t>Entender las </a:t>
            </a:r>
            <a:r>
              <a:rPr lang="es-PE" dirty="0">
                <a:ea typeface="+mn-ea"/>
              </a:rPr>
              <a:t>diferencias </a:t>
            </a:r>
            <a:r>
              <a:rPr lang="es-PE" dirty="0" smtClean="0">
                <a:ea typeface="+mn-ea"/>
              </a:rPr>
              <a:t>existentes entre las arquitecturas </a:t>
            </a:r>
            <a:r>
              <a:rPr lang="es-PE" dirty="0">
                <a:ea typeface="+mn-ea"/>
              </a:rPr>
              <a:t>Web Services SOAP y REST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 smtClean="0">
                <a:ea typeface="+mn-ea"/>
              </a:rPr>
              <a:t>Conocer </a:t>
            </a:r>
            <a:r>
              <a:rPr lang="es-PE" dirty="0">
                <a:ea typeface="+mn-ea"/>
              </a:rPr>
              <a:t>los </a:t>
            </a:r>
            <a:r>
              <a:rPr lang="es-PE" dirty="0" smtClean="0">
                <a:ea typeface="+mn-ea"/>
              </a:rPr>
              <a:t>estándares </a:t>
            </a:r>
            <a:r>
              <a:rPr lang="es-PE" dirty="0">
                <a:ea typeface="+mn-ea"/>
              </a:rPr>
              <a:t>involucrados </a:t>
            </a:r>
            <a:r>
              <a:rPr lang="es-PE" dirty="0" smtClean="0">
                <a:ea typeface="+mn-ea"/>
              </a:rPr>
              <a:t>para el </a:t>
            </a:r>
            <a:r>
              <a:rPr lang="es-PE" dirty="0">
                <a:ea typeface="+mn-ea"/>
              </a:rPr>
              <a:t>desarrollo de Web Services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smtClean="0">
                <a:ea typeface="SimSun" pitchFamily="2" charset="-122"/>
              </a:rPr>
              <a:t>Agenda</a:t>
            </a:r>
          </a:p>
        </p:txBody>
      </p:sp>
      <p:sp>
        <p:nvSpPr>
          <p:cNvPr id="4099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158299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Fundamentos de Web Services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+mn-ea"/>
              </a:rPr>
              <a:t>SOAP </a:t>
            </a:r>
            <a:r>
              <a:rPr lang="en-US" altLang="zh-CN" dirty="0">
                <a:ea typeface="+mn-ea"/>
              </a:rPr>
              <a:t>- </a:t>
            </a:r>
            <a:r>
              <a:rPr lang="en-US" altLang="zh-CN" dirty="0" smtClean="0">
                <a:ea typeface="+mn-ea"/>
              </a:rPr>
              <a:t>Based </a:t>
            </a:r>
            <a:r>
              <a:rPr lang="es-PE" altLang="zh-CN" dirty="0"/>
              <a:t>Web Services </a:t>
            </a:r>
            <a:endParaRPr lang="es-PE" altLang="zh-CN" dirty="0" smtClean="0"/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+mn-ea"/>
              </a:rPr>
              <a:t>REST </a:t>
            </a:r>
            <a:r>
              <a:rPr lang="en-US" altLang="zh-CN" dirty="0">
                <a:ea typeface="+mn-ea"/>
              </a:rPr>
              <a:t>- </a:t>
            </a:r>
            <a:r>
              <a:rPr lang="en-US" altLang="zh-CN" dirty="0" smtClean="0">
                <a:ea typeface="+mn-ea"/>
              </a:rPr>
              <a:t>Style </a:t>
            </a:r>
            <a:r>
              <a:rPr lang="es-PE" altLang="zh-CN" dirty="0"/>
              <a:t>Web Services </a:t>
            </a:r>
            <a:endParaRPr lang="es-PE" altLang="zh-CN" dirty="0" smtClean="0"/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+mn-ea"/>
              </a:rPr>
              <a:t>SOAP </a:t>
            </a:r>
            <a:r>
              <a:rPr lang="en-US" altLang="zh-CN" dirty="0">
                <a:ea typeface="+mn-ea"/>
              </a:rPr>
              <a:t>- </a:t>
            </a:r>
            <a:r>
              <a:rPr lang="en-US" altLang="zh-CN" dirty="0" smtClean="0">
                <a:ea typeface="+mn-ea"/>
              </a:rPr>
              <a:t>Based </a:t>
            </a:r>
            <a:r>
              <a:rPr lang="en-US" altLang="zh-CN" dirty="0">
                <a:ea typeface="+mn-ea"/>
              </a:rPr>
              <a:t>vs REST- </a:t>
            </a:r>
            <a:r>
              <a:rPr lang="en-US" altLang="zh-CN" dirty="0" smtClean="0">
                <a:ea typeface="+mn-ea"/>
              </a:rPr>
              <a:t>Style Web Services</a:t>
            </a:r>
            <a:endParaRPr lang="en-US" altLang="zh-CN" dirty="0"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Fundamentos de Web Services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339887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Aplicaciones </a:t>
            </a:r>
            <a:r>
              <a:rPr lang="es-PE" altLang="zh-CN" dirty="0">
                <a:ea typeface="+mn-ea"/>
              </a:rPr>
              <a:t>distribuidas </a:t>
            </a:r>
            <a:r>
              <a:rPr lang="es-PE" altLang="zh-CN" dirty="0" smtClean="0">
                <a:ea typeface="+mn-ea"/>
              </a:rPr>
              <a:t>desarrolladas bajo los protocolos </a:t>
            </a:r>
            <a:r>
              <a:rPr lang="es-PE" altLang="zh-CN" dirty="0">
                <a:ea typeface="+mn-ea"/>
              </a:rPr>
              <a:t>y estándares </a:t>
            </a:r>
            <a:r>
              <a:rPr lang="es-PE" altLang="zh-CN" dirty="0" smtClean="0">
                <a:ea typeface="+mn-ea"/>
              </a:rPr>
              <a:t>de intercambio de información</a:t>
            </a:r>
            <a:endParaRPr lang="es-PE" altLang="zh-CN" dirty="0">
              <a:ea typeface="+mn-ea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Implementadas en </a:t>
            </a:r>
            <a:r>
              <a:rPr lang="es-PE" altLang="zh-CN" dirty="0" smtClean="0"/>
              <a:t>distintos </a:t>
            </a:r>
            <a:r>
              <a:rPr lang="es-PE" altLang="zh-CN" dirty="0" smtClean="0">
                <a:ea typeface="+mn-ea"/>
              </a:rPr>
              <a:t>lenguajes </a:t>
            </a:r>
            <a:r>
              <a:rPr lang="es-PE" altLang="zh-CN" dirty="0">
                <a:ea typeface="+mn-ea"/>
              </a:rPr>
              <a:t>de </a:t>
            </a:r>
            <a:r>
              <a:rPr lang="es-PE" altLang="zh-CN" dirty="0" smtClean="0">
                <a:ea typeface="+mn-ea"/>
              </a:rPr>
              <a:t>programación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Ejecutadas </a:t>
            </a:r>
            <a:r>
              <a:rPr lang="es-PE" altLang="zh-CN" dirty="0">
                <a:ea typeface="+mn-ea"/>
              </a:rPr>
              <a:t>sobre </a:t>
            </a:r>
            <a:r>
              <a:rPr lang="es-PE" altLang="zh-CN" dirty="0" smtClean="0">
                <a:ea typeface="+mn-ea"/>
              </a:rPr>
              <a:t>múltiples plataformas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Las </a:t>
            </a:r>
            <a:r>
              <a:rPr lang="es-PE" altLang="zh-CN" dirty="0">
                <a:ea typeface="+mn-ea"/>
              </a:rPr>
              <a:t>principales características </a:t>
            </a:r>
            <a:r>
              <a:rPr lang="es-PE" altLang="zh-CN" dirty="0" smtClean="0">
                <a:ea typeface="+mn-ea"/>
              </a:rPr>
              <a:t>son:</a:t>
            </a:r>
          </a:p>
          <a:p>
            <a:pPr marL="788988" lvl="2" indent="-342900" algn="just" eaLnBrk="1" hangingPunct="1">
              <a:buFont typeface="Arial" panose="020B0604020202020204" pitchFamily="34" charset="0"/>
              <a:buChar char="-"/>
            </a:pPr>
            <a:r>
              <a:rPr lang="es-PE" altLang="zh-CN" dirty="0">
                <a:ea typeface="+mn-ea"/>
              </a:rPr>
              <a:t>Diseño modular</a:t>
            </a:r>
          </a:p>
          <a:p>
            <a:pPr marL="788988" lvl="2" indent="-342900" algn="just" eaLnBrk="1" hangingPunct="1">
              <a:buFont typeface="Arial" panose="020B0604020202020204" pitchFamily="34" charset="0"/>
              <a:buChar char="-"/>
            </a:pPr>
            <a:r>
              <a:rPr lang="es-PE" altLang="zh-CN" dirty="0">
                <a:ea typeface="+mn-ea"/>
              </a:rPr>
              <a:t>Infraestructura abierta</a:t>
            </a:r>
          </a:p>
          <a:p>
            <a:pPr marL="788988" lvl="2" indent="-342900" algn="just" eaLnBrk="1" hangingPunct="1">
              <a:buFont typeface="Arial" panose="020B0604020202020204" pitchFamily="34" charset="0"/>
              <a:buChar char="-"/>
            </a:pPr>
            <a:r>
              <a:rPr lang="es-PE" altLang="zh-CN" dirty="0" smtClean="0">
                <a:ea typeface="+mn-ea"/>
              </a:rPr>
              <a:t>Independiente de la plataforma </a:t>
            </a:r>
            <a:r>
              <a:rPr lang="es-PE" altLang="zh-CN" dirty="0">
                <a:ea typeface="+mn-ea"/>
              </a:rPr>
              <a:t>y lenguaje de </a:t>
            </a:r>
            <a:r>
              <a:rPr lang="es-PE" altLang="zh-CN" dirty="0" smtClean="0">
                <a:ea typeface="+mn-ea"/>
              </a:rPr>
              <a:t>programación</a:t>
            </a:r>
          </a:p>
          <a:p>
            <a:pPr marL="788988" lvl="2" indent="-342900" algn="just" eaLnBrk="1" hangingPunct="1">
              <a:buFont typeface="Arial" panose="020B0604020202020204" pitchFamily="34" charset="0"/>
              <a:buChar char="•"/>
            </a:pPr>
            <a:endParaRPr lang="es-PE" altLang="zh-CN" dirty="0">
              <a:ea typeface="+mn-e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85" y="4588147"/>
            <a:ext cx="3139880" cy="16216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SOAP - Based Web </a:t>
            </a:r>
            <a:r>
              <a:rPr lang="es-PE" altLang="zh-CN" dirty="0" smtClean="0">
                <a:ea typeface="SimSun" pitchFamily="2" charset="-122"/>
              </a:rPr>
              <a:t>Services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19892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XML: </a:t>
            </a:r>
            <a:r>
              <a:rPr lang="es-PE" altLang="zh-CN" dirty="0" smtClean="0">
                <a:ea typeface="+mn-ea"/>
              </a:rPr>
              <a:t>formato </a:t>
            </a:r>
            <a:r>
              <a:rPr lang="es-PE" altLang="zh-CN" dirty="0">
                <a:ea typeface="+mn-ea"/>
              </a:rPr>
              <a:t>estándar para intercambio de </a:t>
            </a:r>
            <a:r>
              <a:rPr lang="es-PE" altLang="zh-CN" dirty="0" smtClean="0">
                <a:ea typeface="+mn-ea"/>
              </a:rPr>
              <a:t>datos</a:t>
            </a:r>
            <a:endParaRPr lang="es-PE" altLang="zh-CN" dirty="0">
              <a:ea typeface="+mn-ea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SOAP: protocolo para intercambio </a:t>
            </a:r>
            <a:r>
              <a:rPr lang="es-PE" altLang="zh-CN" dirty="0">
                <a:ea typeface="+mn-ea"/>
              </a:rPr>
              <a:t>de datos.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WSDL: requisitos de comunicación </a:t>
            </a:r>
            <a:r>
              <a:rPr lang="es-PE" altLang="zh-CN" dirty="0">
                <a:ea typeface="+mn-ea"/>
              </a:rPr>
              <a:t>con </a:t>
            </a:r>
            <a:r>
              <a:rPr lang="es-PE" altLang="zh-CN" dirty="0" smtClean="0">
                <a:ea typeface="+mn-ea"/>
              </a:rPr>
              <a:t>servicios Web </a:t>
            </a:r>
            <a:endParaRPr lang="es-PE" altLang="zh-CN" dirty="0">
              <a:ea typeface="+mn-ea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UDDI: registro público</a:t>
            </a:r>
            <a:r>
              <a:rPr lang="es-PE" altLang="zh-CN" dirty="0">
                <a:ea typeface="+mn-ea"/>
              </a:rPr>
              <a:t>	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WS-Security: seguridad con algoritmos </a:t>
            </a:r>
            <a:r>
              <a:rPr lang="es-PE" altLang="zh-CN" dirty="0">
                <a:ea typeface="+mn-ea"/>
              </a:rPr>
              <a:t>de </a:t>
            </a:r>
            <a:r>
              <a:rPr lang="es-PE" altLang="zh-CN" dirty="0" smtClean="0">
                <a:ea typeface="+mn-ea"/>
              </a:rPr>
              <a:t>encriptación</a:t>
            </a:r>
            <a:endParaRPr lang="es-PE" altLang="zh-CN" dirty="0">
              <a:ea typeface="+mn-e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73" y="3809990"/>
            <a:ext cx="2938104" cy="22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39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SOAP - Based Web </a:t>
            </a:r>
            <a:r>
              <a:rPr lang="es-PE" altLang="zh-CN" dirty="0" smtClean="0">
                <a:ea typeface="SimSun" pitchFamily="2" charset="-122"/>
              </a:rPr>
              <a:t>Services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3876702"/>
          </a:xfrm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marL="0" lvl="1" indent="0" algn="just" eaLnBrk="1" hangingPunct="1">
              <a:buNone/>
            </a:pPr>
            <a:r>
              <a:rPr lang="es-PE" altLang="zh-CN" b="1" dirty="0">
                <a:ea typeface="+mn-ea"/>
              </a:rPr>
              <a:t>SOAP </a:t>
            </a:r>
            <a:r>
              <a:rPr lang="es-PE" altLang="zh-CN" b="1" dirty="0" smtClean="0">
                <a:ea typeface="+mn-ea"/>
              </a:rPr>
              <a:t>Request</a:t>
            </a:r>
          </a:p>
          <a:p>
            <a:pPr marL="338138" indent="-336550">
              <a:spcBef>
                <a:spcPts val="8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version="1.0"?&gt;</a:t>
            </a:r>
          </a:p>
          <a:p>
            <a:pPr marL="338138" indent="-336550">
              <a:spcBef>
                <a:spcPts val="8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8138" indent="-336550">
              <a:spcBef>
                <a:spcPts val="8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xmlns:soap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="http://www.w3.org/2001/12/soap-envelope"</a:t>
            </a:r>
          </a:p>
          <a:p>
            <a:pPr marL="338138" indent="-336550">
              <a:spcBef>
                <a:spcPts val="8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soap:encodingstyle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="http://www.w3.org/2001/12/soap-encoding"&gt;</a:t>
            </a:r>
          </a:p>
          <a:p>
            <a:pPr marL="338138" indent="-336550">
              <a:spcBef>
                <a:spcPts val="8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38138" indent="-336550">
              <a:spcBef>
                <a:spcPts val="8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m:obtenerprecio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xmlns:m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="http://www.w3schools.com/prices"&gt;</a:t>
            </a:r>
          </a:p>
          <a:p>
            <a:pPr marL="338138" indent="-336550">
              <a:spcBef>
                <a:spcPts val="8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m:elemento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manzanas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m:elemento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38138" indent="-336550">
              <a:spcBef>
                <a:spcPts val="8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m:obtenerprecio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38138" indent="-336550">
              <a:spcBef>
                <a:spcPts val="8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38138" indent="-336550">
              <a:spcBef>
                <a:spcPts val="8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64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SOAP - Based Web </a:t>
            </a:r>
            <a:r>
              <a:rPr lang="es-PE" altLang="zh-CN" dirty="0" smtClean="0">
                <a:ea typeface="SimSun" pitchFamily="2" charset="-122"/>
              </a:rPr>
              <a:t>Services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4125360"/>
          </a:xfrm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marL="0" lvl="1" indent="0" algn="just" eaLnBrk="1" hangingPunct="1">
              <a:buNone/>
            </a:pPr>
            <a:r>
              <a:rPr lang="es-PE" altLang="zh-CN" b="1" dirty="0">
                <a:ea typeface="+mn-ea"/>
              </a:rPr>
              <a:t>SOAP Response </a:t>
            </a:r>
            <a:endParaRPr lang="es-PE" altLang="zh-CN" b="1" dirty="0" smtClean="0">
              <a:ea typeface="+mn-ea"/>
            </a:endParaRPr>
          </a:p>
          <a:p>
            <a:pPr marL="338138" indent="-336550">
              <a:lnSpc>
                <a:spcPct val="101000"/>
              </a:lnSpc>
              <a:spcBef>
                <a:spcPts val="8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s-P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="1.0"?&gt;</a:t>
            </a:r>
          </a:p>
          <a:p>
            <a:pPr marL="338138" indent="-336550">
              <a:lnSpc>
                <a:spcPct val="101000"/>
              </a:lnSpc>
              <a:spcBef>
                <a:spcPts val="8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P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endParaRPr lang="es-P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8138" indent="-336550">
              <a:lnSpc>
                <a:spcPct val="101000"/>
              </a:lnSpc>
              <a:spcBef>
                <a:spcPts val="8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P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xmlns:soap</a:t>
            </a: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="http://www.w3.org/2001/12/soap-envelope"</a:t>
            </a:r>
          </a:p>
          <a:p>
            <a:pPr marL="338138" indent="-336550">
              <a:lnSpc>
                <a:spcPct val="101000"/>
              </a:lnSpc>
              <a:spcBef>
                <a:spcPts val="8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P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soap:encodingstyle</a:t>
            </a: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="http://www.w3.org/2001/12/soap-encoding"&gt;</a:t>
            </a:r>
          </a:p>
          <a:p>
            <a:pPr marL="338138" indent="-336550">
              <a:lnSpc>
                <a:spcPct val="101000"/>
              </a:lnSpc>
              <a:spcBef>
                <a:spcPts val="800"/>
              </a:spcBef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P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38138" indent="-336550">
              <a:lnSpc>
                <a:spcPct val="101000"/>
              </a:lnSpc>
              <a:spcBef>
                <a:spcPts val="800"/>
              </a:spcBef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s-P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m:obtenerpreciorespuesta</a:t>
            </a: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xmlns:m</a:t>
            </a: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="http://www.w3schools.com/prices"&gt;</a:t>
            </a:r>
          </a:p>
          <a:p>
            <a:pPr marL="338138" indent="-336550">
              <a:lnSpc>
                <a:spcPct val="101000"/>
              </a:lnSpc>
              <a:spcBef>
                <a:spcPts val="800"/>
              </a:spcBef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P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m:precio</a:t>
            </a: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&gt;1.90&lt;/</a:t>
            </a:r>
            <a:r>
              <a:rPr lang="es-P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m:precio</a:t>
            </a: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38138" indent="-336550">
              <a:lnSpc>
                <a:spcPct val="101000"/>
              </a:lnSpc>
              <a:spcBef>
                <a:spcPts val="800"/>
              </a:spcBef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s-P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m:obtenerpreciorespuesta</a:t>
            </a: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38138" indent="-336550">
              <a:lnSpc>
                <a:spcPct val="101000"/>
              </a:lnSpc>
              <a:spcBef>
                <a:spcPts val="800"/>
              </a:spcBef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P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soap:body</a:t>
            </a: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38138" indent="-336550">
              <a:lnSpc>
                <a:spcPct val="101000"/>
              </a:lnSpc>
              <a:spcBef>
                <a:spcPts val="800"/>
              </a:spcBef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P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soap:envelope</a:t>
            </a:r>
            <a:r>
              <a:rPr lang="es-P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P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665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SOAP - Based Web </a:t>
            </a:r>
            <a:r>
              <a:rPr lang="es-PE" altLang="zh-CN" dirty="0" smtClean="0">
                <a:ea typeface="SimSun" pitchFamily="2" charset="-122"/>
              </a:rPr>
              <a:t>Services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309725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WSDL (Web Services Description Language)</a:t>
            </a:r>
          </a:p>
          <a:p>
            <a:pPr marL="788988" lvl="2" indent="-342900" algn="just" eaLnBrk="1" hangingPunct="1">
              <a:lnSpc>
                <a:spcPct val="101000"/>
              </a:lnSpc>
              <a:buFont typeface="Arial" panose="020B0604020202020204" pitchFamily="34" charset="0"/>
              <a:buChar char="-"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PE" dirty="0">
                <a:ea typeface="+mn-ea"/>
              </a:rPr>
              <a:t>Permite </a:t>
            </a:r>
            <a:r>
              <a:rPr lang="es-PE" dirty="0" smtClean="0">
                <a:ea typeface="+mn-ea"/>
              </a:rPr>
              <a:t>establecer un acuerdo entre un </a:t>
            </a:r>
            <a:r>
              <a:rPr lang="es-PE" dirty="0">
                <a:ea typeface="+mn-ea"/>
              </a:rPr>
              <a:t>servicio y un cliente </a:t>
            </a:r>
            <a:r>
              <a:rPr lang="es-PE" dirty="0" smtClean="0">
                <a:ea typeface="+mn-ea"/>
              </a:rPr>
              <a:t>en </a:t>
            </a:r>
            <a:r>
              <a:rPr lang="es-PE" dirty="0">
                <a:ea typeface="+mn-ea"/>
              </a:rPr>
              <a:t>lo que </a:t>
            </a:r>
            <a:r>
              <a:rPr lang="es-PE" dirty="0" smtClean="0">
                <a:ea typeface="+mn-ea"/>
              </a:rPr>
              <a:t>respecta al transporte </a:t>
            </a:r>
            <a:r>
              <a:rPr lang="es-PE" dirty="0">
                <a:ea typeface="+mn-ea"/>
              </a:rPr>
              <a:t>de </a:t>
            </a:r>
            <a:r>
              <a:rPr lang="es-PE" dirty="0" smtClean="0">
                <a:ea typeface="+mn-ea"/>
              </a:rPr>
              <a:t>mensajes y contenido a </a:t>
            </a:r>
            <a:r>
              <a:rPr lang="es-PE" dirty="0">
                <a:ea typeface="+mn-ea"/>
              </a:rPr>
              <a:t>través de un documento procesable por </a:t>
            </a:r>
            <a:r>
              <a:rPr lang="es-PE" dirty="0" smtClean="0">
                <a:ea typeface="+mn-ea"/>
              </a:rPr>
              <a:t>dispositivos</a:t>
            </a:r>
            <a:endParaRPr lang="es-PE" dirty="0">
              <a:ea typeface="+mn-ea"/>
            </a:endParaRPr>
          </a:p>
          <a:p>
            <a:pPr marL="788988" lvl="2" indent="-342900" algn="just" eaLnBrk="1" hangingPunct="1">
              <a:lnSpc>
                <a:spcPct val="101000"/>
              </a:lnSpc>
              <a:buFont typeface="Arial" panose="020B0604020202020204" pitchFamily="34" charset="0"/>
              <a:buChar char="-"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PE" dirty="0" smtClean="0">
                <a:ea typeface="+mn-ea"/>
              </a:rPr>
              <a:t>Representa un contrato </a:t>
            </a:r>
            <a:r>
              <a:rPr lang="es-PE" dirty="0">
                <a:ea typeface="+mn-ea"/>
              </a:rPr>
              <a:t>entre el proveedor del servicio y </a:t>
            </a:r>
            <a:r>
              <a:rPr lang="es-PE" dirty="0" smtClean="0">
                <a:ea typeface="+mn-ea"/>
              </a:rPr>
              <a:t>el </a:t>
            </a:r>
            <a:r>
              <a:rPr lang="es-PE" dirty="0">
                <a:ea typeface="+mn-ea"/>
              </a:rPr>
              <a:t>que lo </a:t>
            </a:r>
            <a:r>
              <a:rPr lang="es-PE" dirty="0" smtClean="0">
                <a:ea typeface="+mn-ea"/>
              </a:rPr>
              <a:t>solicita</a:t>
            </a:r>
            <a:endParaRPr lang="es-PE" dirty="0">
              <a:ea typeface="+mn-ea"/>
            </a:endParaRPr>
          </a:p>
          <a:p>
            <a:pPr marL="788988" lvl="2" indent="-342900" algn="just" eaLnBrk="1" hangingPunct="1">
              <a:lnSpc>
                <a:spcPct val="101000"/>
              </a:lnSpc>
              <a:buFont typeface="Arial" panose="020B0604020202020204" pitchFamily="34" charset="0"/>
              <a:buChar char="-"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PE" dirty="0" smtClean="0">
                <a:ea typeface="+mn-ea"/>
              </a:rPr>
              <a:t>Especifica los mecanismos </a:t>
            </a:r>
            <a:r>
              <a:rPr lang="es-PE" dirty="0">
                <a:ea typeface="+mn-ea"/>
              </a:rPr>
              <a:t>de intercambio de </a:t>
            </a:r>
            <a:r>
              <a:rPr lang="es-PE" dirty="0" smtClean="0">
                <a:ea typeface="+mn-ea"/>
              </a:rPr>
              <a:t>mensajes</a:t>
            </a:r>
            <a:endParaRPr lang="es-PE" dirty="0">
              <a:ea typeface="+mn-ea"/>
            </a:endParaRPr>
          </a:p>
          <a:p>
            <a:pPr marL="788988" lvl="2" indent="-342900" algn="just" eaLnBrk="1" hangingPunct="1">
              <a:lnSpc>
                <a:spcPct val="101000"/>
              </a:lnSpc>
              <a:buFont typeface="Arial" panose="020B0604020202020204" pitchFamily="34" charset="0"/>
              <a:buChar char="-"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s-PE" dirty="0" smtClean="0">
                <a:ea typeface="+mn-ea"/>
              </a:rPr>
              <a:t>Es un </a:t>
            </a:r>
            <a:r>
              <a:rPr lang="es-PE" dirty="0">
                <a:ea typeface="+mn-ea"/>
              </a:rPr>
              <a:t>documento XML que describe un conjunto de mensajes SOAP y </a:t>
            </a:r>
            <a:r>
              <a:rPr lang="es-PE" dirty="0" smtClean="0">
                <a:ea typeface="+mn-ea"/>
              </a:rPr>
              <a:t>cómo se realiza el </a:t>
            </a:r>
            <a:r>
              <a:rPr lang="es-PE" dirty="0">
                <a:ea typeface="+mn-ea"/>
              </a:rPr>
              <a:t>intercambio de mensajes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68" y="4800564"/>
            <a:ext cx="1377914" cy="137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72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SOAP - Based Web Services</a:t>
            </a: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4970591"/>
          </a:xfrm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marL="338138" indent="-336550">
              <a:spcBef>
                <a:spcPts val="800"/>
              </a:spcBef>
              <a:buClrTx/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definitions name="stockquote"</a:t>
            </a:r>
          </a:p>
          <a:p>
            <a:pPr marL="904875" lvl="1" indent="-336550">
              <a:spcBef>
                <a:spcPts val="800"/>
              </a:spcBef>
              <a:buClrTx/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targetnamespace=http://example.com/stockquote.wsdl xmlns:tns=http://example.com/stockquote.wsdlxmlns:xsd1=http://example.com/stockquote.xsd xmlns:soap=http://schemas.xmlsoap.org/wsdl/soap/ xmlns="http://schemas.xmlsoap.org/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wsdl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/"&gt;</a:t>
            </a:r>
          </a:p>
          <a:p>
            <a:pPr marL="904875" lvl="1" indent="-336550">
              <a:spcBef>
                <a:spcPts val="800"/>
              </a:spcBef>
              <a:buClrTx/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&lt;message name="getlasttradepriceinput"&gt;</a:t>
            </a:r>
          </a:p>
          <a:p>
            <a:pPr marL="904875" lvl="1" indent="-336550">
              <a:spcBef>
                <a:spcPts val="800"/>
              </a:spcBef>
              <a:buClrTx/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&lt;part name="body" element="xsd1:tradepricerequest"/&gt;</a:t>
            </a:r>
          </a:p>
          <a:p>
            <a:pPr marL="904875" lvl="1" indent="-336550">
              <a:spcBef>
                <a:spcPts val="800"/>
              </a:spcBef>
              <a:buClrTx/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&lt;/message&gt;</a:t>
            </a:r>
          </a:p>
          <a:p>
            <a:pPr marL="904875" lvl="1" indent="-336550">
              <a:spcBef>
                <a:spcPts val="800"/>
              </a:spcBef>
              <a:buClrTx/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&lt;porttype name="stockquoteporttype"&gt;</a:t>
            </a:r>
          </a:p>
          <a:p>
            <a:pPr marL="904875" lvl="1" indent="-336550">
              <a:spcBef>
                <a:spcPts val="800"/>
              </a:spcBef>
              <a:buClrTx/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&lt;operation name="getlasttradeprice"&gt; &lt;/operation&gt;</a:t>
            </a:r>
          </a:p>
          <a:p>
            <a:pPr marL="904875" lvl="1" indent="-336550">
              <a:spcBef>
                <a:spcPts val="800"/>
              </a:spcBef>
              <a:buClrTx/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&lt;/porttype&gt;</a:t>
            </a:r>
          </a:p>
          <a:p>
            <a:pPr marL="904875" lvl="1" indent="-336550">
              <a:spcBef>
                <a:spcPts val="800"/>
              </a:spcBef>
              <a:buClrTx/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&lt;binding name="stockquotesoapbinding" type="tns:stockquoteporttype"&gt; &lt;/binding&gt;</a:t>
            </a:r>
          </a:p>
          <a:p>
            <a:pPr marL="904875" lvl="1" indent="-336550">
              <a:spcBef>
                <a:spcPts val="800"/>
              </a:spcBef>
              <a:buClrTx/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&lt;service name="stockquoteservice"&gt; </a:t>
            </a:r>
          </a:p>
          <a:p>
            <a:pPr marL="904875" lvl="1" indent="-336550">
              <a:spcBef>
                <a:spcPts val="800"/>
              </a:spcBef>
              <a:buClrTx/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&lt;port name="stockquoteport" binding="tns:stockquotebinding"&gt;</a:t>
            </a:r>
          </a:p>
          <a:p>
            <a:pPr marL="904875" lvl="1" indent="-336550">
              <a:spcBef>
                <a:spcPts val="800"/>
              </a:spcBef>
              <a:buClrTx/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&lt;soap:address location="http://example.com/stockquote"/&gt;</a:t>
            </a:r>
          </a:p>
          <a:p>
            <a:pPr marL="904875" lvl="1" indent="-336550">
              <a:spcBef>
                <a:spcPts val="800"/>
              </a:spcBef>
              <a:buClrTx/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&lt;/port&gt;</a:t>
            </a:r>
          </a:p>
          <a:p>
            <a:pPr marL="904875" lvl="1" indent="-336550">
              <a:spcBef>
                <a:spcPts val="800"/>
              </a:spcBef>
              <a:buClrTx/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&lt;/service&gt;</a:t>
            </a:r>
          </a:p>
          <a:p>
            <a:pPr marL="338138" indent="-336550">
              <a:spcBef>
                <a:spcPts val="800"/>
              </a:spcBef>
              <a:buClrTx/>
              <a:buFontTx/>
              <a:buNone/>
              <a:tabLst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&lt;/definitions&gt;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U6_Jan1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1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s-P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s-P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  <a:sym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Pages>0</Pages>
  <Words>891</Words>
  <Characters>0</Characters>
  <Application>Microsoft Office PowerPoint</Application>
  <DocSecurity>0</DocSecurity>
  <PresentationFormat>Presentación en pantalla (4:3)</PresentationFormat>
  <Lines>0</Lines>
  <Paragraphs>124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SimSun</vt:lpstr>
      <vt:lpstr>Arial</vt:lpstr>
      <vt:lpstr>Courier New</vt:lpstr>
      <vt:lpstr>Times New Roman</vt:lpstr>
      <vt:lpstr>OU6_Jan11</vt:lpstr>
      <vt:lpstr>Arquitectura Web Services</vt:lpstr>
      <vt:lpstr>Objetivos</vt:lpstr>
      <vt:lpstr>Agenda</vt:lpstr>
      <vt:lpstr>Fundamentos de Web Services</vt:lpstr>
      <vt:lpstr>SOAP - Based Web Services</vt:lpstr>
      <vt:lpstr>SOAP - Based Web Services</vt:lpstr>
      <vt:lpstr>SOAP - Based Web Services</vt:lpstr>
      <vt:lpstr>SOAP - Based Web Services</vt:lpstr>
      <vt:lpstr>SOAP - Based Web Services</vt:lpstr>
      <vt:lpstr>SOAP - Based Web Services</vt:lpstr>
      <vt:lpstr>REST - Style Web Services</vt:lpstr>
      <vt:lpstr>REST - Style Web Services</vt:lpstr>
      <vt:lpstr>REST - Style Web Services</vt:lpstr>
      <vt:lpstr>SOAP - Based vs REST- Style Web Services  </vt:lpstr>
      <vt:lpstr>Ejercicio Nº 2.1: Entender las definiciones de servicios para exponer funcionalidades</vt:lpstr>
      <vt:lpstr>Ejercicio Nº 2.2: Evaluar el mejor escenario arquitectónico de un Web Services</vt:lpstr>
      <vt:lpstr>Lecturas adicionales</vt:lpstr>
      <vt:lpstr>Resumen</vt:lpstr>
      <vt:lpstr>Tarea Nº 2.1: Aprender de la tecnología de móviles para el desarrollo de componentes </vt:lpstr>
    </vt:vector>
  </TitlesOfParts>
  <Company>Cibertec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Pseudocódigo y Algoritmo</dc:title>
  <dc:creator>Jorge Cáceres</dc:creator>
  <dc:description>Cibertec</dc:description>
  <cp:lastModifiedBy>Elizabeth Bustamante Echevarria</cp:lastModifiedBy>
  <cp:revision>278</cp:revision>
  <cp:lastPrinted>2015-06-18T22:20:29Z</cp:lastPrinted>
  <dcterms:created xsi:type="dcterms:W3CDTF">2011-09-12T11:53:00Z</dcterms:created>
  <dcterms:modified xsi:type="dcterms:W3CDTF">2016-04-01T17:04:42Z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ArticulateGUID">
    <vt:lpwstr>8DF855D4-DB12-4CA5-833A-750DA3955745</vt:lpwstr>
  </property>
  <property fmtid="{D5CDD505-2E9C-101B-9397-08002B2CF9AE}" pid="8" name="ArticulatePath">
    <vt:lpwstr>Les01</vt:lpwstr>
  </property>
  <property fmtid="{D5CDD505-2E9C-101B-9397-08002B2CF9AE}" pid="9" name="KSOProductBuildVer">
    <vt:lpwstr>1033-9.1.0.4758</vt:lpwstr>
  </property>
</Properties>
</file>