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303" r:id="rId4"/>
    <p:sldId id="339" r:id="rId5"/>
    <p:sldId id="296" r:id="rId6"/>
    <p:sldId id="311" r:id="rId7"/>
    <p:sldId id="340" r:id="rId8"/>
    <p:sldId id="325" r:id="rId9"/>
    <p:sldId id="341" r:id="rId10"/>
    <p:sldId id="297" r:id="rId11"/>
    <p:sldId id="330" r:id="rId12"/>
    <p:sldId id="331" r:id="rId13"/>
    <p:sldId id="333" r:id="rId14"/>
    <p:sldId id="342" r:id="rId15"/>
    <p:sldId id="343" r:id="rId16"/>
    <p:sldId id="344" r:id="rId17"/>
    <p:sldId id="345" r:id="rId18"/>
    <p:sldId id="307" r:id="rId19"/>
    <p:sldId id="358" r:id="rId20"/>
    <p:sldId id="359" r:id="rId21"/>
    <p:sldId id="346" r:id="rId22"/>
    <p:sldId id="352" r:id="rId23"/>
    <p:sldId id="353" r:id="rId24"/>
    <p:sldId id="354" r:id="rId25"/>
    <p:sldId id="356" r:id="rId26"/>
    <p:sldId id="357" r:id="rId27"/>
    <p:sldId id="363" r:id="rId28"/>
    <p:sldId id="313" r:id="rId29"/>
    <p:sldId id="332" r:id="rId30"/>
    <p:sldId id="364" r:id="rId31"/>
    <p:sldId id="365" r:id="rId32"/>
    <p:sldId id="309" r:id="rId33"/>
    <p:sldId id="308" r:id="rId34"/>
    <p:sldId id="310" r:id="rId35"/>
    <p:sldId id="366" r:id="rId3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Jorge Caceres Chávez" initials="JCC" lastIdx="2" clrIdx="1"/>
  <p:cmAuthor id="2" name="Rosane Uribe" initials="Rosane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>
        <p:scale>
          <a:sx n="142" d="100"/>
          <a:sy n="142" d="100"/>
        </p:scale>
        <p:origin x="1500" y="-5232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 smtClean="0"/>
            <a:t>Capítulo 2: Arquitectura Web Services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5799E29C-B8D5-48F7-9D12-E1CA27FEBA96}">
      <dgm:prSet phldrT="[Texto]" custT="1"/>
      <dgm:spPr>
        <a:xfrm>
          <a:off x="1363339" y="751332"/>
          <a:ext cx="1167037" cy="1001776"/>
        </a:xfrm>
        <a:solidFill>
          <a:schemeClr val="bg1">
            <a:lumMod val="85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900" dirty="0" smtClean="0"/>
            <a:t>Capítulo 3: </a:t>
          </a:r>
          <a:r>
            <a:rPr lang="en-US" sz="900" dirty="0" smtClean="0"/>
            <a:t>Java API for XML-Based Web Services (JAX-WS)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E2B87FB5-71FB-4A2F-A789-43E3F39EEB47}" type="parTrans" cxnId="{F717CCFE-979B-43E7-A597-A1C655363DC9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98BA44B5-0247-4AF9-86CE-D0F7338270CE}" type="sibTrans" cxnId="{F717CCFE-979B-43E7-A597-A1C655363DC9}">
      <dgm:prSet custT="1"/>
      <dgm:spPr>
        <a:noFill/>
        <a:ln w="3175">
          <a:noFill/>
        </a:ln>
      </dgm:spPr>
      <dgm:t>
        <a:bodyPr/>
        <a:lstStyle/>
        <a:p>
          <a:endParaRPr lang="es-PE" sz="900" dirty="0">
            <a:latin typeface="Arial" pitchFamily="34" charset="0"/>
            <a:cs typeface="Arial" pitchFamily="34" charset="0"/>
          </a:endParaRPr>
        </a:p>
      </dgm:t>
    </dgm:pt>
    <dgm:pt modelId="{DF49E1C6-7820-4DF6-AD2D-485D18D39031}">
      <dgm:prSet phldrT="[Texto]" custT="1"/>
      <dgm:spPr>
        <a:xfrm>
          <a:off x="1363339" y="751332"/>
          <a:ext cx="1167037" cy="1001776"/>
        </a:xfrm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900" dirty="0" smtClean="0"/>
            <a:t>Capítulo 4: </a:t>
          </a:r>
          <a:r>
            <a:rPr lang="en-US" sz="900" dirty="0" smtClean="0"/>
            <a:t>Java API for RESTful Web Services (JAX-RS)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03EF4636-626A-4FF2-A4FF-81E1F1F73865}" type="parTrans" cxnId="{195017E5-0846-4E2B-A9CA-3FA02249D178}">
      <dgm:prSet/>
      <dgm:spPr/>
      <dgm:t>
        <a:bodyPr/>
        <a:lstStyle/>
        <a:p>
          <a:endParaRPr lang="es-PE"/>
        </a:p>
      </dgm:t>
    </dgm:pt>
    <dgm:pt modelId="{F4BCDC24-59CD-4636-9917-BB3639F8D104}" type="sibTrans" cxnId="{195017E5-0846-4E2B-A9CA-3FA02249D178}">
      <dgm:prSet/>
      <dgm:spPr/>
      <dgm:t>
        <a:bodyPr/>
        <a:lstStyle/>
        <a:p>
          <a:endParaRPr lang="es-PE"/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CFF61F1A-7DFC-435F-8F62-14F709381E9C}" type="pres">
      <dgm:prSet presAssocID="{6DF37B71-7B3B-44F1-96F5-6E46AF90C8A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D6C6AE-E02B-4BF5-AE56-EF546E372CE6}" type="pres">
      <dgm:prSet presAssocID="{6DF37B71-7B3B-44F1-96F5-6E46AF90C8A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B02F8E9-C4EA-46DC-8C47-FFB560093127}" type="pres">
      <dgm:prSet presAssocID="{6DF37B71-7B3B-44F1-96F5-6E46AF90C8A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3257FF-6515-45C7-90E4-61AF08784AAA}" type="pres">
      <dgm:prSet presAssocID="{6DF37B71-7B3B-44F1-96F5-6E46AF90C8A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7D9889-2BD7-4D82-B6A4-F39B9FBA46C5}" type="pres">
      <dgm:prSet presAssocID="{6DF37B71-7B3B-44F1-96F5-6E46AF90C8A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6511BC-B4DA-4718-8B5D-5D0B9C8B12D6}" type="pres">
      <dgm:prSet presAssocID="{6DF37B71-7B3B-44F1-96F5-6E46AF90C8A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EA0390-E905-4C11-B8D0-3ED2862C79ED}" type="pres">
      <dgm:prSet presAssocID="{6DF37B71-7B3B-44F1-96F5-6E46AF90C8A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439DE7-F288-4C4F-882E-4CB76067BDBC}" type="pres">
      <dgm:prSet presAssocID="{6DF37B71-7B3B-44F1-96F5-6E46AF90C8A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F89577E-5313-4190-87B4-AB906EAE8FD2}" type="presOf" srcId="{0D6D29CC-4DB3-48E2-87D4-315BD8CFF353}" destId="{586511BC-B4DA-4718-8B5D-5D0B9C8B12D6}" srcOrd="1" destOrd="0" presId="urn:microsoft.com/office/officeart/2005/8/layout/vProcess5"/>
    <dgm:cxn modelId="{A6DD0418-6FFE-4FF2-95ED-A5CBEDC28354}" type="presOf" srcId="{0D6D29CC-4DB3-48E2-87D4-315BD8CFF353}" destId="{CFF61F1A-7DFC-435F-8F62-14F709381E9C}" srcOrd="0" destOrd="0" presId="urn:microsoft.com/office/officeart/2005/8/layout/vProcess5"/>
    <dgm:cxn modelId="{195017E5-0846-4E2B-A9CA-3FA02249D178}" srcId="{6DF37B71-7B3B-44F1-96F5-6E46AF90C8AD}" destId="{DF49E1C6-7820-4DF6-AD2D-485D18D39031}" srcOrd="2" destOrd="0" parTransId="{03EF4636-626A-4FF2-A4FF-81E1F1F73865}" sibTransId="{F4BCDC24-59CD-4636-9917-BB3639F8D104}"/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842ABD6E-F63C-4F43-84BC-93F641AB5807}" type="presOf" srcId="{31BE1D60-E733-4A2D-8247-CB4A99FF9055}" destId="{DE3257FF-6515-45C7-90E4-61AF08784AAA}" srcOrd="0" destOrd="0" presId="urn:microsoft.com/office/officeart/2005/8/layout/vProcess5"/>
    <dgm:cxn modelId="{3D39C1DE-FCCE-433D-BA8D-90E8E727D05E}" type="presOf" srcId="{DF49E1C6-7820-4DF6-AD2D-485D18D39031}" destId="{8B02F8E9-C4EA-46DC-8C47-FFB560093127}" srcOrd="0" destOrd="0" presId="urn:microsoft.com/office/officeart/2005/8/layout/vProcess5"/>
    <dgm:cxn modelId="{FD9F6F46-CFDF-4058-9BEB-FD36F6171F23}" type="presOf" srcId="{5799E29C-B8D5-48F7-9D12-E1CA27FEBA96}" destId="{64EA0390-E905-4C11-B8D0-3ED2862C79ED}" srcOrd="1" destOrd="0" presId="urn:microsoft.com/office/officeart/2005/8/layout/vProcess5"/>
    <dgm:cxn modelId="{470C973A-1085-465E-B96C-F18269C6BDC0}" type="presOf" srcId="{6DF37B71-7B3B-44F1-96F5-6E46AF90C8AD}" destId="{54992F18-A5D4-4AA8-80B9-97C49B289D33}" srcOrd="0" destOrd="0" presId="urn:microsoft.com/office/officeart/2005/8/layout/vProcess5"/>
    <dgm:cxn modelId="{5D950659-8265-4389-A54C-5896CE2CB515}" type="presOf" srcId="{5799E29C-B8D5-48F7-9D12-E1CA27FEBA96}" destId="{F0D6C6AE-E02B-4BF5-AE56-EF546E372CE6}" srcOrd="0" destOrd="0" presId="urn:microsoft.com/office/officeart/2005/8/layout/vProcess5"/>
    <dgm:cxn modelId="{F717CCFE-979B-43E7-A597-A1C655363DC9}" srcId="{6DF37B71-7B3B-44F1-96F5-6E46AF90C8AD}" destId="{5799E29C-B8D5-48F7-9D12-E1CA27FEBA96}" srcOrd="1" destOrd="0" parTransId="{E2B87FB5-71FB-4A2F-A789-43E3F39EEB47}" sibTransId="{98BA44B5-0247-4AF9-86CE-D0F7338270CE}"/>
    <dgm:cxn modelId="{7046068D-00B0-4B30-8900-F692BCA236CD}" type="presOf" srcId="{DF49E1C6-7820-4DF6-AD2D-485D18D39031}" destId="{DA439DE7-F288-4C4F-882E-4CB76067BDBC}" srcOrd="1" destOrd="0" presId="urn:microsoft.com/office/officeart/2005/8/layout/vProcess5"/>
    <dgm:cxn modelId="{C29B3DBF-5CD5-48CF-9DEF-FCC46038B313}" type="presOf" srcId="{98BA44B5-0247-4AF9-86CE-D0F7338270CE}" destId="{4F7D9889-2BD7-4D82-B6A4-F39B9FBA46C5}" srcOrd="0" destOrd="0" presId="urn:microsoft.com/office/officeart/2005/8/layout/vProcess5"/>
    <dgm:cxn modelId="{F2C3ECFD-6787-4DE5-A323-3214B840CF72}" type="presParOf" srcId="{54992F18-A5D4-4AA8-80B9-97C49B289D33}" destId="{FCACC8AF-3748-479E-8671-4511F2035828}" srcOrd="0" destOrd="0" presId="urn:microsoft.com/office/officeart/2005/8/layout/vProcess5"/>
    <dgm:cxn modelId="{2E45E939-8D4F-40BE-8633-75DCF4DADC6D}" type="presParOf" srcId="{54992F18-A5D4-4AA8-80B9-97C49B289D33}" destId="{CFF61F1A-7DFC-435F-8F62-14F709381E9C}" srcOrd="1" destOrd="0" presId="urn:microsoft.com/office/officeart/2005/8/layout/vProcess5"/>
    <dgm:cxn modelId="{02E21DC7-A9EA-402E-AE33-9EA284675E16}" type="presParOf" srcId="{54992F18-A5D4-4AA8-80B9-97C49B289D33}" destId="{F0D6C6AE-E02B-4BF5-AE56-EF546E372CE6}" srcOrd="2" destOrd="0" presId="urn:microsoft.com/office/officeart/2005/8/layout/vProcess5"/>
    <dgm:cxn modelId="{C225145E-9C7A-43D6-83A4-95A661FBB6CC}" type="presParOf" srcId="{54992F18-A5D4-4AA8-80B9-97C49B289D33}" destId="{8B02F8E9-C4EA-46DC-8C47-FFB560093127}" srcOrd="3" destOrd="0" presId="urn:microsoft.com/office/officeart/2005/8/layout/vProcess5"/>
    <dgm:cxn modelId="{1F5668BD-0D6A-41E6-8064-C096A263B869}" type="presParOf" srcId="{54992F18-A5D4-4AA8-80B9-97C49B289D33}" destId="{DE3257FF-6515-45C7-90E4-61AF08784AAA}" srcOrd="4" destOrd="0" presId="urn:microsoft.com/office/officeart/2005/8/layout/vProcess5"/>
    <dgm:cxn modelId="{9F4D4685-6436-4122-B94E-08DE0195DE16}" type="presParOf" srcId="{54992F18-A5D4-4AA8-80B9-97C49B289D33}" destId="{4F7D9889-2BD7-4D82-B6A4-F39B9FBA46C5}" srcOrd="5" destOrd="0" presId="urn:microsoft.com/office/officeart/2005/8/layout/vProcess5"/>
    <dgm:cxn modelId="{71E0F0FC-67C5-48F0-AF7A-8B850138A66E}" type="presParOf" srcId="{54992F18-A5D4-4AA8-80B9-97C49B289D33}" destId="{586511BC-B4DA-4718-8B5D-5D0B9C8B12D6}" srcOrd="6" destOrd="0" presId="urn:microsoft.com/office/officeart/2005/8/layout/vProcess5"/>
    <dgm:cxn modelId="{521ED3AA-AC3D-495B-8D57-7CC2FB1921CD}" type="presParOf" srcId="{54992F18-A5D4-4AA8-80B9-97C49B289D33}" destId="{64EA0390-E905-4C11-B8D0-3ED2862C79ED}" srcOrd="7" destOrd="0" presId="urn:microsoft.com/office/officeart/2005/8/layout/vProcess5"/>
    <dgm:cxn modelId="{84582BB0-B3D1-4593-858A-A940FCE1AD46}" type="presParOf" srcId="{54992F18-A5D4-4AA8-80B9-97C49B289D33}" destId="{DA439DE7-F288-4C4F-882E-4CB76067BD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61F1A-7DFC-435F-8F62-14F709381E9C}">
      <dsp:nvSpPr>
        <dsp:cNvPr id="0" name=""/>
        <dsp:cNvSpPr/>
      </dsp:nvSpPr>
      <dsp:spPr>
        <a:xfrm>
          <a:off x="0" y="0"/>
          <a:ext cx="3950866" cy="228593"/>
        </a:xfrm>
        <a:prstGeom prst="roundRect">
          <a:avLst>
            <a:gd name="adj" fmla="val 10000"/>
          </a:avLst>
        </a:prstGeom>
        <a:solidFill>
          <a:schemeClr val="bg1"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Capítulo 2: Arquitectura Web Services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6695" y="6695"/>
        <a:ext cx="3704196" cy="215203"/>
      </dsp:txXfrm>
    </dsp:sp>
    <dsp:sp modelId="{F0D6C6AE-E02B-4BF5-AE56-EF546E372CE6}">
      <dsp:nvSpPr>
        <dsp:cNvPr id="0" name=""/>
        <dsp:cNvSpPr/>
      </dsp:nvSpPr>
      <dsp:spPr>
        <a:xfrm>
          <a:off x="348605" y="266692"/>
          <a:ext cx="3950866" cy="22859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3: </a:t>
          </a:r>
          <a:r>
            <a:rPr lang="en-US" sz="900" kern="1200" dirty="0" smtClean="0"/>
            <a:t>Java API for XML-Based Web Services (JAX-WS)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355300" y="273387"/>
        <a:ext cx="3440284" cy="215203"/>
      </dsp:txXfrm>
    </dsp:sp>
    <dsp:sp modelId="{8B02F8E9-C4EA-46DC-8C47-FFB560093127}">
      <dsp:nvSpPr>
        <dsp:cNvPr id="0" name=""/>
        <dsp:cNvSpPr/>
      </dsp:nvSpPr>
      <dsp:spPr>
        <a:xfrm>
          <a:off x="697211" y="533385"/>
          <a:ext cx="3950866" cy="228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4: </a:t>
          </a:r>
          <a:r>
            <a:rPr lang="en-US" sz="900" kern="1200" dirty="0" smtClean="0"/>
            <a:t>Java API for RESTful Web Services (JAX-RS)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703906" y="540080"/>
        <a:ext cx="3440284" cy="215203"/>
      </dsp:txXfrm>
    </dsp:sp>
    <dsp:sp modelId="{DE3257FF-6515-45C7-90E4-61AF08784AAA}">
      <dsp:nvSpPr>
        <dsp:cNvPr id="0" name=""/>
        <dsp:cNvSpPr/>
      </dsp:nvSpPr>
      <dsp:spPr>
        <a:xfrm>
          <a:off x="3802280" y="173350"/>
          <a:ext cx="148585" cy="148585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3175" cap="flat" cmpd="sng" algn="ctr">
          <a:solidFill>
            <a:schemeClr val="bg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>
            <a:latin typeface="Arial" pitchFamily="34" charset="0"/>
            <a:cs typeface="Arial" pitchFamily="34" charset="0"/>
          </a:endParaRPr>
        </a:p>
      </dsp:txBody>
      <dsp:txXfrm>
        <a:off x="3835712" y="173350"/>
        <a:ext cx="81721" cy="111810"/>
      </dsp:txXfrm>
    </dsp:sp>
    <dsp:sp modelId="{4F7D9889-2BD7-4D82-B6A4-F39B9FBA46C5}">
      <dsp:nvSpPr>
        <dsp:cNvPr id="0" name=""/>
        <dsp:cNvSpPr/>
      </dsp:nvSpPr>
      <dsp:spPr>
        <a:xfrm>
          <a:off x="4150886" y="438518"/>
          <a:ext cx="148585" cy="148585"/>
        </a:xfrm>
        <a:prstGeom prst="downArrow">
          <a:avLst>
            <a:gd name="adj1" fmla="val 55000"/>
            <a:gd name="adj2" fmla="val 45000"/>
          </a:avLst>
        </a:prstGeom>
        <a:noFill/>
        <a:ln w="31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 dirty="0">
            <a:latin typeface="Arial" pitchFamily="34" charset="0"/>
            <a:cs typeface="Arial" pitchFamily="34" charset="0"/>
          </a:endParaRPr>
        </a:p>
      </dsp:txBody>
      <dsp:txXfrm>
        <a:off x="4184318" y="438518"/>
        <a:ext cx="81721" cy="11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970" y="9822270"/>
            <a:ext cx="3075719" cy="307419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fld id="{6562A122-6BBD-4A53-83E3-594C180C2A4C}" type="slidenum">
              <a:rPr lang="es-PE" sz="900" i="1"/>
              <a:t>‹Nº›</a:t>
            </a:fld>
            <a:endParaRPr lang="es-PE" sz="900" i="1" dirty="0"/>
          </a:p>
        </p:txBody>
      </p:sp>
      <p:sp>
        <p:nvSpPr>
          <p:cNvPr id="6" name="Rectángulo 5"/>
          <p:cNvSpPr/>
          <p:nvPr/>
        </p:nvSpPr>
        <p:spPr>
          <a:xfrm>
            <a:off x="145170" y="9903819"/>
            <a:ext cx="4332974" cy="234480"/>
          </a:xfrm>
          <a:prstGeom prst="rect">
            <a:avLst/>
          </a:prstGeom>
        </p:spPr>
        <p:txBody>
          <a:bodyPr wrap="square" lIns="95052" tIns="47526" rIns="95052" bIns="47526">
            <a:spAutoFit/>
          </a:bodyPr>
          <a:lstStyle/>
          <a:p>
            <a:r>
              <a:rPr lang="es-PE" sz="900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Cibertec</a:t>
            </a:r>
            <a:r>
              <a:rPr lang="es-PE" sz="9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Perú S.A.C - Java 8.0 </a:t>
            </a:r>
            <a:r>
              <a:rPr lang="es-PE" sz="900" i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</a:t>
            </a:r>
            <a:r>
              <a:rPr lang="es-PE" sz="900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i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s-PE" sz="9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9850918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224152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0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56145" y="5820095"/>
            <a:ext cx="6033760" cy="35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425" tIns="13425" rIns="13425" bIns="1342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Third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4259" y="9693737"/>
            <a:ext cx="6170782" cy="25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1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900" b="0"/>
          </a:p>
        </p:txBody>
      </p:sp>
    </p:spTree>
    <p:extLst>
      <p:ext uri="{BB962C8B-B14F-4D97-AF65-F5344CB8AC3E}">
        <p14:creationId xmlns:p14="http://schemas.microsoft.com/office/powerpoint/2010/main" val="37755750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02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>
              <a:sym typeface="Arial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88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67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75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7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609600" y="1447800"/>
            <a:ext cx="7918450" cy="17676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s-ES" dirty="0" smtClean="0"/>
              <a:t>Primer nivel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94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6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678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3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024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4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495292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  <a:p>
            <a:pPr marL="788988" lvl="2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20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18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613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18450" cy="176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PE" altLang="zh-CN" dirty="0" err="1" smtClean="0">
                <a:sym typeface="Arial" charset="0"/>
              </a:rPr>
              <a:t>First</a:t>
            </a:r>
            <a:r>
              <a:rPr lang="es-PE" altLang="zh-CN" dirty="0" smtClean="0">
                <a:sym typeface="Arial" charset="0"/>
              </a:rPr>
              <a:t> </a:t>
            </a:r>
            <a:r>
              <a:rPr lang="es-PE" altLang="zh-CN" dirty="0" err="1" smtClean="0">
                <a:sym typeface="Arial" charset="0"/>
              </a:rPr>
              <a:t>Level</a:t>
            </a:r>
            <a:endParaRPr lang="es-PE" altLang="zh-CN" dirty="0" smtClean="0">
              <a:sym typeface="Arial" charset="0"/>
            </a:endParaRPr>
          </a:p>
          <a:p>
            <a:pPr lvl="1"/>
            <a:r>
              <a:rPr lang="es-PE" altLang="zh-CN" dirty="0" err="1" smtClean="0">
                <a:sym typeface="Arial" charset="0"/>
              </a:rPr>
              <a:t>Second</a:t>
            </a:r>
            <a:r>
              <a:rPr lang="es-PE" altLang="zh-CN" dirty="0" smtClean="0">
                <a:sym typeface="Arial" charset="0"/>
              </a:rPr>
              <a:t> </a:t>
            </a:r>
            <a:r>
              <a:rPr lang="es-PE" altLang="zh-CN" dirty="0" err="1" smtClean="0">
                <a:sym typeface="Arial" charset="0"/>
              </a:rPr>
              <a:t>level</a:t>
            </a:r>
            <a:endParaRPr lang="es-PE" altLang="zh-CN" dirty="0" smtClean="0">
              <a:sym typeface="Arial" charset="0"/>
            </a:endParaRPr>
          </a:p>
          <a:p>
            <a:pPr lvl="2"/>
            <a:r>
              <a:rPr lang="es-PE" altLang="zh-CN" dirty="0" err="1" smtClean="0">
                <a:sym typeface="Arial" charset="0"/>
              </a:rPr>
              <a:t>Third</a:t>
            </a:r>
            <a:r>
              <a:rPr lang="es-PE" altLang="zh-CN" dirty="0" smtClean="0">
                <a:sym typeface="Arial" charset="0"/>
              </a:rPr>
              <a:t> </a:t>
            </a:r>
            <a:r>
              <a:rPr lang="es-PE" altLang="zh-CN" dirty="0" err="1" smtClean="0">
                <a:sym typeface="Arial" charset="0"/>
              </a:rPr>
              <a:t>level</a:t>
            </a:r>
            <a:endParaRPr lang="es-PE" altLang="zh-CN" dirty="0" smtClean="0">
              <a:sym typeface="Arial" charset="0"/>
            </a:endParaRPr>
          </a:p>
          <a:p>
            <a:pPr lvl="3"/>
            <a:r>
              <a:rPr lang="es-PE" altLang="zh-CN" dirty="0" err="1" smtClean="0">
                <a:sym typeface="Arial" charset="0"/>
              </a:rPr>
              <a:t>Fourth</a:t>
            </a:r>
            <a:r>
              <a:rPr lang="es-PE" altLang="zh-CN" dirty="0" smtClean="0">
                <a:sym typeface="Arial" charset="0"/>
              </a:rPr>
              <a:t> </a:t>
            </a:r>
            <a:r>
              <a:rPr lang="es-PE" altLang="zh-CN" dirty="0" err="1" smtClean="0">
                <a:sym typeface="Arial" charset="0"/>
              </a:rPr>
              <a:t>level</a:t>
            </a:r>
            <a:endParaRPr lang="es-PE" altLang="zh-CN" dirty="0" smtClean="0">
              <a:sym typeface="Arial" charset="0"/>
            </a:endParaRPr>
          </a:p>
          <a:p>
            <a:pPr lvl="4"/>
            <a:r>
              <a:rPr lang="es-PE" altLang="zh-CN" dirty="0" err="1" smtClean="0">
                <a:sym typeface="Arial" charset="0"/>
              </a:rPr>
              <a:t>Fifth</a:t>
            </a:r>
            <a:r>
              <a:rPr lang="es-PE" altLang="zh-CN" dirty="0" smtClean="0">
                <a:sym typeface="Arial" charset="0"/>
              </a:rPr>
              <a:t> </a:t>
            </a:r>
            <a:r>
              <a:rPr lang="es-PE" altLang="zh-CN" dirty="0" err="1" smtClean="0">
                <a:sym typeface="Arial" charset="0"/>
              </a:rPr>
              <a:t>level</a:t>
            </a:r>
            <a:endParaRPr lang="es-PE" altLang="zh-CN" dirty="0" smtClean="0">
              <a:sym typeface="Arial" charset="0"/>
            </a:endParaRPr>
          </a:p>
        </p:txBody>
      </p:sp>
      <p:sp>
        <p:nvSpPr>
          <p:cNvPr id="1027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s-PE" altLang="en-US" sz="1000" i="1" smtClean="0">
                <a:solidFill>
                  <a:srgbClr val="7F7F7F"/>
                </a:solidFill>
              </a:rPr>
              <a:t>Copyright © Todos los Derechos Reservados - Cibertec Perú SAC</a:t>
            </a:r>
            <a:r>
              <a:rPr lang="en-US" altLang="es-PE" sz="1000" i="1" smtClean="0">
                <a:solidFill>
                  <a:srgbClr val="7F7F7F"/>
                </a:solidFill>
              </a:rPr>
              <a:t>.</a:t>
            </a:r>
          </a:p>
        </p:txBody>
      </p:sp>
      <p:sp>
        <p:nvSpPr>
          <p:cNvPr id="1028" name="Slide_PlaceholderTitle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altLang="zh-CN" dirty="0" err="1" smtClean="0">
                <a:sym typeface="Arial" charset="0"/>
              </a:rPr>
              <a:t>Click</a:t>
            </a:r>
            <a:r>
              <a:rPr lang="es-PE" altLang="zh-CN" dirty="0" smtClean="0">
                <a:sym typeface="Arial" charset="0"/>
              </a:rPr>
              <a:t> to </a:t>
            </a:r>
            <a:r>
              <a:rPr lang="es-PE" altLang="zh-CN" dirty="0" err="1" smtClean="0">
                <a:sym typeface="Arial" charset="0"/>
              </a:rPr>
              <a:t>edit</a:t>
            </a:r>
            <a:r>
              <a:rPr lang="es-PE" altLang="zh-CN" dirty="0" smtClean="0">
                <a:sym typeface="Arial" charset="0"/>
              </a:rPr>
              <a:t> Master </a:t>
            </a:r>
            <a:r>
              <a:rPr lang="es-PE" altLang="zh-CN" dirty="0" err="1" smtClean="0">
                <a:sym typeface="Arial" charset="0"/>
              </a:rPr>
              <a:t>title</a:t>
            </a:r>
            <a:r>
              <a:rPr lang="es-PE" altLang="zh-CN" dirty="0" smtClean="0">
                <a:sym typeface="Arial" charset="0"/>
              </a:rPr>
              <a:t> </a:t>
            </a:r>
            <a:r>
              <a:rPr lang="es-PE" altLang="zh-CN" dirty="0" err="1" smtClean="0">
                <a:sym typeface="Arial" charset="0"/>
              </a:rPr>
              <a:t>style</a:t>
            </a:r>
            <a:endParaRPr lang="es-PE" altLang="zh-CN" dirty="0" smtClean="0">
              <a:sym typeface="Arial" charset="0"/>
            </a:endParaRPr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auto">
          <a:xfrm>
            <a:off x="457200" y="6572250"/>
            <a:ext cx="965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just" eaLnBrk="1" hangingPunct="1">
              <a:buFont typeface="Arial" pitchFamily="34" charset="0"/>
              <a:buNone/>
              <a:defRPr/>
            </a:pPr>
            <a:r>
              <a:rPr lang="en-US" altLang="es-PE" sz="1000" dirty="0" smtClean="0">
                <a:solidFill>
                  <a:srgbClr val="7F7F7F"/>
                </a:solidFill>
              </a:rPr>
              <a:t>3 - </a:t>
            </a:r>
            <a:fld id="{0799F549-790E-44D0-981B-87AED3C7FBE2}" type="slidenum">
              <a:rPr lang="en-US" altLang="es-PE" sz="1000" smtClean="0">
                <a:solidFill>
                  <a:srgbClr val="7F7F7F"/>
                </a:solidFill>
              </a:rPr>
              <a:pPr algn="just" eaLnBrk="1" hangingPunct="1">
                <a:buFont typeface="Arial" pitchFamily="34" charset="0"/>
                <a:buNone/>
                <a:defRPr/>
              </a:pPr>
              <a:t>‹Nº›</a:t>
            </a:fld>
            <a:endParaRPr lang="en-US" altLang="es-PE" sz="1000" dirty="0" smtClean="0">
              <a:solidFill>
                <a:srgbClr val="7F7F7F"/>
              </a:solidFill>
            </a:endParaRPr>
          </a:p>
        </p:txBody>
      </p:sp>
      <p:pic>
        <p:nvPicPr>
          <p:cNvPr id="1030" name="Imagen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7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2pPr>
      <a:lvl3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3pPr>
      <a:lvl4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4pPr>
      <a:lvl5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5pPr>
      <a:lvl6pPr marL="6858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11430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6002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20574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274638" indent="-258763" algn="l" defTabSz="2286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 baseline="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74675" indent="-30003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  <a:cs typeface="+mn-cs"/>
          <a:sym typeface="Arial" charset="0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3pPr>
      <a:lvl4pPr marL="1366838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  <a:cs typeface="+mn-cs"/>
          <a:sym typeface="Arial" charset="0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  <a:cs typeface="+mn-cs"/>
          <a:sym typeface="Arial" charset="0"/>
        </a:defRPr>
      </a:lvl5pPr>
      <a:lvl6pPr marL="21685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6257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0829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5401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://www.w3schools.com/xml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analyticaweb.com/desarrollo-web/json-versus-xml-en-proyectos-we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27700" b="1" dirty="0" smtClean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667000"/>
            <a:ext cx="73152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/>
            <a:r>
              <a:rPr lang="en-US" altLang="zh-CN" sz="2800">
                <a:ea typeface="SimSun" pitchFamily="2" charset="-122"/>
              </a:rPr>
              <a:t>Java API for XML-Based Web Services (JAX-WS)</a:t>
            </a:r>
            <a:endParaRPr lang="es-PE" altLang="zh-CN" sz="2800" dirty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27100" y="4419600"/>
            <a:ext cx="7302500" cy="3642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None/>
            </a:pPr>
            <a:r>
              <a:rPr lang="pt-BR" altLang="zh-CN">
                <a:ea typeface="SimSun" pitchFamily="2" charset="-122"/>
              </a:rPr>
              <a:t>Implementando Arquitectura Java Web Services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9" name="Diagrama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833137"/>
              </p:ext>
            </p:extLst>
          </p:nvPr>
        </p:nvGraphicFramePr>
        <p:xfrm>
          <a:off x="304912" y="304883"/>
          <a:ext cx="4648078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</a:t>
            </a:r>
            <a:r>
              <a:rPr lang="es-PE" altLang="zh-CN" dirty="0" err="1">
                <a:ea typeface="SimSun" pitchFamily="2" charset="-122"/>
              </a:rPr>
              <a:t>Structure</a:t>
            </a:r>
            <a:r>
              <a:rPr lang="es-PE" altLang="zh-CN" dirty="0">
                <a:ea typeface="SimSun" pitchFamily="2" charset="-122"/>
              </a:rPr>
              <a:t> and Binding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30570"/>
              </p:ext>
            </p:extLst>
          </p:nvPr>
        </p:nvGraphicFramePr>
        <p:xfrm>
          <a:off x="1295485" y="1295456"/>
          <a:ext cx="6629227" cy="4668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276515"/>
                <a:gridCol w="3352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SOAP</a:t>
                      </a:r>
                      <a:r>
                        <a:rPr lang="es-PE" baseline="0" dirty="0" smtClean="0"/>
                        <a:t> 1.1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SOAP 1.2</a:t>
                      </a:r>
                      <a:endParaRPr lang="es-P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kern="1200" dirty="0" smtClean="0">
                          <a:effectLst/>
                        </a:rPr>
                        <a:t>La serialización de mensajes está basada únicamente en XML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serialización de mensajes está basada en XML Information Set, el cual permite utilizar otras formas de serialización a parte de XML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Protocolo de transporte</a:t>
                      </a:r>
                      <a:r>
                        <a:rPr lang="es-ES" sz="1400" kern="1200" baseline="0" dirty="0" smtClean="0">
                          <a:effectLst/>
                        </a:rPr>
                        <a:t> </a:t>
                      </a:r>
                      <a:r>
                        <a:rPr lang="es-ES" sz="1400" kern="1200" dirty="0" smtClean="0">
                          <a:effectLst/>
                        </a:rPr>
                        <a:t>es HTTP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Protocolo de transporte es completamente configurable:</a:t>
                      </a:r>
                      <a:r>
                        <a:rPr lang="es-PE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HTTP, SMTP entre otros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kern="1200" dirty="0" smtClean="0">
                          <a:effectLst/>
                        </a:rPr>
                        <a:t>Permite múltiples elementos en el &lt;body&gt; del mensaje SOAP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Permite un único elemento en el &lt;body&gt; del mensaje SOAP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kern="1200" dirty="0" smtClean="0">
                          <a:effectLst/>
                        </a:rPr>
                        <a:t>Maneja una estructura simple para mensajes de error &lt;fault&gt;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Maneja una estructura compleja y detallada para el manejo de errores &lt;fault&gt;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Compuesta por un documento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Organizado en 3 partes: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Parte 0: normativa a SOAP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Parte 1: Descripción del mensaje SOAP y binding framework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Parte 2: descripción opcional de add-ins para la codificación del mensaje</a:t>
                      </a:r>
                      <a:endParaRPr lang="es-PE" sz="140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- Based Web Services</a:t>
            </a:r>
          </a:p>
        </p:txBody>
      </p:sp>
      <p:pic>
        <p:nvPicPr>
          <p:cNvPr id="4" name="Picture 8" descr="fws-advantage-up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4071" y="1473221"/>
            <a:ext cx="8210377" cy="44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97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JAX-WS Metro Reference Implementation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5466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/>
              <a:t>Metro es una implementación de referencia de la especificación JAX-WS desarrollada por Oracle - </a:t>
            </a:r>
            <a:r>
              <a:rPr lang="es-PE" dirty="0" err="1"/>
              <a:t>Sun</a:t>
            </a:r>
            <a:r>
              <a:rPr lang="es-PE" dirty="0"/>
              <a:t>.</a:t>
            </a:r>
          </a:p>
          <a:p>
            <a:pPr>
              <a:buClr>
                <a:srgbClr val="FF0000"/>
              </a:buClr>
            </a:pPr>
            <a:r>
              <a:rPr lang="es-PE" dirty="0"/>
              <a:t>Forma parte de la comunidad </a:t>
            </a:r>
            <a:r>
              <a:rPr lang="es-PE" dirty="0" err="1"/>
              <a:t>GlassFish</a:t>
            </a:r>
            <a:r>
              <a:rPr lang="es-PE" dirty="0"/>
              <a:t> y puede ser utilizada de manera integrada en su servidor de aplicaciones o en modo “stand-</a:t>
            </a:r>
            <a:r>
              <a:rPr lang="es-PE" dirty="0" err="1"/>
              <a:t>alone</a:t>
            </a:r>
            <a:r>
              <a:rPr lang="es-PE" dirty="0"/>
              <a:t>” integrada en otros servidores de aplicaciones.</a:t>
            </a:r>
          </a:p>
          <a:p>
            <a:pPr>
              <a:buClr>
                <a:srgbClr val="FF0000"/>
              </a:buClr>
            </a:pPr>
            <a:r>
              <a:rPr lang="es-PE" dirty="0"/>
              <a:t>Adicionalmente, posee características de alto rendimiento, extensibilidad y simplicidad de uso en su implementación y está preparada para ambientes de producción de alta exigencia.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56" y="4648168"/>
            <a:ext cx="1685938" cy="16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3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JAX-WS </a:t>
            </a:r>
            <a:r>
              <a:rPr lang="es-PE" altLang="zh-CN" dirty="0" err="1" smtClean="0">
                <a:ea typeface="SimSun" pitchFamily="2" charset="-122"/>
              </a:rPr>
              <a:t>Implementation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76821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/>
              <a:t>Los componentes básicos para desarrollar un Web </a:t>
            </a:r>
            <a:r>
              <a:rPr lang="es-PE" dirty="0" err="1"/>
              <a:t>Service</a:t>
            </a:r>
            <a:r>
              <a:rPr lang="es-PE" dirty="0"/>
              <a:t> con la especificación JAX-WS se muestran a continuación: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err="1"/>
              <a:t>Service</a:t>
            </a:r>
            <a:r>
              <a:rPr lang="es-PE" sz="2000" dirty="0"/>
              <a:t> </a:t>
            </a:r>
            <a:r>
              <a:rPr lang="es-PE" sz="2000" dirty="0" err="1"/>
              <a:t>Endpoint</a:t>
            </a:r>
            <a:r>
              <a:rPr lang="es-PE" sz="2000" dirty="0"/>
              <a:t> Interface (SEI)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err="1"/>
              <a:t>Service</a:t>
            </a:r>
            <a:r>
              <a:rPr lang="es-PE" sz="2000" dirty="0"/>
              <a:t> </a:t>
            </a:r>
            <a:r>
              <a:rPr lang="es-PE" sz="2000" dirty="0" err="1"/>
              <a:t>Implementation</a:t>
            </a:r>
            <a:r>
              <a:rPr lang="es-PE" sz="2000" dirty="0"/>
              <a:t> </a:t>
            </a:r>
            <a:r>
              <a:rPr lang="es-PE" sz="2000" dirty="0" err="1"/>
              <a:t>Bean</a:t>
            </a:r>
            <a:r>
              <a:rPr lang="es-PE" sz="2000" dirty="0"/>
              <a:t> (SIB)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WSDL </a:t>
            </a:r>
            <a:r>
              <a:rPr lang="es-PE" sz="2000" dirty="0" err="1"/>
              <a:t>Document</a:t>
            </a:r>
            <a:r>
              <a:rPr lang="es-PE" sz="2000" dirty="0"/>
              <a:t> 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err="1"/>
              <a:t>Endpoint</a:t>
            </a:r>
            <a:r>
              <a:rPr lang="es-PE" sz="2000" dirty="0"/>
              <a:t> Publisher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Java </a:t>
            </a:r>
            <a:r>
              <a:rPr lang="es-PE" sz="2000" dirty="0" err="1"/>
              <a:t>Requester</a:t>
            </a:r>
            <a:r>
              <a:rPr lang="es-PE" sz="2000" dirty="0"/>
              <a:t> </a:t>
            </a:r>
            <a:r>
              <a:rPr lang="es-PE" sz="2000" dirty="0" err="1"/>
              <a:t>for</a:t>
            </a:r>
            <a:r>
              <a:rPr lang="es-PE" sz="2000" dirty="0"/>
              <a:t> Web </a:t>
            </a:r>
            <a:r>
              <a:rPr lang="es-PE" sz="2000" dirty="0" err="1"/>
              <a:t>Service</a:t>
            </a:r>
            <a:r>
              <a:rPr lang="es-PE" sz="2000" dirty="0"/>
              <a:t> (opcional)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 smtClean="0">
              <a:ea typeface="+mn-ea"/>
            </a:endParaRPr>
          </a:p>
          <a:p>
            <a:pPr marL="0" lvl="1" indent="0" algn="just" eaLnBrk="1" hangingPunct="1">
              <a:buNone/>
            </a:pPr>
            <a:endParaRPr lang="es-PE" altLang="zh-CN" dirty="0">
              <a:ea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56" y="4648168"/>
            <a:ext cx="1685938" cy="16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zh-CN" dirty="0">
                <a:ea typeface="SimSun" pitchFamily="2" charset="-122"/>
              </a:rPr>
              <a:t>JAX-WS </a:t>
            </a:r>
            <a:r>
              <a:rPr lang="es-PE" altLang="zh-CN" dirty="0" err="1">
                <a:ea typeface="SimSun" pitchFamily="2" charset="-122"/>
              </a:rPr>
              <a:t>Implementation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770467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 err="1"/>
              <a:t>Service</a:t>
            </a:r>
            <a:r>
              <a:rPr lang="es-PE" dirty="0"/>
              <a:t> </a:t>
            </a:r>
            <a:r>
              <a:rPr lang="es-PE" dirty="0" err="1"/>
              <a:t>Endpoint</a:t>
            </a:r>
            <a:r>
              <a:rPr lang="es-PE" dirty="0"/>
              <a:t> Interface (SEI)</a:t>
            </a:r>
          </a:p>
          <a:p>
            <a:pPr>
              <a:buClr>
                <a:srgbClr val="FF0000"/>
              </a:buClr>
            </a:pPr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004429" y="2350029"/>
            <a:ext cx="712879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endParaRPr lang="es-PE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SOAPBinding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Style.DOCUMENT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use =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Use.LITERAL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interface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s-PE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WebMethod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getTimeAsString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s-PE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WebMethod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getTimeAsElapsed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4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zh-CN" dirty="0">
                <a:ea typeface="SimSun" pitchFamily="2" charset="-122"/>
              </a:rPr>
              <a:t>JAX-WS </a:t>
            </a:r>
            <a:r>
              <a:rPr lang="es-PE" altLang="zh-CN" dirty="0" err="1">
                <a:ea typeface="SimSun" pitchFamily="2" charset="-122"/>
              </a:rPr>
              <a:t>Implementation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770467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 err="1"/>
              <a:t>Service</a:t>
            </a:r>
            <a:r>
              <a:rPr lang="es-PE" dirty="0"/>
              <a:t> </a:t>
            </a:r>
            <a:r>
              <a:rPr lang="es-PE" dirty="0" err="1"/>
              <a:t>Implementation</a:t>
            </a:r>
            <a:r>
              <a:rPr lang="es-PE" dirty="0"/>
              <a:t> </a:t>
            </a:r>
            <a:r>
              <a:rPr lang="es-PE" dirty="0" err="1"/>
              <a:t>Bean</a:t>
            </a:r>
            <a:r>
              <a:rPr lang="es-PE" dirty="0"/>
              <a:t> (SIB)</a:t>
            </a:r>
          </a:p>
          <a:p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903869" y="2350029"/>
            <a:ext cx="732991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endpointInterface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jaxws.TimeService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TimeServiceImpl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getTimeAsString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	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Date().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	</a:t>
            </a:r>
          </a:p>
          <a:p>
            <a:endParaRPr lang="es-PE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getTimeAsElapsed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Date().</a:t>
            </a:r>
            <a:r>
              <a:rPr lang="es-PE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</a:t>
            </a:r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PE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1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zh-CN" dirty="0">
                <a:ea typeface="SimSun" pitchFamily="2" charset="-122"/>
              </a:rPr>
              <a:t>JAX-WS </a:t>
            </a:r>
            <a:r>
              <a:rPr lang="es-PE" altLang="zh-CN" dirty="0" err="1">
                <a:ea typeface="SimSun" pitchFamily="2" charset="-122"/>
              </a:rPr>
              <a:t>Implementation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247572"/>
            <a:ext cx="7918450" cy="770467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/>
              <a:t>WSDL </a:t>
            </a:r>
            <a:r>
              <a:rPr lang="es-PE" dirty="0" err="1"/>
              <a:t>Document</a:t>
            </a:r>
            <a:endParaRPr lang="es-PE" dirty="0"/>
          </a:p>
          <a:p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467544" y="1923678"/>
            <a:ext cx="8064896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xmlns:soap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="http://schemas.xmlsoap.org/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wsdl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/" 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targetNamespace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="http://jaxws/" 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TimeServiceImplService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getTimeAsString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&lt;input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tns:getTimeAsString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"&gt;&lt;/input&gt;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&lt;output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tns:getTimeAsStringResponse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"&gt;&lt;/output&gt;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&lt;/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portType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….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TimeServiceImplService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TimeServiceImplPort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binding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tns:TimeServiceImplPortBinding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&lt;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soap:address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="http://localhost:9876/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soap:address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23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zh-CN" dirty="0">
                <a:ea typeface="SimSun" pitchFamily="2" charset="-122"/>
              </a:rPr>
              <a:t>JAX-WS </a:t>
            </a:r>
            <a:r>
              <a:rPr lang="es-PE" altLang="zh-CN" dirty="0" err="1">
                <a:ea typeface="SimSun" pitchFamily="2" charset="-122"/>
              </a:rPr>
              <a:t>Implementation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247572"/>
            <a:ext cx="7918450" cy="36420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dirty="0"/>
              <a:t>Java Requester for Web </a:t>
            </a:r>
            <a:r>
              <a:rPr lang="en-US" dirty="0" smtClean="0"/>
              <a:t>Service</a:t>
            </a:r>
            <a:endParaRPr lang="es-PE" dirty="0"/>
          </a:p>
        </p:txBody>
      </p:sp>
      <p:sp>
        <p:nvSpPr>
          <p:cNvPr id="5" name="CuadroTexto 4"/>
          <p:cNvSpPr txBox="1"/>
          <p:nvPr/>
        </p:nvSpPr>
        <p:spPr>
          <a:xfrm>
            <a:off x="152516" y="1981238"/>
            <a:ext cx="8762890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TimeServiceClient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	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MalformedURLException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				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Reference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URL		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URL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URL("http://localhost:9876/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timeService?wsdl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	</a:t>
            </a:r>
          </a:p>
          <a:p>
            <a:endParaRPr lang="es-P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Qualified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("http://jaxws/", 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TimeServiceImplService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				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Service.create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qName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			</a:t>
            </a:r>
          </a:p>
          <a:p>
            <a:endParaRPr lang="es-P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SEI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servicePort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service.getPort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TimeService.class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s-P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TimeAsString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 +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servicePort.getTimeAsString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TimeAsElapsed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  + </a:t>
            </a:r>
            <a:r>
              <a:rPr lang="es-PE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servicePort.getTimeAsElapsed</a:t>
            </a:r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s-P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5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/>
              <a:t>Ejercicio </a:t>
            </a:r>
            <a:r>
              <a:rPr lang="es-PE" dirty="0" smtClean="0"/>
              <a:t>Nº 3.1</a:t>
            </a:r>
            <a:r>
              <a:rPr lang="es-PE" dirty="0"/>
              <a:t>: </a:t>
            </a:r>
            <a:r>
              <a:rPr lang="es-PE" dirty="0" smtClean="0"/>
              <a:t>Implementar de </a:t>
            </a:r>
            <a:r>
              <a:rPr lang="es-PE" dirty="0"/>
              <a:t>un WS </a:t>
            </a:r>
            <a:r>
              <a:rPr lang="es-PE" dirty="0" err="1"/>
              <a:t>Endpoint</a:t>
            </a:r>
            <a:r>
              <a:rPr lang="es-PE" dirty="0"/>
              <a:t> y el intercambio de Mensajes</a:t>
            </a:r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266637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Implementar una arquitectura Web </a:t>
            </a:r>
            <a:r>
              <a:rPr lang="es-PE" dirty="0" err="1"/>
              <a:t>Services</a:t>
            </a:r>
            <a:r>
              <a:rPr lang="es-PE" dirty="0"/>
              <a:t> según </a:t>
            </a:r>
            <a:r>
              <a:rPr lang="es-PE" dirty="0" smtClean="0"/>
              <a:t>requerimiento.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un proyecto </a:t>
            </a:r>
            <a:r>
              <a:rPr lang="es-PE" altLang="zh-CN" dirty="0" err="1"/>
              <a:t>Maven</a:t>
            </a:r>
            <a:r>
              <a:rPr lang="es-PE" altLang="zh-CN" dirty="0"/>
              <a:t> para JAX-WS en un entorno JEE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/>
              <a:t>Ejercicio </a:t>
            </a:r>
            <a:r>
              <a:rPr lang="es-PE" dirty="0" smtClean="0"/>
              <a:t>Nº 3.2: Implementar </a:t>
            </a:r>
            <a:r>
              <a:rPr lang="es-PE" dirty="0"/>
              <a:t>un WS </a:t>
            </a:r>
            <a:r>
              <a:rPr lang="es-PE" dirty="0" err="1"/>
              <a:t>Endpoint</a:t>
            </a:r>
            <a:r>
              <a:rPr lang="es-PE" dirty="0"/>
              <a:t> en un entorno JEE6</a:t>
            </a:r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266637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Implementar una arquitectura Web </a:t>
            </a:r>
            <a:r>
              <a:rPr lang="es-PE" dirty="0" err="1"/>
              <a:t>Services</a:t>
            </a:r>
            <a:r>
              <a:rPr lang="es-PE" dirty="0"/>
              <a:t> según </a:t>
            </a:r>
            <a:r>
              <a:rPr lang="es-PE" dirty="0" smtClean="0"/>
              <a:t>requerimiento.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un proyecto </a:t>
            </a:r>
            <a:r>
              <a:rPr lang="es-PE" altLang="zh-CN" dirty="0" err="1"/>
              <a:t>Maven</a:t>
            </a:r>
            <a:r>
              <a:rPr lang="es-PE" altLang="zh-CN" dirty="0"/>
              <a:t> para JAX-WS en un entorno JEE</a:t>
            </a:r>
          </a:p>
        </p:txBody>
      </p:sp>
    </p:spTree>
    <p:extLst>
      <p:ext uri="{BB962C8B-B14F-4D97-AF65-F5344CB8AC3E}">
        <p14:creationId xmlns:p14="http://schemas.microsoft.com/office/powerpoint/2010/main" val="311034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696102" cy="192155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el capítulo, el alumno logrará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marL="114300" lvl="1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/>
              <a:t>Conocer </a:t>
            </a:r>
            <a:r>
              <a:rPr lang="es-PE" dirty="0"/>
              <a:t>las principales características de la especificación JAX-WS para Web Services</a:t>
            </a: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/>
              <a:t>Implementar </a:t>
            </a:r>
            <a:r>
              <a:rPr lang="es-PE" dirty="0"/>
              <a:t>aplicaciones que utilicen JAX-WS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/>
              <a:t>Ejercicio </a:t>
            </a:r>
            <a:r>
              <a:rPr lang="es-PE" dirty="0" smtClean="0"/>
              <a:t>Nº 3.3: </a:t>
            </a:r>
            <a:r>
              <a:rPr lang="es-PE" dirty="0"/>
              <a:t>Generar un WS vía </a:t>
            </a:r>
            <a:r>
              <a:rPr lang="es-PE" dirty="0" err="1"/>
              <a:t>wsimport</a:t>
            </a:r>
            <a:endParaRPr lang="es-PE" dirty="0"/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273408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Implementar una arquitectura Web </a:t>
            </a:r>
            <a:r>
              <a:rPr lang="es-PE" dirty="0" err="1"/>
              <a:t>Services</a:t>
            </a:r>
            <a:r>
              <a:rPr lang="es-PE" dirty="0"/>
              <a:t> según </a:t>
            </a:r>
            <a:r>
              <a:rPr lang="es-PE" dirty="0" smtClean="0"/>
              <a:t>requerimiento.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un proyecto </a:t>
            </a:r>
            <a:r>
              <a:rPr lang="es-PE" altLang="zh-CN" dirty="0" err="1"/>
              <a:t>Maven</a:t>
            </a:r>
            <a:r>
              <a:rPr lang="es-PE" altLang="zh-CN" dirty="0"/>
              <a:t> para JAX-WS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Utilizar el código generado por </a:t>
            </a:r>
            <a:r>
              <a:rPr lang="es-PE" altLang="zh-CN" dirty="0" err="1"/>
              <a:t>wsimport</a:t>
            </a:r>
            <a:endParaRPr lang="es-PE" altLang="zh-CN" dirty="0"/>
          </a:p>
        </p:txBody>
      </p:sp>
    </p:spTree>
    <p:extLst>
      <p:ext uri="{BB962C8B-B14F-4D97-AF65-F5344CB8AC3E}">
        <p14:creationId xmlns:p14="http://schemas.microsoft.com/office/powerpoint/2010/main" val="2685211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/>
              <a:t>Ejercicio </a:t>
            </a:r>
            <a:r>
              <a:rPr lang="es-PE" dirty="0" smtClean="0"/>
              <a:t>Nº 3.4: </a:t>
            </a:r>
            <a:r>
              <a:rPr lang="es-PE" dirty="0"/>
              <a:t>Generar un WS vía </a:t>
            </a:r>
            <a:r>
              <a:rPr lang="es-PE" dirty="0" err="1"/>
              <a:t>Plugin</a:t>
            </a:r>
            <a:r>
              <a:rPr lang="es-PE" dirty="0"/>
              <a:t> </a:t>
            </a:r>
            <a:r>
              <a:rPr lang="es-PE" dirty="0" err="1"/>
              <a:t>Maven</a:t>
            </a:r>
            <a:r>
              <a:rPr lang="es-PE" dirty="0"/>
              <a:t> con </a:t>
            </a:r>
            <a:r>
              <a:rPr lang="es-PE" dirty="0" err="1"/>
              <a:t>wsimport</a:t>
            </a:r>
            <a:endParaRPr lang="es-PE" dirty="0"/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34111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Desarrollar una aplicación Web </a:t>
            </a:r>
            <a:r>
              <a:rPr lang="es-PE" altLang="zh-CN" dirty="0">
                <a:ea typeface="SimSun" pitchFamily="2" charset="-122"/>
              </a:rPr>
              <a:t>Services con </a:t>
            </a:r>
            <a:r>
              <a:rPr lang="es-PE" altLang="zh-CN" dirty="0" smtClean="0">
                <a:ea typeface="SimSun" pitchFamily="2" charset="-122"/>
              </a:rPr>
              <a:t>JAX-WS para un entorno JEE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un proyecto </a:t>
            </a:r>
            <a:r>
              <a:rPr lang="es-PE" altLang="zh-CN" dirty="0" err="1"/>
              <a:t>Maven</a:t>
            </a:r>
            <a:r>
              <a:rPr lang="es-PE" altLang="zh-CN" dirty="0"/>
              <a:t> para JAX-WS utilizando el </a:t>
            </a:r>
            <a:r>
              <a:rPr lang="es-PE" altLang="zh-CN" dirty="0" err="1"/>
              <a:t>plugin</a:t>
            </a:r>
            <a:r>
              <a:rPr lang="es-PE" altLang="zh-CN" dirty="0"/>
              <a:t> de </a:t>
            </a:r>
            <a:r>
              <a:rPr lang="es-PE" altLang="zh-CN" dirty="0" err="1"/>
              <a:t>Maven</a:t>
            </a:r>
            <a:endParaRPr lang="es-PE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Utilizar el código generado por </a:t>
            </a:r>
            <a:r>
              <a:rPr lang="es-PE" altLang="zh-CN" dirty="0" err="1"/>
              <a:t>wsimport</a:t>
            </a:r>
            <a:r>
              <a:rPr lang="es-PE" altLang="zh-CN" dirty="0"/>
              <a:t> vía el </a:t>
            </a:r>
            <a:r>
              <a:rPr lang="es-PE" altLang="zh-CN" dirty="0" err="1"/>
              <a:t>plugin</a:t>
            </a:r>
            <a:r>
              <a:rPr lang="es-PE" altLang="zh-CN" dirty="0"/>
              <a:t> de </a:t>
            </a:r>
            <a:r>
              <a:rPr lang="es-PE" altLang="zh-CN" dirty="0" err="1"/>
              <a:t>Maven</a:t>
            </a:r>
            <a:r>
              <a:rPr lang="es-PE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792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Handler</a:t>
            </a:r>
            <a:r>
              <a:rPr lang="es-PE" dirty="0" smtClean="0"/>
              <a:t> Framework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749744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 smtClean="0"/>
              <a:t>El uso de </a:t>
            </a:r>
            <a:r>
              <a:rPr lang="es-PE" dirty="0" err="1" smtClean="0"/>
              <a:t>Handler</a:t>
            </a:r>
            <a:r>
              <a:rPr lang="es-PE" dirty="0" smtClean="0"/>
              <a:t> permite </a:t>
            </a:r>
            <a:r>
              <a:rPr lang="es-PE" dirty="0" err="1" smtClean="0"/>
              <a:t>incremetar</a:t>
            </a:r>
            <a:r>
              <a:rPr lang="es-PE" dirty="0" smtClean="0"/>
              <a:t> la funcionalidad de JAX-</a:t>
            </a:r>
            <a:r>
              <a:rPr lang="es-PE" dirty="0" err="1" smtClean="0"/>
              <a:t>Ws</a:t>
            </a:r>
            <a:endParaRPr lang="es-PE" dirty="0" smtClean="0"/>
          </a:p>
          <a:p>
            <a:pPr>
              <a:buClr>
                <a:srgbClr val="FF0000"/>
              </a:buClr>
            </a:pPr>
            <a:r>
              <a:rPr lang="es-PE" dirty="0" smtClean="0"/>
              <a:t>En este existen dos tipos de </a:t>
            </a:r>
            <a:r>
              <a:rPr lang="es-PE" dirty="0" err="1" smtClean="0"/>
              <a:t>Handler</a:t>
            </a:r>
            <a:r>
              <a:rPr lang="es-PE" dirty="0" smtClean="0"/>
              <a:t>: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err="1" smtClean="0"/>
              <a:t>Logical</a:t>
            </a:r>
            <a:r>
              <a:rPr lang="es-PE" sz="2000" dirty="0" smtClean="0"/>
              <a:t>: Sólo opera en el contexto del mensaje y el </a:t>
            </a:r>
            <a:r>
              <a:rPr lang="es-PE" sz="2000" dirty="0" err="1" smtClean="0"/>
              <a:t>payload</a:t>
            </a:r>
            <a:r>
              <a:rPr lang="es-PE" sz="2000" dirty="0" smtClean="0"/>
              <a:t> (lo enviado en el </a:t>
            </a:r>
            <a:r>
              <a:rPr lang="es-PE" sz="2000" dirty="0" err="1" smtClean="0"/>
              <a:t>soap</a:t>
            </a:r>
            <a:r>
              <a:rPr lang="es-PE" sz="2000" dirty="0" smtClean="0"/>
              <a:t> </a:t>
            </a:r>
            <a:r>
              <a:rPr lang="es-PE" sz="2000" dirty="0" err="1" smtClean="0"/>
              <a:t>body</a:t>
            </a:r>
            <a:r>
              <a:rPr lang="es-PE" sz="2000" dirty="0" smtClean="0"/>
              <a:t>)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err="1" smtClean="0"/>
              <a:t>Protocol</a:t>
            </a:r>
            <a:r>
              <a:rPr lang="es-PE" sz="2000" dirty="0" smtClean="0"/>
              <a:t>: Opera tanto en el contexto del mensaje como el protocolo. Este también es conocido como </a:t>
            </a:r>
            <a:r>
              <a:rPr lang="es-PE" sz="2000" dirty="0" err="1" smtClean="0"/>
              <a:t>SOAPHandler</a:t>
            </a:r>
            <a:endParaRPr lang="es-PE" sz="2000" dirty="0"/>
          </a:p>
          <a:p>
            <a:pPr>
              <a:buClr>
                <a:srgbClr val="FF0000"/>
              </a:buClr>
            </a:pPr>
            <a:r>
              <a:rPr lang="es-PE" dirty="0"/>
              <a:t>Se requiere implementar, según sea el caso, </a:t>
            </a:r>
            <a:r>
              <a:rPr lang="es-PE" dirty="0" err="1"/>
              <a:t>Logical</a:t>
            </a:r>
            <a:r>
              <a:rPr lang="es-PE" dirty="0"/>
              <a:t> </a:t>
            </a:r>
            <a:r>
              <a:rPr lang="es-PE" dirty="0" err="1"/>
              <a:t>Handler</a:t>
            </a:r>
            <a:r>
              <a:rPr lang="es-PE" dirty="0"/>
              <a:t> o </a:t>
            </a:r>
            <a:r>
              <a:rPr lang="es-PE" dirty="0" err="1"/>
              <a:t>SOAPHandler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99726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Handler</a:t>
            </a:r>
            <a:r>
              <a:rPr lang="es-PE" dirty="0" smtClean="0"/>
              <a:t> Framework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530949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/>
              <a:t>Para usarlo se debe anotar el SEI o el SIB con @</a:t>
            </a:r>
            <a:r>
              <a:rPr lang="es-PE" dirty="0" err="1"/>
              <a:t>HandlerChain</a:t>
            </a:r>
            <a:r>
              <a:rPr lang="es-PE" dirty="0"/>
              <a:t> y cuyo contenido es la ubicación del archivo que contiene la cadena de </a:t>
            </a:r>
            <a:r>
              <a:rPr lang="es-PE" dirty="0" err="1"/>
              <a:t>Handlers</a:t>
            </a:r>
            <a:r>
              <a:rPr lang="es-PE" dirty="0"/>
              <a:t>.</a:t>
            </a:r>
          </a:p>
          <a:p>
            <a:pPr>
              <a:buClr>
                <a:srgbClr val="FF0000"/>
              </a:buClr>
            </a:pPr>
            <a:r>
              <a:rPr lang="es-PE" dirty="0"/>
              <a:t>Este archivo debe estar ubicado en el </a:t>
            </a:r>
            <a:r>
              <a:rPr lang="es-PE" dirty="0" err="1"/>
              <a:t>classpath</a:t>
            </a:r>
            <a:r>
              <a:rPr lang="es-PE" dirty="0"/>
              <a:t> en el mismo directorio del paquete o en la raíz de los paquetes (usando “/”)</a:t>
            </a:r>
          </a:p>
          <a:p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5618" y="4110511"/>
            <a:ext cx="708641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HandlerChain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(file="sample_chain.xml")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P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921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Handler</a:t>
            </a:r>
            <a:r>
              <a:rPr lang="es-PE" dirty="0" smtClean="0"/>
              <a:t> Framework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110902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/>
              <a:t>El siguiente fragmento muestra una configuración del archivo:</a:t>
            </a:r>
          </a:p>
          <a:p>
            <a:endParaRPr lang="es-PE" dirty="0"/>
          </a:p>
        </p:txBody>
      </p:sp>
      <p:sp>
        <p:nvSpPr>
          <p:cNvPr id="4" name="CuadroTexto 3"/>
          <p:cNvSpPr txBox="1"/>
          <p:nvPr/>
        </p:nvSpPr>
        <p:spPr>
          <a:xfrm>
            <a:off x="263638" y="2517048"/>
            <a:ext cx="8610374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 standalone="yes"?&gt;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javaee:handler-chains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xmlns:javaee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="http://java.sun.com/xml/ns/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javaee:handler-chain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fibC.UUIDHandler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fibC.ArgHandler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javaee:handler-chain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javaee:handler-chains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P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Handler</a:t>
            </a:r>
            <a:r>
              <a:rPr lang="es-PE" dirty="0" smtClean="0"/>
              <a:t> Framework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740237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/>
              <a:t>Los </a:t>
            </a:r>
            <a:r>
              <a:rPr lang="es-PE" dirty="0" err="1"/>
              <a:t>handler</a:t>
            </a:r>
            <a:r>
              <a:rPr lang="es-PE" dirty="0"/>
              <a:t> tienen un orden de ejecución: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smtClean="0"/>
              <a:t>Desde el que envía: Primero se ejecutan los </a:t>
            </a:r>
            <a:r>
              <a:rPr lang="es-PE" sz="2000" dirty="0" err="1" smtClean="0"/>
              <a:t>Logical</a:t>
            </a:r>
            <a:r>
              <a:rPr lang="es-PE" sz="2000" dirty="0" smtClean="0"/>
              <a:t> </a:t>
            </a:r>
            <a:r>
              <a:rPr lang="es-PE" sz="2000" dirty="0" err="1" smtClean="0"/>
              <a:t>Handler</a:t>
            </a:r>
            <a:r>
              <a:rPr lang="es-PE" sz="2000" dirty="0" smtClean="0"/>
              <a:t> y luego los SOAP </a:t>
            </a:r>
            <a:r>
              <a:rPr lang="es-PE" sz="2000" dirty="0" err="1" smtClean="0"/>
              <a:t>Handler</a:t>
            </a:r>
            <a:r>
              <a:rPr lang="es-PE" sz="2000" dirty="0"/>
              <a:t> </a:t>
            </a:r>
            <a:r>
              <a:rPr lang="es-PE" sz="2000" dirty="0" smtClean="0"/>
              <a:t>de acuerdo al orden de aparición en la configuración.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smtClean="0"/>
              <a:t>Para el que recibe: </a:t>
            </a:r>
            <a:r>
              <a:rPr lang="es-PE" sz="2000" dirty="0"/>
              <a:t>Primero se ejecutan los SOAP </a:t>
            </a:r>
            <a:r>
              <a:rPr lang="es-PE" sz="2000" dirty="0" err="1" smtClean="0"/>
              <a:t>Handler</a:t>
            </a:r>
            <a:r>
              <a:rPr lang="es-PE" sz="2000" dirty="0" smtClean="0"/>
              <a:t> </a:t>
            </a:r>
            <a:r>
              <a:rPr lang="es-PE" sz="2000" dirty="0"/>
              <a:t>y luego los </a:t>
            </a:r>
            <a:r>
              <a:rPr lang="es-PE" sz="2000" dirty="0" err="1" smtClean="0"/>
              <a:t>Logical</a:t>
            </a:r>
            <a:r>
              <a:rPr lang="es-PE" sz="2000" dirty="0" smtClean="0"/>
              <a:t> </a:t>
            </a:r>
            <a:r>
              <a:rPr lang="es-PE" sz="2000" dirty="0" err="1" smtClean="0"/>
              <a:t>Handler</a:t>
            </a:r>
            <a:r>
              <a:rPr lang="es-PE" sz="2000" dirty="0" smtClean="0"/>
              <a:t> </a:t>
            </a:r>
            <a:r>
              <a:rPr lang="es-PE" sz="2000" dirty="0"/>
              <a:t>de acuerdo al orden de aparición en la configuración</a:t>
            </a:r>
            <a:endParaRPr lang="es-PE" sz="2000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1328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Handler</a:t>
            </a:r>
            <a:r>
              <a:rPr lang="es-PE" dirty="0" smtClean="0"/>
              <a:t> Framework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6420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s-PE" dirty="0"/>
              <a:t>Por ejemplo: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94" y="2133634"/>
            <a:ext cx="7480630" cy="36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8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/>
              <a:t>Ejercicio </a:t>
            </a:r>
            <a:r>
              <a:rPr lang="es-PE" dirty="0" smtClean="0"/>
              <a:t>Nº 3.5: </a:t>
            </a:r>
            <a:r>
              <a:rPr lang="es-PE" dirty="0"/>
              <a:t>Utilizar el </a:t>
            </a:r>
            <a:r>
              <a:rPr lang="es-PE" dirty="0" err="1"/>
              <a:t>Handler</a:t>
            </a:r>
            <a:r>
              <a:rPr lang="es-PE" dirty="0"/>
              <a:t> </a:t>
            </a:r>
            <a:r>
              <a:rPr lang="es-PE" dirty="0" err="1"/>
              <a:t>Frameworken</a:t>
            </a:r>
            <a:r>
              <a:rPr lang="es-PE" dirty="0"/>
              <a:t> JAX-WS</a:t>
            </a:r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273408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Desarrollar una aplicación Web </a:t>
            </a:r>
            <a:r>
              <a:rPr lang="es-PE" altLang="zh-CN" dirty="0">
                <a:ea typeface="SimSun" pitchFamily="2" charset="-122"/>
              </a:rPr>
              <a:t>Services con </a:t>
            </a:r>
            <a:r>
              <a:rPr lang="es-PE" altLang="zh-CN" dirty="0" smtClean="0">
                <a:ea typeface="SimSun" pitchFamily="2" charset="-122"/>
              </a:rPr>
              <a:t>JAX-WS para un entorno JEE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un proyecto </a:t>
            </a:r>
            <a:r>
              <a:rPr lang="es-PE" altLang="zh-CN" dirty="0" err="1"/>
              <a:t>Maven</a:t>
            </a:r>
            <a:r>
              <a:rPr lang="es-PE" altLang="zh-CN" dirty="0"/>
              <a:t> para JAX-WS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y Desarrollar </a:t>
            </a:r>
            <a:r>
              <a:rPr lang="es-PE" altLang="zh-CN" dirty="0" err="1"/>
              <a:t>Handler</a:t>
            </a:r>
            <a:r>
              <a:rPr lang="es-PE" altLang="zh-CN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3262698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WS-Security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27576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WS-Secure Conversation: describe </a:t>
            </a:r>
            <a:r>
              <a:rPr lang="es-PE" altLang="zh-CN" dirty="0"/>
              <a:t>la comunicación segura entre los diferentes servicios incluyendo sus contextos de seguridad y dominios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WS-Federation</a:t>
            </a:r>
            <a:r>
              <a:rPr lang="es-PE" altLang="zh-CN" dirty="0"/>
              <a:t>: gestión de identidades de los servicios entre las diferentes plataformas y organizaciones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WS-</a:t>
            </a:r>
            <a:r>
              <a:rPr lang="es-PE" altLang="zh-CN" dirty="0" err="1"/>
              <a:t>Authorization</a:t>
            </a:r>
            <a:r>
              <a:rPr lang="es-PE" altLang="zh-CN" dirty="0"/>
              <a:t>: especificación se enfoca en el manejo de información para autorización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WS-Policy</a:t>
            </a:r>
            <a:r>
              <a:rPr lang="es-PE" altLang="zh-CN" dirty="0" smtClean="0">
                <a:ea typeface="+mn-ea"/>
              </a:rPr>
              <a:t>: describe características, </a:t>
            </a:r>
            <a:r>
              <a:rPr lang="es-PE" altLang="zh-CN" dirty="0">
                <a:ea typeface="+mn-ea"/>
              </a:rPr>
              <a:t>restricciones y </a:t>
            </a:r>
            <a:r>
              <a:rPr lang="es-PE" altLang="zh-CN" dirty="0" smtClean="0">
                <a:ea typeface="+mn-ea"/>
              </a:rPr>
              <a:t>políticas de </a:t>
            </a:r>
            <a:r>
              <a:rPr lang="es-PE" altLang="zh-CN" dirty="0">
                <a:ea typeface="+mn-ea"/>
              </a:rPr>
              <a:t>seguridad del </a:t>
            </a:r>
            <a:r>
              <a:rPr lang="es-PE" altLang="zh-CN" dirty="0" smtClean="0">
                <a:ea typeface="+mn-ea"/>
              </a:rPr>
              <a:t>servicio</a:t>
            </a:r>
            <a:endParaRPr lang="es-PE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84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WS-Security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853841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/>
              <a:t>WS-Trust</a:t>
            </a:r>
            <a:r>
              <a:rPr lang="es-PE" altLang="zh-CN" dirty="0"/>
              <a:t>: normativas para garantizar políticas de seguridad en los servicios.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WS-Privacy</a:t>
            </a:r>
            <a:r>
              <a:rPr lang="es-PE" altLang="zh-CN" dirty="0"/>
              <a:t>: describe como serán aplicadas las políticas de seguridad</a:t>
            </a:r>
          </a:p>
          <a:p>
            <a:pPr marL="0" lvl="1" indent="0" algn="just" eaLnBrk="1" hangingPunct="1">
              <a:buNone/>
            </a:pPr>
            <a:endParaRPr lang="es-PE" altLang="zh-CN" dirty="0">
              <a:ea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20" y="3433403"/>
            <a:ext cx="4728810" cy="25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1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JSR 224 – Java API for XML Based Web Services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WSDL Document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SOAP Structure and Binding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WS-Security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>
                <a:ea typeface="+mn-ea"/>
              </a:rPr>
              <a:t>JAX-WS Metro Reference Implementation</a:t>
            </a: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 smtClean="0"/>
              <a:t>Ejercicio Nº </a:t>
            </a:r>
            <a:r>
              <a:rPr lang="es-PE" dirty="0" smtClean="0"/>
              <a:t>3.6: </a:t>
            </a:r>
            <a:r>
              <a:rPr lang="es-PE" dirty="0"/>
              <a:t>Implementar un WS-Security con </a:t>
            </a:r>
            <a:r>
              <a:rPr lang="es-PE" dirty="0" err="1"/>
              <a:t>username</a:t>
            </a:r>
            <a:r>
              <a:rPr lang="es-PE" dirty="0"/>
              <a:t>/</a:t>
            </a:r>
            <a:r>
              <a:rPr lang="es-PE" dirty="0" err="1"/>
              <a:t>password</a:t>
            </a:r>
            <a:endParaRPr lang="es-PE" dirty="0"/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307263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Desarrollar una aplicación Web </a:t>
            </a:r>
            <a:r>
              <a:rPr lang="es-PE" altLang="zh-CN" dirty="0">
                <a:ea typeface="SimSun" pitchFamily="2" charset="-122"/>
              </a:rPr>
              <a:t>Services con </a:t>
            </a:r>
            <a:r>
              <a:rPr lang="es-PE" altLang="zh-CN" dirty="0" smtClean="0">
                <a:ea typeface="SimSun" pitchFamily="2" charset="-122"/>
              </a:rPr>
              <a:t>JAX-WS para un entorno JEE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un proyecto </a:t>
            </a:r>
            <a:r>
              <a:rPr lang="es-PE" altLang="zh-CN" dirty="0" err="1"/>
              <a:t>Maven</a:t>
            </a:r>
            <a:r>
              <a:rPr lang="es-PE" altLang="zh-CN" dirty="0"/>
              <a:t> para JAX-WS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Utilizar los </a:t>
            </a:r>
            <a:r>
              <a:rPr lang="es-PE" altLang="zh-CN" dirty="0" err="1"/>
              <a:t>handlers</a:t>
            </a:r>
            <a:r>
              <a:rPr lang="es-PE" altLang="zh-CN" dirty="0"/>
              <a:t> para </a:t>
            </a:r>
            <a:r>
              <a:rPr lang="es-PE" altLang="zh-CN" dirty="0" err="1"/>
              <a:t>inlcuir</a:t>
            </a:r>
            <a:r>
              <a:rPr lang="es-PE" altLang="zh-CN" dirty="0"/>
              <a:t> las cabeceras de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3872142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 smtClean="0"/>
              <a:t>Ejercicio Nº </a:t>
            </a:r>
            <a:r>
              <a:rPr lang="es-PE" dirty="0" smtClean="0"/>
              <a:t>3.7: </a:t>
            </a:r>
            <a:r>
              <a:rPr lang="es-PE" dirty="0"/>
              <a:t>Implementar un MTOM y SOAP </a:t>
            </a:r>
            <a:r>
              <a:rPr lang="es-PE" dirty="0" err="1"/>
              <a:t>Attachment</a:t>
            </a:r>
            <a:endParaRPr lang="es-PE" dirty="0"/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314034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Desarrollar una aplicación Web </a:t>
            </a:r>
            <a:r>
              <a:rPr lang="es-PE" altLang="zh-CN" dirty="0">
                <a:ea typeface="SimSun" pitchFamily="2" charset="-122"/>
              </a:rPr>
              <a:t>Services con </a:t>
            </a:r>
            <a:r>
              <a:rPr lang="es-PE" altLang="zh-CN" dirty="0" smtClean="0">
                <a:ea typeface="SimSun" pitchFamily="2" charset="-122"/>
              </a:rPr>
              <a:t>JAX-WS para un entorno JEE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Configurar un proyecto </a:t>
            </a:r>
            <a:r>
              <a:rPr lang="es-PE" altLang="zh-CN" dirty="0" err="1"/>
              <a:t>Maven</a:t>
            </a:r>
            <a:r>
              <a:rPr lang="es-PE" altLang="zh-CN" dirty="0"/>
              <a:t> para JAX-WS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Habilitar MTOM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Utilizar </a:t>
            </a:r>
            <a:r>
              <a:rPr lang="es-PE" altLang="zh-CN" dirty="0" err="1"/>
              <a:t>attachment</a:t>
            </a:r>
            <a:r>
              <a:rPr lang="es-PE" altLang="zh-CN" dirty="0"/>
              <a:t> junto con MTOM</a:t>
            </a:r>
          </a:p>
        </p:txBody>
      </p:sp>
    </p:spTree>
    <p:extLst>
      <p:ext uri="{BB962C8B-B14F-4D97-AF65-F5344CB8AC3E}">
        <p14:creationId xmlns:p14="http://schemas.microsoft.com/office/powerpoint/2010/main" val="2679961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Lecturas adicionales</a:t>
            </a:r>
          </a:p>
        </p:txBody>
      </p:sp>
      <p:sp>
        <p:nvSpPr>
          <p:cNvPr id="4" name="Rectangle 1031"/>
          <p:cNvSpPr txBox="1">
            <a:spLocks noChangeArrowheads="1"/>
          </p:cNvSpPr>
          <p:nvPr/>
        </p:nvSpPr>
        <p:spPr bwMode="auto">
          <a:xfrm>
            <a:off x="609600" y="1447800"/>
            <a:ext cx="7918450" cy="340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7938" indent="793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366838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1685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6257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0829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5401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s-PE" altLang="zh-CN" kern="0" dirty="0" smtClean="0">
                <a:ea typeface="SimSun" pitchFamily="2" charset="-122"/>
              </a:rPr>
              <a:t>Para obtener información adicional, puede consultar: </a:t>
            </a:r>
          </a:p>
          <a:p>
            <a:pPr lvl="1" eaLnBrk="1" hangingPunct="1"/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ea typeface="+mn-ea"/>
              </a:rPr>
              <a:t>XML Stands for Extensible Markup Language</a:t>
            </a:r>
          </a:p>
          <a:p>
            <a:pPr marL="811213" lvl="2" indent="-365125" eaLnBrk="1" hangingPunct="1"/>
            <a:r>
              <a:rPr lang="es-PE" altLang="zh-CN" kern="0" dirty="0" smtClean="0">
                <a:ea typeface="SimSun" pitchFamily="2" charset="-122"/>
                <a:hlinkClick r:id="rId2"/>
              </a:rPr>
              <a:t>http://www.w3schools.com/xml/</a:t>
            </a:r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kern="0" dirty="0" smtClean="0">
                <a:ea typeface="+mn-ea"/>
              </a:rPr>
              <a:t>JSON JavaScript </a:t>
            </a:r>
            <a:r>
              <a:rPr lang="es-PE" altLang="zh-CN" kern="0" dirty="0" err="1" smtClean="0">
                <a:ea typeface="+mn-ea"/>
              </a:rPr>
              <a:t>Object</a:t>
            </a:r>
            <a:r>
              <a:rPr lang="es-PE" altLang="zh-CN" kern="0" dirty="0" smtClean="0">
                <a:ea typeface="+mn-ea"/>
              </a:rPr>
              <a:t> </a:t>
            </a:r>
            <a:r>
              <a:rPr lang="es-PE" altLang="zh-CN" kern="0" dirty="0" err="1" smtClean="0">
                <a:ea typeface="+mn-ea"/>
              </a:rPr>
              <a:t>Notation</a:t>
            </a:r>
            <a:endParaRPr lang="es-PE" altLang="zh-CN" kern="0" dirty="0" smtClean="0">
              <a:ea typeface="+mn-ea"/>
            </a:endParaRPr>
          </a:p>
          <a:p>
            <a:pPr marL="811213" lvl="2" indent="-365125" eaLnBrk="1" hangingPunct="1"/>
            <a:r>
              <a:rPr lang="es-PE" altLang="zh-CN" kern="0" dirty="0" smtClean="0">
                <a:ea typeface="SimSun" pitchFamily="2" charset="-122"/>
                <a:hlinkClick r:id="rId3"/>
              </a:rPr>
              <a:t>http://www.json.org/</a:t>
            </a:r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kern="0" dirty="0" smtClean="0">
                <a:ea typeface="+mn-ea"/>
              </a:rPr>
              <a:t>JSON o XML</a:t>
            </a:r>
            <a:endParaRPr lang="es-PE" altLang="zh-CN" kern="0" dirty="0" smtClean="0">
              <a:ea typeface="+mn-ea"/>
            </a:endParaRPr>
          </a:p>
          <a:p>
            <a:pPr marL="811213" lvl="2" indent="-365125" eaLnBrk="1" hangingPunct="1"/>
            <a:r>
              <a:rPr lang="es-PE" altLang="zh-CN" kern="0" dirty="0" smtClean="0">
                <a:ea typeface="SimSun" pitchFamily="2" charset="-122"/>
                <a:hlinkClick r:id="rId4"/>
              </a:rPr>
              <a:t>http://www.analyticaweb.com/desarrollo-web/json-versus-xml-en-proyectos-web</a:t>
            </a:r>
            <a:endParaRPr lang="es-PE" altLang="zh-CN" kern="0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530709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  <a:sym typeface="Times New Roman" pitchFamily="18" charset="0"/>
              </a:rPr>
              <a:t>En este capítulo, usted aprendió:</a:t>
            </a:r>
            <a:r>
              <a:rPr lang="es-PE" altLang="zh-CN" dirty="0" smtClean="0">
                <a:ea typeface="SimSun" pitchFamily="2" charset="-122"/>
              </a:rPr>
              <a:t> 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JSR 224 – Java API for XML Based Web </a:t>
            </a:r>
            <a:r>
              <a:rPr lang="en-US" altLang="zh-CN" dirty="0" smtClean="0"/>
              <a:t>Services </a:t>
            </a:r>
            <a:r>
              <a:rPr lang="es-PE" altLang="zh-CN" dirty="0"/>
              <a:t>simplifica la creación y despliegue de servicios </a:t>
            </a:r>
            <a:r>
              <a:rPr lang="es-PE" altLang="zh-CN" dirty="0" smtClean="0"/>
              <a:t>web</a:t>
            </a:r>
            <a:endParaRPr lang="en-US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WSDL </a:t>
            </a:r>
            <a:r>
              <a:rPr lang="en-US" altLang="zh-CN" dirty="0" smtClean="0"/>
              <a:t>Document </a:t>
            </a:r>
            <a:r>
              <a:rPr lang="es-PE" altLang="zh-CN" dirty="0" smtClean="0"/>
              <a:t>especifica </a:t>
            </a:r>
            <a:r>
              <a:rPr lang="es-PE" altLang="zh-CN" dirty="0"/>
              <a:t>la ubicación del </a:t>
            </a:r>
            <a:r>
              <a:rPr lang="es-PE" altLang="zh-CN" dirty="0" smtClean="0"/>
              <a:t>servicio y </a:t>
            </a:r>
            <a:r>
              <a:rPr lang="es-PE" altLang="zh-CN" dirty="0"/>
              <a:t>los métodos </a:t>
            </a:r>
            <a:r>
              <a:rPr lang="es-PE" altLang="zh-CN" dirty="0" smtClean="0"/>
              <a:t>del servicio</a:t>
            </a:r>
            <a:endParaRPr lang="en-US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SOAP Structure and </a:t>
            </a:r>
            <a:r>
              <a:rPr lang="en-US" altLang="zh-CN" dirty="0" smtClean="0"/>
              <a:t>Binding </a:t>
            </a:r>
            <a:r>
              <a:rPr lang="es-PE" altLang="zh-CN" dirty="0" smtClean="0"/>
              <a:t>proporciona un </a:t>
            </a:r>
            <a:r>
              <a:rPr lang="es-PE" altLang="zh-CN" dirty="0"/>
              <a:t>marco </a:t>
            </a:r>
            <a:r>
              <a:rPr lang="es-PE" altLang="zh-CN" dirty="0" smtClean="0"/>
              <a:t>para la mensajería </a:t>
            </a:r>
            <a:r>
              <a:rPr lang="es-PE" altLang="zh-CN" dirty="0"/>
              <a:t>básica </a:t>
            </a:r>
            <a:r>
              <a:rPr lang="es-PE" altLang="zh-CN" dirty="0" smtClean="0"/>
              <a:t>de servicios </a:t>
            </a:r>
            <a:r>
              <a:rPr lang="es-PE" altLang="zh-CN" dirty="0"/>
              <a:t>web</a:t>
            </a:r>
            <a:endParaRPr lang="en-US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/>
              <a:t>WS-Security </a:t>
            </a:r>
            <a:r>
              <a:rPr lang="es-PE" altLang="zh-CN" dirty="0" smtClean="0"/>
              <a:t>es </a:t>
            </a:r>
            <a:r>
              <a:rPr lang="es-PE" altLang="zh-CN" dirty="0"/>
              <a:t>un protocolo </a:t>
            </a:r>
            <a:r>
              <a:rPr lang="es-PE" altLang="zh-CN" dirty="0" smtClean="0"/>
              <a:t>de comunicaciones para suministrar seguridad </a:t>
            </a:r>
            <a:r>
              <a:rPr lang="es-PE" altLang="zh-CN" dirty="0"/>
              <a:t>a los </a:t>
            </a:r>
            <a:r>
              <a:rPr lang="es-PE" altLang="zh-CN" dirty="0" smtClean="0"/>
              <a:t>servicios web</a:t>
            </a:r>
            <a:endParaRPr lang="en-US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/>
              <a:t>JAX-WS Metro Reference Implementation es un marco de referencia </a:t>
            </a:r>
            <a:r>
              <a:rPr lang="es-PE" altLang="zh-CN" dirty="0" smtClean="0"/>
              <a:t>para servicios web XML (JAX-WS)</a:t>
            </a:r>
            <a:endParaRPr lang="en-US" altLang="zh-CN" dirty="0" smtClean="0"/>
          </a:p>
          <a:p>
            <a:pPr lvl="1" eaLnBrk="1" hangingPunct="1"/>
            <a:endParaRPr lang="es-PE" altLang="zh-CN" dirty="0" smtClean="0">
              <a:ea typeface="SimSun" pitchFamily="2" charset="-122"/>
            </a:endParaRPr>
          </a:p>
          <a:p>
            <a:pPr lvl="1" eaLnBrk="1" hangingPunct="1"/>
            <a:endParaRPr lang="es-PE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Tarea Nº 3.1: </a:t>
            </a:r>
            <a:r>
              <a:rPr lang="es-PE" dirty="0"/>
              <a:t>Implementar un servicio que se despliegue en un servidor JEE6 con un cliente JAX-WS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4" name="Rectangle 1031"/>
          <p:cNvSpPr txBox="1">
            <a:spLocks noChangeArrowheads="1"/>
          </p:cNvSpPr>
          <p:nvPr/>
        </p:nvSpPr>
        <p:spPr bwMode="auto">
          <a:xfrm>
            <a:off x="609600" y="1888438"/>
            <a:ext cx="7918450" cy="232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7938" indent="793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366838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1685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6257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0829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5401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s-PE" altLang="zh-CN" kern="0" dirty="0" smtClean="0">
                <a:ea typeface="SimSun" pitchFamily="2" charset="-122"/>
              </a:rPr>
              <a:t>Entender las otras tecnologías SOA existentes en el mercado</a:t>
            </a:r>
          </a:p>
          <a:p>
            <a:pPr marL="0" indent="0" algn="just" eaLnBrk="1" hangingPunct="1"/>
            <a:endParaRPr lang="es-PE" altLang="zh-CN" kern="0" dirty="0" smtClean="0">
              <a:ea typeface="SimSun" pitchFamily="2" charset="-12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s-PE" altLang="zh-CN" kern="0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eaLnBrk="1" hangingPunct="1">
              <a:buFont typeface="Arial" charset="0"/>
              <a:buNone/>
            </a:pPr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kern="0" dirty="0" smtClean="0">
                <a:ea typeface="+mn-ea"/>
              </a:rPr>
              <a:t>Identificar ventajas </a:t>
            </a:r>
            <a:r>
              <a:rPr lang="es-PE" altLang="zh-CN" kern="0" dirty="0">
                <a:ea typeface="+mn-ea"/>
              </a:rPr>
              <a:t>y las desventajas entre las tecnologías o herramientas por </a:t>
            </a:r>
            <a:r>
              <a:rPr lang="es-PE" altLang="zh-CN" kern="0" dirty="0" smtClean="0">
                <a:ea typeface="+mn-ea"/>
              </a:rPr>
              <a:t>categoría</a:t>
            </a:r>
            <a:endParaRPr lang="es-PE" altLang="zh-CN" kern="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16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Tarea Nº 3.2: </a:t>
            </a:r>
            <a:r>
              <a:rPr lang="es-PE" dirty="0"/>
              <a:t>Crear un servicio web en JEE6 que genere log vía </a:t>
            </a:r>
            <a:r>
              <a:rPr lang="es-PE" dirty="0" err="1"/>
              <a:t>Handler</a:t>
            </a:r>
            <a:r>
              <a:rPr lang="es-PE" dirty="0"/>
              <a:t> desde un WSDL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4" name="Rectangle 1031"/>
          <p:cNvSpPr txBox="1">
            <a:spLocks noChangeArrowheads="1"/>
          </p:cNvSpPr>
          <p:nvPr/>
        </p:nvSpPr>
        <p:spPr bwMode="auto">
          <a:xfrm>
            <a:off x="609600" y="1888438"/>
            <a:ext cx="7918450" cy="232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7938" indent="793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366838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1685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6257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0829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5401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s-PE" altLang="zh-CN" kern="0" dirty="0" smtClean="0">
                <a:ea typeface="SimSun" pitchFamily="2" charset="-122"/>
              </a:rPr>
              <a:t>Entender las otras tecnologías SOA existentes en el mercado</a:t>
            </a:r>
          </a:p>
          <a:p>
            <a:pPr marL="0" indent="0" algn="just" eaLnBrk="1" hangingPunct="1"/>
            <a:endParaRPr lang="es-PE" altLang="zh-CN" kern="0" dirty="0" smtClean="0">
              <a:ea typeface="SimSun" pitchFamily="2" charset="-12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s-PE" altLang="zh-CN" kern="0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eaLnBrk="1" hangingPunct="1">
              <a:buFont typeface="Arial" charset="0"/>
              <a:buNone/>
            </a:pPr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kern="0" dirty="0" smtClean="0">
                <a:ea typeface="+mn-ea"/>
              </a:rPr>
              <a:t>Identificar ventajas </a:t>
            </a:r>
            <a:r>
              <a:rPr lang="es-PE" altLang="zh-CN" kern="0" dirty="0">
                <a:ea typeface="+mn-ea"/>
              </a:rPr>
              <a:t>y las desventajas entre las tecnologías o herramientas por </a:t>
            </a:r>
            <a:r>
              <a:rPr lang="es-PE" altLang="zh-CN" kern="0" dirty="0" smtClean="0">
                <a:ea typeface="+mn-ea"/>
              </a:rPr>
              <a:t>categoría</a:t>
            </a:r>
            <a:endParaRPr lang="es-PE" altLang="zh-CN" kern="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422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JSR 224 – Java API for XML Based Web Services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09600" y="1447800"/>
            <a:ext cx="7918450" cy="1041311"/>
          </a:xfrm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JSR 224 (JAX-WS) es una especificación estándar que propone una estructura para el desarrollo de los SOAP-</a:t>
            </a:r>
            <a:r>
              <a:rPr lang="es-PE" dirty="0" err="1">
                <a:ea typeface="+mn-ea"/>
              </a:rPr>
              <a:t>based</a:t>
            </a:r>
            <a:r>
              <a:rPr lang="es-PE" dirty="0">
                <a:ea typeface="+mn-ea"/>
              </a:rPr>
              <a:t> web </a:t>
            </a:r>
            <a:r>
              <a:rPr lang="es-PE" dirty="0" err="1">
                <a:ea typeface="+mn-ea"/>
              </a:rPr>
              <a:t>services</a:t>
            </a:r>
            <a:r>
              <a:rPr lang="es-PE" dirty="0">
                <a:ea typeface="+mn-ea"/>
              </a:rPr>
              <a:t> dentro del entorno de ejecución Java</a:t>
            </a:r>
          </a:p>
        </p:txBody>
      </p:sp>
      <p:pic>
        <p:nvPicPr>
          <p:cNvPr id="4" name="Picture 5" descr="JAX-WS-SOAP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66" y="3048010"/>
            <a:ext cx="5438030" cy="231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0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JSR 224 – Java API for XML Based Web Services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479618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Es un modelo de programación estándar que simplifica el desarrollo de web </a:t>
            </a:r>
            <a:r>
              <a:rPr lang="es-PE" dirty="0" err="1">
                <a:ea typeface="+mn-ea"/>
              </a:rPr>
              <a:t>services</a:t>
            </a:r>
            <a:r>
              <a:rPr lang="es-PE" dirty="0">
                <a:ea typeface="+mn-ea"/>
              </a:rPr>
              <a:t> clientes y servidores.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Es independiente de plataforma. Los servicios desarrollados en una plataforma deben ser fácilmente portables a otras plataformas.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Utiliza anotaciones para definir los servicios como @</a:t>
            </a:r>
            <a:r>
              <a:rPr lang="es-PE" dirty="0" err="1">
                <a:ea typeface="+mn-ea"/>
              </a:rPr>
              <a:t>WebService</a:t>
            </a:r>
            <a:r>
              <a:rPr lang="es-PE" dirty="0">
                <a:ea typeface="+mn-ea"/>
              </a:rPr>
              <a:t>. Lo cual provee simplicidad en el desarrollo y escalabilidad.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Se basa en el concepto de POJO (</a:t>
            </a:r>
            <a:r>
              <a:rPr lang="es-PE" dirty="0" err="1">
                <a:ea typeface="+mn-ea"/>
              </a:rPr>
              <a:t>Plain</a:t>
            </a:r>
            <a:r>
              <a:rPr lang="es-PE" dirty="0">
                <a:ea typeface="+mn-ea"/>
              </a:rPr>
              <a:t> Old Java </a:t>
            </a:r>
            <a:r>
              <a:rPr lang="es-PE" dirty="0" err="1">
                <a:ea typeface="+mn-ea"/>
              </a:rPr>
              <a:t>Object</a:t>
            </a:r>
            <a:r>
              <a:rPr lang="es-PE" dirty="0">
                <a:ea typeface="+mn-ea"/>
              </a:rPr>
              <a:t>) para definir los servicios e interfaces.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Soporta invocación asíncrona de servicios.</a:t>
            </a:r>
            <a:endParaRPr lang="es-ES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  <a:p>
            <a:pPr marL="788988" lvl="2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  <p:pic>
        <p:nvPicPr>
          <p:cNvPr id="5" name="Picture 6" descr="untitled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2661" y="5390222"/>
            <a:ext cx="2952328" cy="11809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WSDL Document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61432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Code First vs Contract First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Es correcto primero definir un servicio como clases Java y luego autogenerar el WSDL ?.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Se debe diseñar el WSDL manualmente y luego, generar las implementaciones del servicio en clases java ?.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JAX-WS recomienda utilizar “Code First” para una simple generación del WSDL. Sin embargo, también puede soportar la personalización de algunos detalles del WSDL o incluso la generación de un servicio a partir de un documento WSDL, pero con algunas limitaciones.</a:t>
            </a:r>
          </a:p>
        </p:txBody>
      </p:sp>
    </p:spTree>
    <p:extLst>
      <p:ext uri="{BB962C8B-B14F-4D97-AF65-F5344CB8AC3E}">
        <p14:creationId xmlns:p14="http://schemas.microsoft.com/office/powerpoint/2010/main" val="351473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zh-CN" dirty="0">
                <a:ea typeface="SimSun" pitchFamily="2" charset="-122"/>
              </a:rPr>
              <a:t>SOAP </a:t>
            </a:r>
            <a:r>
              <a:rPr lang="en-US" altLang="zh-CN" dirty="0">
                <a:ea typeface="SimSun" pitchFamily="2" charset="-122"/>
              </a:rPr>
              <a:t>Structure</a:t>
            </a:r>
            <a:r>
              <a:rPr lang="es-PE" altLang="zh-CN" dirty="0">
                <a:ea typeface="SimSun" pitchFamily="2" charset="-122"/>
              </a:rPr>
              <a:t> and </a:t>
            </a:r>
            <a:r>
              <a:rPr lang="en-US" altLang="zh-CN" dirty="0">
                <a:ea typeface="SimSun" pitchFamily="2" charset="-122"/>
              </a:rPr>
              <a:t>Binding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4419588" cy="4882362"/>
          </a:xfrm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Estructura del mensaje SOAP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JAX-WS trata de ocultar los detalles del protocolo SOAP para que sea más sencilla su aplicación. Sin embargo es posible manipular el contenido del mensaje SOAP de acuerdo a las necesidades del servicio. 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Ejemplos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SOAP </a:t>
            </a:r>
            <a:r>
              <a:rPr lang="es-PE" sz="2000" dirty="0" err="1"/>
              <a:t>Header</a:t>
            </a:r>
            <a:r>
              <a:rPr lang="es-PE" sz="2000" dirty="0"/>
              <a:t> para manejo de credenciales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SOAP </a:t>
            </a:r>
            <a:r>
              <a:rPr lang="es-PE" sz="2000" dirty="0" err="1"/>
              <a:t>attachments</a:t>
            </a:r>
            <a:r>
              <a:rPr lang="es-PE" sz="2000" dirty="0"/>
              <a:t> para transferencia de archivos</a:t>
            </a:r>
          </a:p>
          <a:p>
            <a:pPr lvl="1"/>
            <a:endParaRPr lang="es-PE" dirty="0"/>
          </a:p>
        </p:txBody>
      </p:sp>
      <p:pic>
        <p:nvPicPr>
          <p:cNvPr id="4" name="Picture 5" descr="httpatomoreillycomsourceoreillyimages25210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782" y="2057436"/>
            <a:ext cx="3658019" cy="373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8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SOAP </a:t>
            </a:r>
            <a:r>
              <a:rPr lang="en-US" altLang="zh-CN" dirty="0" smtClean="0">
                <a:ea typeface="SimSun" pitchFamily="2" charset="-122"/>
              </a:rPr>
              <a:t>Structure</a:t>
            </a:r>
            <a:r>
              <a:rPr lang="es-PE" altLang="zh-CN" dirty="0" smtClean="0">
                <a:ea typeface="SimSun" pitchFamily="2" charset="-122"/>
              </a:rPr>
              <a:t> </a:t>
            </a:r>
            <a:r>
              <a:rPr lang="es-PE" altLang="zh-CN" dirty="0">
                <a:ea typeface="SimSun" pitchFamily="2" charset="-122"/>
              </a:rPr>
              <a:t>and </a:t>
            </a:r>
            <a:r>
              <a:rPr lang="en-US" altLang="zh-CN" dirty="0" smtClean="0">
                <a:ea typeface="SimSun" pitchFamily="2" charset="-122"/>
              </a:rPr>
              <a:t>Binding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20805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s-PE" dirty="0"/>
              <a:t>La especificación que precede a JAX-WS es JAX-RPC, que era una especificación que proveía mapeo directo, pero limitado entre XML y objetos Java. Por el contrario, JAX-WS se basa en JAXB (Java </a:t>
            </a:r>
            <a:r>
              <a:rPr lang="es-PE" dirty="0" err="1"/>
              <a:t>Architecture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XML </a:t>
            </a:r>
            <a:r>
              <a:rPr lang="es-PE" dirty="0" err="1"/>
              <a:t>Binding</a:t>
            </a:r>
            <a:r>
              <a:rPr lang="es-PE" dirty="0"/>
              <a:t>) para el mapeo de XML a objetos Java y que a su vez cuenta con muchas mejoras en el soporte a tipos complejos.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ES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17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SOAP </a:t>
            </a:r>
            <a:r>
              <a:rPr lang="es-PE" dirty="0" err="1"/>
              <a:t>Structure</a:t>
            </a:r>
            <a:r>
              <a:rPr lang="es-PE" dirty="0"/>
              <a:t> and </a:t>
            </a:r>
            <a:r>
              <a:rPr lang="es-PE" dirty="0" err="1"/>
              <a:t>Binding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894126"/>
          </a:xfrm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Las posibles combinaciones para definir el SOAP </a:t>
            </a:r>
            <a:r>
              <a:rPr lang="es-PE" dirty="0" err="1">
                <a:ea typeface="+mn-ea"/>
              </a:rPr>
              <a:t>Binding</a:t>
            </a:r>
            <a:r>
              <a:rPr lang="es-PE" dirty="0">
                <a:ea typeface="+mn-ea"/>
              </a:rPr>
              <a:t> son las siguientes: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RPC/</a:t>
            </a:r>
            <a:r>
              <a:rPr lang="es-PE" sz="2000" dirty="0" err="1"/>
              <a:t>encoded</a:t>
            </a:r>
            <a:r>
              <a:rPr lang="es-PE" sz="2000" dirty="0"/>
              <a:t> (No es aceptado por la WS-I)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/>
              <a:t>RPC/literal (Aceptado por la WS-I pero no genera XSD)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err="1"/>
              <a:t>Document</a:t>
            </a:r>
            <a:r>
              <a:rPr lang="es-PE" sz="2000" dirty="0"/>
              <a:t>/</a:t>
            </a:r>
            <a:r>
              <a:rPr lang="es-PE" sz="2000" dirty="0" err="1"/>
              <a:t>encoded</a:t>
            </a:r>
            <a:r>
              <a:rPr lang="es-PE" sz="2000" dirty="0"/>
              <a:t> (No es aceptado por la WS-I)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s-PE" sz="2000" dirty="0" err="1"/>
              <a:t>Document</a:t>
            </a:r>
            <a:r>
              <a:rPr lang="es-PE" sz="2000" dirty="0"/>
              <a:t>/literal (Aceptado por la WS-I. Mayormente utilizado ya que genera esquema XSD y es el default de JAX-WS)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32959715"/>
      </p:ext>
    </p:extLst>
  </p:cSld>
  <p:clrMapOvr>
    <a:masterClrMapping/>
  </p:clrMapOvr>
</p:sld>
</file>

<file path=ppt/theme/theme1.xml><?xml version="1.0" encoding="utf-8"?>
<a:theme xmlns:a="http://schemas.openxmlformats.org/drawingml/2006/main" name="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Pages>0</Pages>
  <Words>1764</Words>
  <Characters>0</Characters>
  <Application>Microsoft Office PowerPoint</Application>
  <DocSecurity>0</DocSecurity>
  <PresentationFormat>Presentación en pantalla (4:3)</PresentationFormat>
  <Lines>0</Lines>
  <Paragraphs>257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SimSun</vt:lpstr>
      <vt:lpstr>Arial</vt:lpstr>
      <vt:lpstr>Courier New</vt:lpstr>
      <vt:lpstr>Times New Roman</vt:lpstr>
      <vt:lpstr>OU6_Jan11</vt:lpstr>
      <vt:lpstr>Java API for XML-Based Web Services (JAX-WS)</vt:lpstr>
      <vt:lpstr>Objetivos</vt:lpstr>
      <vt:lpstr>Agenda</vt:lpstr>
      <vt:lpstr>JSR 224 – Java API for XML Based Web Services</vt:lpstr>
      <vt:lpstr>JSR 224 – Java API for XML Based Web Services</vt:lpstr>
      <vt:lpstr>WSDL Document</vt:lpstr>
      <vt:lpstr>SOAP Structure and Binding</vt:lpstr>
      <vt:lpstr>SOAP Structure and Binding</vt:lpstr>
      <vt:lpstr>SOAP Structure and Binding</vt:lpstr>
      <vt:lpstr>SOAP Structure and Binding</vt:lpstr>
      <vt:lpstr>SOAP - Based Web Services</vt:lpstr>
      <vt:lpstr>JAX-WS Metro Reference Implementation</vt:lpstr>
      <vt:lpstr>JAX-WS Implementation</vt:lpstr>
      <vt:lpstr>JAX-WS Implementation</vt:lpstr>
      <vt:lpstr>JAX-WS Implementation</vt:lpstr>
      <vt:lpstr>JAX-WS Implementation</vt:lpstr>
      <vt:lpstr>JAX-WS Implementation</vt:lpstr>
      <vt:lpstr>Ejercicio Nº 3.1: Implementar de un WS Endpoint y el intercambio de Mensajes</vt:lpstr>
      <vt:lpstr>Ejercicio Nº 3.2: Implementar un WS Endpoint en un entorno JEE6</vt:lpstr>
      <vt:lpstr>Ejercicio Nº 3.3: Generar un WS vía wsimport</vt:lpstr>
      <vt:lpstr>Ejercicio Nº 3.4: Generar un WS vía Plugin Maven con wsimport</vt:lpstr>
      <vt:lpstr>Handler Framework</vt:lpstr>
      <vt:lpstr>Handler Framework</vt:lpstr>
      <vt:lpstr>Handler Framework</vt:lpstr>
      <vt:lpstr>Handler Framework</vt:lpstr>
      <vt:lpstr>Handler Framework</vt:lpstr>
      <vt:lpstr>Ejercicio Nº 3.5: Utilizar el Handler Frameworken JAX-WS</vt:lpstr>
      <vt:lpstr>WS-Security</vt:lpstr>
      <vt:lpstr>WS-Security</vt:lpstr>
      <vt:lpstr>Ejercicio Nº 3.6: Implementar un WS-Security con username/password</vt:lpstr>
      <vt:lpstr>Ejercicio Nº 3.7: Implementar un MTOM y SOAP Attachment</vt:lpstr>
      <vt:lpstr>Lecturas adicionales</vt:lpstr>
      <vt:lpstr>Resumen</vt:lpstr>
      <vt:lpstr>Tarea Nº 3.1: Implementar un servicio que se despliegue en un servidor JEE6 con un cliente JAX-WS</vt:lpstr>
      <vt:lpstr>Tarea Nº 3.2: Crear un servicio web en JEE6 que genere log vía Handler desde un WSDL</vt:lpstr>
    </vt:vector>
  </TitlesOfParts>
  <Company>Cibertec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Elizabeth Bustamante Echevarria</cp:lastModifiedBy>
  <cp:revision>300</cp:revision>
  <cp:lastPrinted>2015-06-18T22:20:29Z</cp:lastPrinted>
  <dcterms:created xsi:type="dcterms:W3CDTF">2011-09-12T11:53:00Z</dcterms:created>
  <dcterms:modified xsi:type="dcterms:W3CDTF">2016-04-01T17:05:59Z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