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303" r:id="rId4"/>
    <p:sldId id="296" r:id="rId5"/>
    <p:sldId id="339" r:id="rId6"/>
    <p:sldId id="311" r:id="rId7"/>
    <p:sldId id="340" r:id="rId8"/>
    <p:sldId id="325" r:id="rId9"/>
    <p:sldId id="341" r:id="rId10"/>
    <p:sldId id="342" r:id="rId11"/>
    <p:sldId id="343" r:id="rId12"/>
    <p:sldId id="297" r:id="rId13"/>
    <p:sldId id="330" r:id="rId14"/>
    <p:sldId id="313" r:id="rId15"/>
    <p:sldId id="344" r:id="rId16"/>
    <p:sldId id="345" r:id="rId17"/>
    <p:sldId id="307" r:id="rId18"/>
    <p:sldId id="346" r:id="rId19"/>
    <p:sldId id="309" r:id="rId20"/>
    <p:sldId id="308" r:id="rId21"/>
    <p:sldId id="310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Jorge Caceres Chávez" initials="JCC" lastIdx="2" clrIdx="1"/>
  <p:cmAuthor id="2" name="Rosane Uribe" initials="Rosane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60"/>
  </p:normalViewPr>
  <p:slideViewPr>
    <p:cSldViewPr>
      <p:cViewPr varScale="1">
        <p:scale>
          <a:sx n="84" d="100"/>
          <a:sy n="84" d="100"/>
        </p:scale>
        <p:origin x="1632" y="78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76"/>
    </p:cViewPr>
  </p:sorterViewPr>
  <p:notesViewPr>
    <p:cSldViewPr>
      <p:cViewPr>
        <p:scale>
          <a:sx n="90" d="100"/>
          <a:sy n="90" d="100"/>
        </p:scale>
        <p:origin x="330" y="66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ES" sz="900" dirty="0" smtClean="0"/>
            <a:t>Capítulo 3: </a:t>
          </a:r>
          <a:r>
            <a:rPr lang="en-US" sz="900" dirty="0" smtClean="0"/>
            <a:t>Java API for XML-Based Web Services (JAX-WS)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5799E29C-B8D5-48F7-9D12-E1CA27FEBA96}">
      <dgm:prSet phldrT="[Texto]" custT="1"/>
      <dgm:spPr>
        <a:xfrm>
          <a:off x="1363339" y="751332"/>
          <a:ext cx="1167037" cy="1001776"/>
        </a:xfrm>
        <a:solidFill>
          <a:schemeClr val="bg1">
            <a:lumMod val="85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4: </a:t>
          </a:r>
          <a:r>
            <a:rPr lang="en-US" sz="900" dirty="0" smtClean="0"/>
            <a:t>Java API for RESTful Web Services (JAX-RS)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E2B87FB5-71FB-4A2F-A789-43E3F39EEB47}" type="parTrans" cxnId="{F717CCFE-979B-43E7-A597-A1C655363DC9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98BA44B5-0247-4AF9-86CE-D0F7338270CE}" type="sibTrans" cxnId="{F717CCFE-979B-43E7-A597-A1C655363DC9}">
      <dgm:prSet custT="1"/>
      <dgm:spPr>
        <a:noFill/>
        <a:ln w="3175">
          <a:noFill/>
        </a:ln>
      </dgm:spPr>
      <dgm:t>
        <a:bodyPr/>
        <a:lstStyle/>
        <a:p>
          <a:endParaRPr lang="es-PE" sz="900" dirty="0">
            <a:latin typeface="Arial" pitchFamily="34" charset="0"/>
            <a:cs typeface="Arial" pitchFamily="34" charset="0"/>
          </a:endParaRPr>
        </a:p>
      </dgm:t>
    </dgm:pt>
    <dgm:pt modelId="{DF49E1C6-7820-4DF6-AD2D-485D18D39031}">
      <dgm:prSet phldrT="[Texto]" custT="1"/>
      <dgm:spPr>
        <a:xfrm>
          <a:off x="1363339" y="751332"/>
          <a:ext cx="1167037" cy="1001776"/>
        </a:xfrm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pt-BR" sz="900" dirty="0" smtClean="0"/>
            <a:t>Curso 2: Arquitectura e Implementación Java Messaging Service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03EF4636-626A-4FF2-A4FF-81E1F1F73865}" type="parTrans" cxnId="{195017E5-0846-4E2B-A9CA-3FA02249D178}">
      <dgm:prSet/>
      <dgm:spPr/>
      <dgm:t>
        <a:bodyPr/>
        <a:lstStyle/>
        <a:p>
          <a:endParaRPr lang="es-PE"/>
        </a:p>
      </dgm:t>
    </dgm:pt>
    <dgm:pt modelId="{F4BCDC24-59CD-4636-9917-BB3639F8D104}" type="sibTrans" cxnId="{195017E5-0846-4E2B-A9CA-3FA02249D178}">
      <dgm:prSet/>
      <dgm:spPr/>
      <dgm:t>
        <a:bodyPr/>
        <a:lstStyle/>
        <a:p>
          <a:endParaRPr lang="es-PE"/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CFF61F1A-7DFC-435F-8F62-14F709381E9C}" type="pres">
      <dgm:prSet presAssocID="{6DF37B71-7B3B-44F1-96F5-6E46AF90C8A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D6C6AE-E02B-4BF5-AE56-EF546E372CE6}" type="pres">
      <dgm:prSet presAssocID="{6DF37B71-7B3B-44F1-96F5-6E46AF90C8A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B02F8E9-C4EA-46DC-8C47-FFB560093127}" type="pres">
      <dgm:prSet presAssocID="{6DF37B71-7B3B-44F1-96F5-6E46AF90C8A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3257FF-6515-45C7-90E4-61AF08784AAA}" type="pres">
      <dgm:prSet presAssocID="{6DF37B71-7B3B-44F1-96F5-6E46AF90C8A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7D9889-2BD7-4D82-B6A4-F39B9FBA46C5}" type="pres">
      <dgm:prSet presAssocID="{6DF37B71-7B3B-44F1-96F5-6E46AF90C8A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6511BC-B4DA-4718-8B5D-5D0B9C8B12D6}" type="pres">
      <dgm:prSet presAssocID="{6DF37B71-7B3B-44F1-96F5-6E46AF90C8A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EA0390-E905-4C11-B8D0-3ED2862C79ED}" type="pres">
      <dgm:prSet presAssocID="{6DF37B71-7B3B-44F1-96F5-6E46AF90C8A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439DE7-F288-4C4F-882E-4CB76067BDBC}" type="pres">
      <dgm:prSet presAssocID="{6DF37B71-7B3B-44F1-96F5-6E46AF90C8A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95017E5-0846-4E2B-A9CA-3FA02249D178}" srcId="{6DF37B71-7B3B-44F1-96F5-6E46AF90C8AD}" destId="{DF49E1C6-7820-4DF6-AD2D-485D18D39031}" srcOrd="2" destOrd="0" parTransId="{03EF4636-626A-4FF2-A4FF-81E1F1F73865}" sibTransId="{F4BCDC24-59CD-4636-9917-BB3639F8D104}"/>
    <dgm:cxn modelId="{93922748-0C83-44D9-B56F-189C16BF559F}" type="presOf" srcId="{5799E29C-B8D5-48F7-9D12-E1CA27FEBA96}" destId="{F0D6C6AE-E02B-4BF5-AE56-EF546E372CE6}" srcOrd="0" destOrd="0" presId="urn:microsoft.com/office/officeart/2005/8/layout/vProcess5"/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4C251625-DF91-468B-9A89-9396E865781C}" type="presOf" srcId="{5799E29C-B8D5-48F7-9D12-E1CA27FEBA96}" destId="{64EA0390-E905-4C11-B8D0-3ED2862C79ED}" srcOrd="1" destOrd="0" presId="urn:microsoft.com/office/officeart/2005/8/layout/vProcess5"/>
    <dgm:cxn modelId="{6DD75AC6-D1FE-42D2-979A-3E8E63510A27}" type="presOf" srcId="{0D6D29CC-4DB3-48E2-87D4-315BD8CFF353}" destId="{CFF61F1A-7DFC-435F-8F62-14F709381E9C}" srcOrd="0" destOrd="0" presId="urn:microsoft.com/office/officeart/2005/8/layout/vProcess5"/>
    <dgm:cxn modelId="{C163E08E-1CDD-4BDE-8010-850C187099AF}" type="presOf" srcId="{31BE1D60-E733-4A2D-8247-CB4A99FF9055}" destId="{DE3257FF-6515-45C7-90E4-61AF08784AAA}" srcOrd="0" destOrd="0" presId="urn:microsoft.com/office/officeart/2005/8/layout/vProcess5"/>
    <dgm:cxn modelId="{DC1E09CE-4B03-4EFA-8F72-128403FEF252}" type="presOf" srcId="{98BA44B5-0247-4AF9-86CE-D0F7338270CE}" destId="{4F7D9889-2BD7-4D82-B6A4-F39B9FBA46C5}" srcOrd="0" destOrd="0" presId="urn:microsoft.com/office/officeart/2005/8/layout/vProcess5"/>
    <dgm:cxn modelId="{2D0ECD54-B35F-413B-A564-2AD31BD4BA00}" type="presOf" srcId="{DF49E1C6-7820-4DF6-AD2D-485D18D39031}" destId="{8B02F8E9-C4EA-46DC-8C47-FFB560093127}" srcOrd="0" destOrd="0" presId="urn:microsoft.com/office/officeart/2005/8/layout/vProcess5"/>
    <dgm:cxn modelId="{E977CA07-A3D4-4D71-A580-F8313E8DA3E8}" type="presOf" srcId="{0D6D29CC-4DB3-48E2-87D4-315BD8CFF353}" destId="{586511BC-B4DA-4718-8B5D-5D0B9C8B12D6}" srcOrd="1" destOrd="0" presId="urn:microsoft.com/office/officeart/2005/8/layout/vProcess5"/>
    <dgm:cxn modelId="{F717CCFE-979B-43E7-A597-A1C655363DC9}" srcId="{6DF37B71-7B3B-44F1-96F5-6E46AF90C8AD}" destId="{5799E29C-B8D5-48F7-9D12-E1CA27FEBA96}" srcOrd="1" destOrd="0" parTransId="{E2B87FB5-71FB-4A2F-A789-43E3F39EEB47}" sibTransId="{98BA44B5-0247-4AF9-86CE-D0F7338270CE}"/>
    <dgm:cxn modelId="{9393049D-0150-49D9-A9AA-8F344300C9B6}" type="presOf" srcId="{DF49E1C6-7820-4DF6-AD2D-485D18D39031}" destId="{DA439DE7-F288-4C4F-882E-4CB76067BDBC}" srcOrd="1" destOrd="0" presId="urn:microsoft.com/office/officeart/2005/8/layout/vProcess5"/>
    <dgm:cxn modelId="{6E95FCB2-912C-4BEB-A6E6-DCFDC200F45B}" type="presOf" srcId="{6DF37B71-7B3B-44F1-96F5-6E46AF90C8AD}" destId="{54992F18-A5D4-4AA8-80B9-97C49B289D33}" srcOrd="0" destOrd="0" presId="urn:microsoft.com/office/officeart/2005/8/layout/vProcess5"/>
    <dgm:cxn modelId="{34FCCC72-F93A-48FF-A371-16837C1A8F10}" type="presParOf" srcId="{54992F18-A5D4-4AA8-80B9-97C49B289D33}" destId="{FCACC8AF-3748-479E-8671-4511F2035828}" srcOrd="0" destOrd="0" presId="urn:microsoft.com/office/officeart/2005/8/layout/vProcess5"/>
    <dgm:cxn modelId="{29D948A6-93FE-4907-BDBD-35372FD7B0BA}" type="presParOf" srcId="{54992F18-A5D4-4AA8-80B9-97C49B289D33}" destId="{CFF61F1A-7DFC-435F-8F62-14F709381E9C}" srcOrd="1" destOrd="0" presId="urn:microsoft.com/office/officeart/2005/8/layout/vProcess5"/>
    <dgm:cxn modelId="{01AFFAF1-3837-4B58-8BD0-CFDDCF6A23EB}" type="presParOf" srcId="{54992F18-A5D4-4AA8-80B9-97C49B289D33}" destId="{F0D6C6AE-E02B-4BF5-AE56-EF546E372CE6}" srcOrd="2" destOrd="0" presId="urn:microsoft.com/office/officeart/2005/8/layout/vProcess5"/>
    <dgm:cxn modelId="{1E6F142E-766F-4AF2-BDCF-0AFFBB2C30B3}" type="presParOf" srcId="{54992F18-A5D4-4AA8-80B9-97C49B289D33}" destId="{8B02F8E9-C4EA-46DC-8C47-FFB560093127}" srcOrd="3" destOrd="0" presId="urn:microsoft.com/office/officeart/2005/8/layout/vProcess5"/>
    <dgm:cxn modelId="{D05B68A1-B190-4F75-A276-0790A998963C}" type="presParOf" srcId="{54992F18-A5D4-4AA8-80B9-97C49B289D33}" destId="{DE3257FF-6515-45C7-90E4-61AF08784AAA}" srcOrd="4" destOrd="0" presId="urn:microsoft.com/office/officeart/2005/8/layout/vProcess5"/>
    <dgm:cxn modelId="{5A2F9DF9-D3ED-4EB4-9C7C-08B3B60E75EE}" type="presParOf" srcId="{54992F18-A5D4-4AA8-80B9-97C49B289D33}" destId="{4F7D9889-2BD7-4D82-B6A4-F39B9FBA46C5}" srcOrd="5" destOrd="0" presId="urn:microsoft.com/office/officeart/2005/8/layout/vProcess5"/>
    <dgm:cxn modelId="{99C07846-1390-4832-AAB4-D8B442F8FA08}" type="presParOf" srcId="{54992F18-A5D4-4AA8-80B9-97C49B289D33}" destId="{586511BC-B4DA-4718-8B5D-5D0B9C8B12D6}" srcOrd="6" destOrd="0" presId="urn:microsoft.com/office/officeart/2005/8/layout/vProcess5"/>
    <dgm:cxn modelId="{B0125778-3F6A-41A0-B81F-A61E5CC16558}" type="presParOf" srcId="{54992F18-A5D4-4AA8-80B9-97C49B289D33}" destId="{64EA0390-E905-4C11-B8D0-3ED2862C79ED}" srcOrd="7" destOrd="0" presId="urn:microsoft.com/office/officeart/2005/8/layout/vProcess5"/>
    <dgm:cxn modelId="{941AA034-090F-421F-ABFA-AA03EDC94E46}" type="presParOf" srcId="{54992F18-A5D4-4AA8-80B9-97C49B289D33}" destId="{DA439DE7-F288-4C4F-882E-4CB76067BD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61F1A-7DFC-435F-8F62-14F709381E9C}">
      <dsp:nvSpPr>
        <dsp:cNvPr id="0" name=""/>
        <dsp:cNvSpPr/>
      </dsp:nvSpPr>
      <dsp:spPr>
        <a:xfrm>
          <a:off x="0" y="0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3: </a:t>
          </a:r>
          <a:r>
            <a:rPr lang="en-US" sz="900" kern="1200" dirty="0" smtClean="0"/>
            <a:t>Java API for XML-Based Web Services (JAX-WS)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6695" y="6695"/>
        <a:ext cx="3704196" cy="215203"/>
      </dsp:txXfrm>
    </dsp:sp>
    <dsp:sp modelId="{F0D6C6AE-E02B-4BF5-AE56-EF546E372CE6}">
      <dsp:nvSpPr>
        <dsp:cNvPr id="0" name=""/>
        <dsp:cNvSpPr/>
      </dsp:nvSpPr>
      <dsp:spPr>
        <a:xfrm>
          <a:off x="348605" y="266692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4: </a:t>
          </a:r>
          <a:r>
            <a:rPr lang="en-US" sz="900" kern="1200" dirty="0" smtClean="0"/>
            <a:t>Java API for RESTful Web Services (JAX-RS)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355300" y="273387"/>
        <a:ext cx="3440284" cy="215203"/>
      </dsp:txXfrm>
    </dsp:sp>
    <dsp:sp modelId="{8B02F8E9-C4EA-46DC-8C47-FFB560093127}">
      <dsp:nvSpPr>
        <dsp:cNvPr id="0" name=""/>
        <dsp:cNvSpPr/>
      </dsp:nvSpPr>
      <dsp:spPr>
        <a:xfrm>
          <a:off x="697211" y="533385"/>
          <a:ext cx="3950866" cy="228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Curso 2: Arquitectura e Implementación Java Messaging Service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703906" y="540080"/>
        <a:ext cx="3440284" cy="215203"/>
      </dsp:txXfrm>
    </dsp:sp>
    <dsp:sp modelId="{DE3257FF-6515-45C7-90E4-61AF08784AAA}">
      <dsp:nvSpPr>
        <dsp:cNvPr id="0" name=""/>
        <dsp:cNvSpPr/>
      </dsp:nvSpPr>
      <dsp:spPr>
        <a:xfrm>
          <a:off x="3802280" y="173350"/>
          <a:ext cx="148585" cy="148585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3175" cap="flat" cmpd="sng" algn="ctr">
          <a:solidFill>
            <a:schemeClr val="bg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>
            <a:latin typeface="Arial" pitchFamily="34" charset="0"/>
            <a:cs typeface="Arial" pitchFamily="34" charset="0"/>
          </a:endParaRPr>
        </a:p>
      </dsp:txBody>
      <dsp:txXfrm>
        <a:off x="3835712" y="173350"/>
        <a:ext cx="81721" cy="111810"/>
      </dsp:txXfrm>
    </dsp:sp>
    <dsp:sp modelId="{4F7D9889-2BD7-4D82-B6A4-F39B9FBA46C5}">
      <dsp:nvSpPr>
        <dsp:cNvPr id="0" name=""/>
        <dsp:cNvSpPr/>
      </dsp:nvSpPr>
      <dsp:spPr>
        <a:xfrm>
          <a:off x="4150886" y="438518"/>
          <a:ext cx="148585" cy="148585"/>
        </a:xfrm>
        <a:prstGeom prst="downArrow">
          <a:avLst>
            <a:gd name="adj1" fmla="val 55000"/>
            <a:gd name="adj2" fmla="val 45000"/>
          </a:avLst>
        </a:prstGeom>
        <a:noFill/>
        <a:ln w="31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 dirty="0">
            <a:latin typeface="Arial" pitchFamily="34" charset="0"/>
            <a:cs typeface="Arial" pitchFamily="34" charset="0"/>
          </a:endParaRPr>
        </a:p>
      </dsp:txBody>
      <dsp:txXfrm>
        <a:off x="4184318" y="438518"/>
        <a:ext cx="81721" cy="11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970" y="9822270"/>
            <a:ext cx="3075719" cy="307419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fld id="{6562A122-6BBD-4A53-83E3-594C180C2A4C}" type="slidenum">
              <a:rPr lang="es-PE" sz="900" i="1"/>
              <a:t>‹Nº›</a:t>
            </a:fld>
            <a:endParaRPr lang="es-PE" sz="900" i="1" dirty="0"/>
          </a:p>
        </p:txBody>
      </p:sp>
      <p:sp>
        <p:nvSpPr>
          <p:cNvPr id="6" name="Rectángulo 5"/>
          <p:cNvSpPr/>
          <p:nvPr/>
        </p:nvSpPr>
        <p:spPr>
          <a:xfrm>
            <a:off x="145170" y="9903819"/>
            <a:ext cx="4332974" cy="234480"/>
          </a:xfrm>
          <a:prstGeom prst="rect">
            <a:avLst/>
          </a:prstGeom>
        </p:spPr>
        <p:txBody>
          <a:bodyPr wrap="square" lIns="95052" tIns="47526" rIns="95052" bIns="47526">
            <a:spAutoFit/>
          </a:bodyPr>
          <a:lstStyle/>
          <a:p>
            <a:r>
              <a:rPr lang="es-PE" sz="900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</a:t>
            </a:r>
            <a:r>
              <a:rPr lang="es-PE" sz="9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Perú S.A.C - Java 8.0 </a:t>
            </a:r>
            <a:r>
              <a:rPr lang="es-PE" sz="900" i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  <a:r>
              <a:rPr lang="es-PE" sz="900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i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s-PE" sz="9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9850918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224152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0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56145" y="5820095"/>
            <a:ext cx="6033760" cy="35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425" tIns="13425" rIns="13425" bIns="1342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Third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1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900" b="0"/>
          </a:p>
        </p:txBody>
      </p:sp>
    </p:spTree>
    <p:extLst>
      <p:ext uri="{BB962C8B-B14F-4D97-AF65-F5344CB8AC3E}">
        <p14:creationId xmlns:p14="http://schemas.microsoft.com/office/powerpoint/2010/main" val="37755750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02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6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7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7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94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6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678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3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2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61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>
              <a:sym typeface="Arial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8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PE" altLang="zh-CN" smtClean="0">
                <a:sym typeface="Arial" charset="0"/>
              </a:rPr>
              <a:t>Click to edit Master text styles</a:t>
            </a:r>
          </a:p>
          <a:p>
            <a:pPr lvl="1"/>
            <a:r>
              <a:rPr lang="es-PE" altLang="zh-CN" smtClean="0">
                <a:sym typeface="Arial" charset="0"/>
              </a:rPr>
              <a:t>Second level</a:t>
            </a:r>
          </a:p>
          <a:p>
            <a:pPr lvl="2"/>
            <a:r>
              <a:rPr lang="es-PE" altLang="zh-CN" smtClean="0">
                <a:sym typeface="Arial" charset="0"/>
              </a:rPr>
              <a:t>Third level</a:t>
            </a:r>
          </a:p>
          <a:p>
            <a:pPr lvl="3"/>
            <a:r>
              <a:rPr lang="es-PE" altLang="zh-CN" smtClean="0">
                <a:sym typeface="Arial" charset="0"/>
              </a:rPr>
              <a:t>Fourth level</a:t>
            </a:r>
          </a:p>
          <a:p>
            <a:pPr lvl="4"/>
            <a:r>
              <a:rPr lang="es-PE" altLang="zh-CN" smtClean="0">
                <a:sym typeface="Arial" charset="0"/>
              </a:rPr>
              <a:t>Fifth level</a:t>
            </a:r>
          </a:p>
        </p:txBody>
      </p:sp>
      <p:sp>
        <p:nvSpPr>
          <p:cNvPr id="1027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s-PE" altLang="en-US" sz="1000" i="1" smtClean="0">
                <a:solidFill>
                  <a:srgbClr val="7F7F7F"/>
                </a:solidFill>
              </a:rPr>
              <a:t>Copyright © Todos los Derechos Reservados - Cibertec Perú SAC</a:t>
            </a:r>
            <a:r>
              <a:rPr lang="en-US" altLang="es-PE" sz="1000" i="1" smtClean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1028" name="Slide_PlaceholderTitle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zh-CN" smtClean="0">
                <a:sym typeface="Arial" charset="0"/>
              </a:rPr>
              <a:t>Click to edit Master title style</a:t>
            </a:r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572250"/>
            <a:ext cx="965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just" eaLnBrk="1" hangingPunct="1">
              <a:buFont typeface="Arial" pitchFamily="34" charset="0"/>
              <a:buNone/>
              <a:defRPr/>
            </a:pPr>
            <a:r>
              <a:rPr lang="en-US" altLang="es-PE" sz="1000" dirty="0" smtClean="0">
                <a:solidFill>
                  <a:srgbClr val="7F7F7F"/>
                </a:solidFill>
              </a:rPr>
              <a:t>4 - </a:t>
            </a:r>
            <a:fld id="{0799F549-790E-44D0-981B-87AED3C7FBE2}" type="slidenum">
              <a:rPr lang="en-US" altLang="es-PE" sz="1000" smtClean="0">
                <a:solidFill>
                  <a:srgbClr val="7F7F7F"/>
                </a:solidFill>
              </a:rPr>
              <a:pPr algn="just" eaLnBrk="1" hangingPunct="1">
                <a:buFont typeface="Arial" pitchFamily="34" charset="0"/>
                <a:buNone/>
                <a:defRPr/>
              </a:pPr>
              <a:t>‹Nº›</a:t>
            </a:fld>
            <a:endParaRPr lang="en-US" altLang="es-PE" sz="1000" dirty="0" smtClean="0">
              <a:solidFill>
                <a:srgbClr val="7F7F7F"/>
              </a:solidFill>
            </a:endParaRPr>
          </a:p>
        </p:txBody>
      </p:sp>
      <p:pic>
        <p:nvPicPr>
          <p:cNvPr id="1030" name="Imagen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2pPr>
      <a:lvl3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3pPr>
      <a:lvl4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4pPr>
      <a:lvl5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5pPr>
      <a:lvl6pPr marL="6858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11430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6002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20574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  <a:cs typeface="+mn-cs"/>
          <a:sym typeface="Arial" charset="0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3pPr>
      <a:lvl4pPr marL="136683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  <a:cs typeface="+mn-cs"/>
          <a:sym typeface="Arial" charset="0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  <a:cs typeface="+mn-cs"/>
          <a:sym typeface="Arial" charset="0"/>
        </a:defRPr>
      </a:lvl5pPr>
      <a:lvl6pPr marL="21685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6257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0829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5401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jcp.org/en/jsr/detail?id=370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nalyticaweb.com/desarrollo-web/json-versus-xml-en-proyectos-w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bugs/by-state/open" TargetMode="External"/><Relationship Id="rId2" Type="http://schemas.openxmlformats.org/officeDocument/2006/relationships/hyperlink" Target="http://www.iana.org/domains/reserved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05200" y="952500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27700" b="1" smtClean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4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/>
            <a:r>
              <a:rPr lang="en-US" altLang="zh-CN" sz="2800">
                <a:ea typeface="SimSun" pitchFamily="2" charset="-122"/>
              </a:rPr>
              <a:t> Java API for RESTful Web Services (JAX-RS)</a:t>
            </a:r>
            <a:endParaRPr lang="es-PE" altLang="zh-CN" sz="2800" dirty="0">
              <a:ea typeface="SimSun" pitchFamily="2" charset="-122"/>
            </a:endParaRP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27100" y="4419600"/>
            <a:ext cx="7302500" cy="3651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None/>
            </a:pPr>
            <a:r>
              <a:rPr lang="pt-BR" altLang="zh-CN" dirty="0">
                <a:ea typeface="SimSun" pitchFamily="2" charset="-122"/>
              </a:rPr>
              <a:t>Implementando Arquitectura Java Web Services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10" name="Diagrama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589567"/>
              </p:ext>
            </p:extLst>
          </p:nvPr>
        </p:nvGraphicFramePr>
        <p:xfrm>
          <a:off x="304912" y="304883"/>
          <a:ext cx="4648078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311 Java API for RESTful Web Services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70275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JAX-RS provee una serie de anotaciones para manipular los recursos mediante </a:t>
            </a:r>
            <a:r>
              <a:rPr lang="es-PE" altLang="zh-CN" dirty="0" smtClean="0">
                <a:ea typeface="+mn-ea"/>
              </a:rPr>
              <a:t>URL y </a:t>
            </a:r>
            <a:r>
              <a:rPr lang="es-PE" altLang="zh-CN" dirty="0">
                <a:ea typeface="+mn-ea"/>
              </a:rPr>
              <a:t>MIME </a:t>
            </a:r>
            <a:r>
              <a:rPr lang="es-PE" altLang="zh-CN" dirty="0" smtClean="0">
                <a:ea typeface="+mn-ea"/>
              </a:rPr>
              <a:t>Types</a:t>
            </a:r>
            <a:endParaRPr lang="es-PE" altLang="zh-CN" dirty="0">
              <a:ea typeface="+mn-ea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6264"/>
              </p:ext>
            </p:extLst>
          </p:nvPr>
        </p:nvGraphicFramePr>
        <p:xfrm>
          <a:off x="1295485" y="2494182"/>
          <a:ext cx="6629227" cy="2961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276515"/>
                <a:gridCol w="3352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Anotación</a:t>
                      </a:r>
                      <a:r>
                        <a:rPr lang="es-PE" baseline="0" dirty="0" smtClean="0"/>
                        <a:t> JAX-RS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Descripción</a:t>
                      </a:r>
                      <a:endParaRPr lang="es-P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@PathParam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Enlaza el parámetro a un segmento de ruta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@QueryParam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Enlaza el parámetro al valor de un parámetro de consulta HTTP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@MatrixParam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Enlaza el parámetro al valor de un parámetro de matriz de HTTP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@HeaderParam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Enlaza el parámetro a un valor de cabecera HTTP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@CookieParam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Enlaza el parámetro a un valor de cookie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51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311 Java API for RESTful Web Services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41704"/>
              </p:ext>
            </p:extLst>
          </p:nvPr>
        </p:nvGraphicFramePr>
        <p:xfrm>
          <a:off x="1295485" y="1605262"/>
          <a:ext cx="6629227" cy="40640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276515"/>
                <a:gridCol w="3352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Anotación</a:t>
                      </a:r>
                      <a:r>
                        <a:rPr lang="es-PE" baseline="0" dirty="0" smtClean="0"/>
                        <a:t> JAX-RS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Descripción</a:t>
                      </a:r>
                      <a:endParaRPr lang="es-P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@FormParam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Enlaza el parámetro a un valor de formulario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kern="1200" dirty="0" smtClean="0">
                          <a:effectLst/>
                        </a:rPr>
                        <a:t>@DefaultValue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Especifica un valor por defecto para los enlaces anteriores cuando la clave no es encontrada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dirty="0" smtClean="0">
                          <a:effectLst/>
                        </a:rPr>
                        <a:t>@Context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todo el contexto del objeto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657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@Path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Ruta de acceso relativa de una clase recurso o método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@Get, @Put, @Post, @Delete y @Head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de petición HTTP de un recurso a ejecutarse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@Produces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los tipos de medios MIME de respuesta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 smtClean="0"/>
                        <a:t>@Consumes</a:t>
                      </a:r>
                      <a:endParaRPr lang="es-P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PE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los tipos de medios de petición aceptado</a:t>
                      </a:r>
                      <a:endParaRPr lang="es-PE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489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311 Java API for RESTful Web Services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077" t="18751" r="59371" b="13543"/>
          <a:stretch/>
        </p:blipFill>
        <p:spPr>
          <a:xfrm>
            <a:off x="2320983" y="1219258"/>
            <a:ext cx="4495683" cy="49528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JAX-RS Jersey Reference Implementation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2666371"/>
          </a:xfrm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Jersey es una implementación de referencia de </a:t>
            </a:r>
            <a:r>
              <a:rPr lang="es-PE" dirty="0" smtClean="0">
                <a:ea typeface="+mn-ea"/>
              </a:rPr>
              <a:t>JAX-RS 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Forma </a:t>
            </a:r>
            <a:r>
              <a:rPr lang="es-PE" dirty="0">
                <a:ea typeface="+mn-ea"/>
              </a:rPr>
              <a:t>parte de la comunidad </a:t>
            </a:r>
            <a:r>
              <a:rPr lang="es-PE" dirty="0" smtClean="0">
                <a:ea typeface="+mn-ea"/>
              </a:rPr>
              <a:t>Glassfish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Puede </a:t>
            </a:r>
            <a:r>
              <a:rPr lang="es-PE" dirty="0">
                <a:ea typeface="+mn-ea"/>
              </a:rPr>
              <a:t>ser utilizada de manera integrada en su servidor de aplicaciones o en modo </a:t>
            </a:r>
            <a:r>
              <a:rPr lang="es-PE" dirty="0" smtClean="0">
                <a:ea typeface="+mn-ea"/>
              </a:rPr>
              <a:t>stand-</a:t>
            </a:r>
            <a:r>
              <a:rPr lang="es-PE" dirty="0" err="1" smtClean="0">
                <a:ea typeface="+mn-ea"/>
              </a:rPr>
              <a:t>alone</a:t>
            </a:r>
            <a:r>
              <a:rPr lang="es-PE" dirty="0" smtClean="0">
                <a:ea typeface="+mn-ea"/>
              </a:rPr>
              <a:t> con otros servidores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Posee alto rendimiento, extensibilidad y simplicidad de uso en su implementación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0497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339 </a:t>
            </a:r>
            <a:r>
              <a:rPr lang="es-PE" altLang="zh-CN" dirty="0" smtClean="0">
                <a:ea typeface="SimSun" pitchFamily="2" charset="-122"/>
              </a:rPr>
              <a:t>- JAX-RS 2.0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254941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Java </a:t>
            </a:r>
            <a:r>
              <a:rPr lang="es-PE" altLang="zh-CN" dirty="0" smtClean="0"/>
              <a:t>lanzó en el 2014 una actualización de </a:t>
            </a:r>
            <a:r>
              <a:rPr lang="es-PE" altLang="zh-CN" dirty="0"/>
              <a:t>la especificación </a:t>
            </a:r>
            <a:r>
              <a:rPr lang="es-PE" altLang="zh-CN" dirty="0" smtClean="0"/>
              <a:t>JAX-RS. Esta contiene mejoras y nuevas funcionalidades: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API Cliente 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Filtros e interceptores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Integración con Bean </a:t>
            </a:r>
            <a:r>
              <a:rPr lang="es-PE" altLang="zh-CN" dirty="0" smtClean="0">
                <a:ea typeface="+mn-ea"/>
              </a:rPr>
              <a:t>Validation</a:t>
            </a:r>
            <a:endParaRPr lang="es-PE" altLang="zh-CN" dirty="0">
              <a:ea typeface="+mn-ea"/>
            </a:endParaRP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Soporte asíncrono </a:t>
            </a:r>
            <a:r>
              <a:rPr lang="es-PE" altLang="zh-CN" dirty="0" smtClean="0">
                <a:ea typeface="+mn-ea"/>
              </a:rPr>
              <a:t>servidor/cliente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  <a:hlinkClick r:id="rId2"/>
              </a:rPr>
              <a:t>https://</a:t>
            </a:r>
            <a:r>
              <a:rPr lang="es-PE" altLang="zh-CN" dirty="0" smtClean="0">
                <a:ea typeface="+mn-ea"/>
                <a:hlinkClick r:id="rId2"/>
              </a:rPr>
              <a:t>jcp.org/en/jsr/detail?id=370</a:t>
            </a:r>
            <a:r>
              <a:rPr lang="es-PE" altLang="zh-CN" dirty="0" smtClean="0">
                <a:ea typeface="+mn-ea"/>
              </a:rPr>
              <a:t> </a:t>
            </a:r>
            <a:endParaRPr lang="es-PE" altLang="zh-CN" dirty="0">
              <a:ea typeface="+mn-ea"/>
            </a:endParaRPr>
          </a:p>
        </p:txBody>
      </p:sp>
      <p:pic>
        <p:nvPicPr>
          <p:cNvPr id="4" name="Picture 8" descr="jax-r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1416" y="4419574"/>
            <a:ext cx="1894818" cy="15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339 </a:t>
            </a:r>
            <a:r>
              <a:rPr lang="es-PE" altLang="zh-CN" dirty="0" smtClean="0">
                <a:ea typeface="SimSun" pitchFamily="2" charset="-122"/>
              </a:rPr>
              <a:t>- JAX-RS 2.0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n-US" altLang="zh-CN" i="1" dirty="0" smtClean="0">
                <a:solidFill>
                  <a:srgbClr val="FF0000"/>
                </a:solidFill>
                <a:ea typeface="SimSun" pitchFamily="2" charset="-122"/>
              </a:rPr>
              <a:t>(JAX-RS 2.1 Simple Resource Method)</a:t>
            </a:r>
            <a:endParaRPr lang="en-US" altLang="zh-CN" i="1" dirty="0">
              <a:solidFill>
                <a:srgbClr val="FF0000"/>
              </a:solidFill>
              <a:ea typeface="SimSun" pitchFamily="2" charset="-12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2311"/>
          <a:stretch/>
        </p:blipFill>
        <p:spPr>
          <a:xfrm>
            <a:off x="1749498" y="1981238"/>
            <a:ext cx="5638654" cy="41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7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339 </a:t>
            </a:r>
            <a:r>
              <a:rPr lang="es-PE" altLang="zh-CN" dirty="0" smtClean="0">
                <a:ea typeface="SimSun" pitchFamily="2" charset="-122"/>
              </a:rPr>
              <a:t>- JAX-RS 2.0</a:t>
            </a:r>
            <a:br>
              <a:rPr lang="es-PE" altLang="zh-CN" dirty="0" smtClean="0">
                <a:ea typeface="SimSun" pitchFamily="2" charset="-122"/>
              </a:rPr>
            </a:br>
            <a:r>
              <a:rPr lang="es-PE" altLang="zh-CN" i="1" dirty="0" smtClean="0">
                <a:solidFill>
                  <a:srgbClr val="FF0000"/>
                </a:solidFill>
                <a:ea typeface="SimSun" pitchFamily="2" charset="-12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ea typeface="SimSun" pitchFamily="2" charset="-122"/>
              </a:rPr>
              <a:t>JAX-RS 2.1 Simple Broadcast Update</a:t>
            </a:r>
            <a:r>
              <a:rPr lang="es-PE" altLang="zh-CN" i="1" dirty="0" smtClean="0">
                <a:solidFill>
                  <a:srgbClr val="FF0000"/>
                </a:solidFill>
                <a:ea typeface="SimSun" pitchFamily="2" charset="-122"/>
              </a:rPr>
              <a:t>)</a:t>
            </a:r>
            <a:endParaRPr lang="es-PE" altLang="zh-CN" i="1" dirty="0">
              <a:solidFill>
                <a:srgbClr val="FF0000"/>
              </a:solidFill>
              <a:ea typeface="SimSun" pitchFamily="2" charset="-122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5982"/>
          <a:stretch/>
        </p:blipFill>
        <p:spPr>
          <a:xfrm>
            <a:off x="1673300" y="1905040"/>
            <a:ext cx="5791050" cy="40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4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dirty="0"/>
              <a:t>Ejercicio </a:t>
            </a:r>
            <a:r>
              <a:rPr lang="es-PE" dirty="0" smtClean="0"/>
              <a:t>Nº 4.1:  Desplegar </a:t>
            </a:r>
            <a:r>
              <a:rPr lang="es-PE" dirty="0"/>
              <a:t>un servidor y cliente JAX-RS</a:t>
            </a:r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Implementar una arquitectura Web </a:t>
            </a:r>
            <a:r>
              <a:rPr lang="es-PE" dirty="0" err="1"/>
              <a:t>Services</a:t>
            </a:r>
            <a:r>
              <a:rPr lang="es-PE" dirty="0"/>
              <a:t> con </a:t>
            </a:r>
            <a:r>
              <a:rPr lang="es-PE" dirty="0" smtClean="0"/>
              <a:t>JAX-RS.</a:t>
            </a:r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laboratorio,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0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/>
              <a:t>Crear un proyecto </a:t>
            </a:r>
            <a:r>
              <a:rPr lang="es-PE" altLang="zh-CN" dirty="0" err="1" smtClean="0"/>
              <a:t>Maven</a:t>
            </a:r>
            <a:r>
              <a:rPr lang="es-PE" altLang="zh-CN" dirty="0" smtClean="0"/>
              <a:t> que use JAX-RS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PE" dirty="0"/>
              <a:t>Ejercicio </a:t>
            </a:r>
            <a:r>
              <a:rPr lang="es-PE" dirty="0" smtClean="0"/>
              <a:t>Nº 4.2</a:t>
            </a:r>
            <a:r>
              <a:rPr lang="es-PE" dirty="0"/>
              <a:t>: Utilizar los objetos JAX-RS</a:t>
            </a:r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677005"/>
            <a:ext cx="7918450" cy="273408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 smtClean="0"/>
              <a:t>Implementar </a:t>
            </a:r>
            <a:r>
              <a:rPr lang="es-PE" dirty="0"/>
              <a:t>una arquitectura Web </a:t>
            </a:r>
            <a:r>
              <a:rPr lang="es-PE" dirty="0" err="1"/>
              <a:t>Services</a:t>
            </a:r>
            <a:r>
              <a:rPr lang="es-PE" dirty="0"/>
              <a:t> con </a:t>
            </a:r>
            <a:r>
              <a:rPr lang="es-PE" dirty="0" smtClean="0"/>
              <a:t>JAX-RS.</a:t>
            </a:r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laboratorio,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0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/>
              <a:t>Crear un proyecto </a:t>
            </a:r>
            <a:r>
              <a:rPr lang="es-PE" altLang="zh-CN" dirty="0" err="1" smtClean="0"/>
              <a:t>Maven</a:t>
            </a:r>
            <a:r>
              <a:rPr lang="es-PE" altLang="zh-CN" dirty="0" smtClean="0"/>
              <a:t> que use JAX-RS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/>
              <a:t>Utilizar JAXB en conjunto con JAX-RS para la generación de objetos JSON</a:t>
            </a:r>
            <a:endParaRPr lang="es-PE" altLang="zh-CN" dirty="0"/>
          </a:p>
        </p:txBody>
      </p:sp>
    </p:spTree>
    <p:extLst>
      <p:ext uri="{BB962C8B-B14F-4D97-AF65-F5344CB8AC3E}">
        <p14:creationId xmlns:p14="http://schemas.microsoft.com/office/powerpoint/2010/main" val="803665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Lecturas adicionales</a:t>
            </a:r>
          </a:p>
        </p:txBody>
      </p:sp>
      <p:sp>
        <p:nvSpPr>
          <p:cNvPr id="4" name="Rectangle 1031"/>
          <p:cNvSpPr txBox="1">
            <a:spLocks noChangeArrowheads="1"/>
          </p:cNvSpPr>
          <p:nvPr/>
        </p:nvSpPr>
        <p:spPr bwMode="auto">
          <a:xfrm>
            <a:off x="609600" y="1447800"/>
            <a:ext cx="7918450" cy="340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7938" indent="793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366838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1685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6257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0829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5401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lang="es-PE" altLang="zh-CN" kern="0" dirty="0" smtClean="0">
                <a:ea typeface="SimSun" pitchFamily="2" charset="-122"/>
              </a:rPr>
              <a:t>Para obtener información adicional, puede consultar: </a:t>
            </a:r>
          </a:p>
          <a:p>
            <a:pPr lvl="1" eaLnBrk="1" hangingPunct="1"/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kern="0" dirty="0" smtClean="0">
                <a:ea typeface="+mn-ea"/>
              </a:rPr>
              <a:t>XML Stands for Extensible Markup Language</a:t>
            </a:r>
          </a:p>
          <a:p>
            <a:pPr marL="811213" lvl="2" indent="-365125" eaLnBrk="1" hangingPunct="1"/>
            <a:r>
              <a:rPr lang="es-PE" altLang="zh-CN" kern="0" dirty="0" smtClean="0">
                <a:ea typeface="SimSun" pitchFamily="2" charset="-122"/>
                <a:hlinkClick r:id="rId2"/>
              </a:rPr>
              <a:t>http://www.w3schools.com/xml/</a:t>
            </a: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kern="0" dirty="0" smtClean="0">
                <a:ea typeface="+mn-ea"/>
              </a:rPr>
              <a:t>JSON JavaScript </a:t>
            </a:r>
            <a:r>
              <a:rPr lang="es-PE" altLang="zh-CN" kern="0" dirty="0" err="1" smtClean="0">
                <a:ea typeface="+mn-ea"/>
              </a:rPr>
              <a:t>Object</a:t>
            </a:r>
            <a:r>
              <a:rPr lang="es-PE" altLang="zh-CN" kern="0" dirty="0" smtClean="0">
                <a:ea typeface="+mn-ea"/>
              </a:rPr>
              <a:t> </a:t>
            </a:r>
            <a:r>
              <a:rPr lang="es-PE" altLang="zh-CN" kern="0" dirty="0" err="1" smtClean="0">
                <a:ea typeface="+mn-ea"/>
              </a:rPr>
              <a:t>Notation</a:t>
            </a:r>
            <a:endParaRPr lang="es-PE" altLang="zh-CN" kern="0" dirty="0" smtClean="0">
              <a:ea typeface="+mn-ea"/>
            </a:endParaRPr>
          </a:p>
          <a:p>
            <a:pPr marL="811213" lvl="2" indent="-365125" eaLnBrk="1" hangingPunct="1"/>
            <a:r>
              <a:rPr lang="es-PE" altLang="zh-CN" kern="0" dirty="0" smtClean="0">
                <a:ea typeface="SimSun" pitchFamily="2" charset="-122"/>
                <a:hlinkClick r:id="rId3"/>
              </a:rPr>
              <a:t>http://www.json.org/</a:t>
            </a: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kern="0" dirty="0" smtClean="0">
                <a:ea typeface="+mn-ea"/>
              </a:rPr>
              <a:t>JSON o XML</a:t>
            </a:r>
            <a:endParaRPr lang="es-PE" altLang="zh-CN" kern="0" dirty="0" smtClean="0">
              <a:ea typeface="+mn-ea"/>
            </a:endParaRPr>
          </a:p>
          <a:p>
            <a:pPr marL="811213" lvl="2" indent="-365125" eaLnBrk="1" hangingPunct="1"/>
            <a:r>
              <a:rPr lang="es-PE" altLang="zh-CN" kern="0" dirty="0" smtClean="0">
                <a:ea typeface="SimSun" pitchFamily="2" charset="-122"/>
                <a:hlinkClick r:id="rId4"/>
              </a:rPr>
              <a:t>http://www.analyticaweb.com/desarrollo-web/json-versus-xml-en-proyectos-web</a:t>
            </a:r>
            <a:endParaRPr lang="es-PE" altLang="zh-CN" kern="0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696102" cy="192155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capítulo,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114300" lvl="1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/>
              <a:t>Conocer </a:t>
            </a:r>
            <a:r>
              <a:rPr lang="es-PE" dirty="0"/>
              <a:t>las principales características de la especificación JAX-RS para Web Services</a:t>
            </a:r>
          </a:p>
          <a:p>
            <a:pPr marL="342900" indent="-342900" algn="just" eaLnBrk="1" hangingPunct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PE" dirty="0" smtClean="0"/>
              <a:t>Implementar </a:t>
            </a:r>
            <a:r>
              <a:rPr lang="es-PE" dirty="0"/>
              <a:t>aplicaciones que utilicen JAX-RS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004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En este capítulo, usted aprendió:</a:t>
            </a:r>
            <a:r>
              <a:rPr lang="es-PE" altLang="zh-CN" dirty="0" smtClean="0">
                <a:ea typeface="SimSun" pitchFamily="2" charset="-122"/>
              </a:rPr>
              <a:t> 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 smtClean="0"/>
              <a:t>JSR </a:t>
            </a:r>
            <a:r>
              <a:rPr lang="en-US" altLang="zh-CN" dirty="0"/>
              <a:t>311 Java API for RESTful Web </a:t>
            </a:r>
            <a:r>
              <a:rPr lang="en-US" altLang="zh-CN" dirty="0" smtClean="0"/>
              <a:t>Services </a:t>
            </a:r>
            <a:r>
              <a:rPr lang="es-PE" altLang="zh-CN" dirty="0" smtClean="0"/>
              <a:t>proporciona un </a:t>
            </a:r>
            <a:r>
              <a:rPr lang="es-PE" altLang="zh-CN" dirty="0"/>
              <a:t>soporte </a:t>
            </a:r>
            <a:r>
              <a:rPr lang="es-PE" altLang="zh-CN" dirty="0" smtClean="0"/>
              <a:t>para la </a:t>
            </a:r>
            <a:r>
              <a:rPr lang="es-PE" altLang="zh-CN" dirty="0"/>
              <a:t>creación de servicios web de acuerdo con el ​​estilo arquitectónico </a:t>
            </a:r>
            <a:r>
              <a:rPr lang="es-PE" altLang="zh-CN" dirty="0" smtClean="0"/>
              <a:t>REST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SimSun" pitchFamily="2" charset="-122"/>
              </a:rPr>
              <a:t>JAX-RS </a:t>
            </a:r>
            <a:r>
              <a:rPr lang="es-PE" dirty="0" smtClean="0"/>
              <a:t>es </a:t>
            </a:r>
            <a:r>
              <a:rPr lang="es-PE" dirty="0"/>
              <a:t>una implementación de referencia de JAX-RS </a:t>
            </a:r>
            <a:endParaRPr lang="es-PE" dirty="0" smtClean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SimSun" pitchFamily="2" charset="-122"/>
              </a:rPr>
              <a:t>JAX-WS </a:t>
            </a:r>
            <a:r>
              <a:rPr lang="es-PE" altLang="zh-CN" dirty="0" smtClean="0"/>
              <a:t>Metro </a:t>
            </a:r>
            <a:r>
              <a:rPr lang="es-PE" altLang="zh-CN" dirty="0"/>
              <a:t>es una implementación de referencia </a:t>
            </a:r>
            <a:r>
              <a:rPr lang="es-PE" altLang="zh-CN" dirty="0" smtClean="0"/>
              <a:t>JAX-WS</a:t>
            </a:r>
            <a:endParaRPr lang="es-PE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0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39738"/>
            <a:ext cx="7918450" cy="8763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 Nº 4: </a:t>
            </a:r>
            <a:r>
              <a:rPr lang="es-PE" dirty="0"/>
              <a:t>Implementar un servicio JAX-RS</a:t>
            </a:r>
            <a:endParaRPr lang="es-PE" altLang="zh-CN" dirty="0" smtClean="0">
              <a:ea typeface="SimSun" pitchFamily="2" charset="-122"/>
            </a:endParaRPr>
          </a:p>
        </p:txBody>
      </p:sp>
      <p:sp>
        <p:nvSpPr>
          <p:cNvPr id="6" name="Rectangle 1031"/>
          <p:cNvSpPr txBox="1">
            <a:spLocks noChangeArrowheads="1"/>
          </p:cNvSpPr>
          <p:nvPr/>
        </p:nvSpPr>
        <p:spPr bwMode="auto">
          <a:xfrm>
            <a:off x="609600" y="1626455"/>
            <a:ext cx="7918450" cy="232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7938" indent="793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366838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1685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6257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0829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5401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s-PE" altLang="zh-CN" kern="0" dirty="0" smtClean="0">
                <a:ea typeface="SimSun" pitchFamily="2" charset="-122"/>
              </a:rPr>
              <a:t>Entender las otras tecnologías SOA existentes en el mercado.</a:t>
            </a:r>
          </a:p>
          <a:p>
            <a:pPr marL="0" indent="0" algn="just" eaLnBrk="1" hangingPunct="1"/>
            <a:endParaRPr lang="es-PE" altLang="zh-CN" kern="0" dirty="0" smtClean="0">
              <a:ea typeface="SimSun" pitchFamily="2" charset="-122"/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s-PE" altLang="zh-CN" kern="0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eaLnBrk="1" hangingPunct="1">
              <a:buFont typeface="Arial" charset="0"/>
              <a:buNone/>
            </a:pPr>
            <a:endParaRPr lang="es-PE" altLang="zh-CN" kern="0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kern="0" dirty="0" smtClean="0">
                <a:ea typeface="+mn-ea"/>
              </a:rPr>
              <a:t>Identificar ventajas </a:t>
            </a:r>
            <a:r>
              <a:rPr lang="es-PE" altLang="zh-CN" kern="0" dirty="0">
                <a:ea typeface="+mn-ea"/>
              </a:rPr>
              <a:t>y las desventajas entre las tecnologías o herramientas por </a:t>
            </a:r>
            <a:r>
              <a:rPr lang="es-PE" altLang="zh-CN" kern="0" dirty="0" smtClean="0">
                <a:ea typeface="+mn-ea"/>
              </a:rPr>
              <a:t>categoría</a:t>
            </a:r>
            <a:endParaRPr lang="es-PE" altLang="zh-CN" kern="0" dirty="0" smtClean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16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Esquema de comunicación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Arquitectura</a:t>
            </a:r>
            <a:r>
              <a:rPr lang="en-US" altLang="zh-CN" dirty="0" smtClean="0">
                <a:ea typeface="+mn-ea"/>
              </a:rPr>
              <a:t> </a:t>
            </a:r>
            <a:r>
              <a:rPr lang="en-US" altLang="zh-CN" dirty="0">
                <a:ea typeface="+mn-ea"/>
              </a:rPr>
              <a:t>REST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+mn-ea"/>
              </a:rPr>
              <a:t>JSR </a:t>
            </a:r>
            <a:r>
              <a:rPr lang="en-US" altLang="zh-CN" dirty="0" smtClean="0">
                <a:ea typeface="+mn-ea"/>
              </a:rPr>
              <a:t>311 Java </a:t>
            </a:r>
            <a:r>
              <a:rPr lang="en-US" altLang="zh-CN" dirty="0">
                <a:ea typeface="+mn-ea"/>
              </a:rPr>
              <a:t>API for RESTful </a:t>
            </a:r>
            <a:r>
              <a:rPr lang="en-US" altLang="zh-CN" dirty="0" smtClean="0">
                <a:ea typeface="+mn-ea"/>
              </a:rPr>
              <a:t>Web Services</a:t>
            </a:r>
            <a:endParaRPr lang="en-US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+mn-ea"/>
              </a:rPr>
              <a:t>JAX-RS Jersey Reference Implementation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+mn-ea"/>
              </a:rPr>
              <a:t>JSR 339 </a:t>
            </a:r>
            <a:r>
              <a:rPr lang="en-US" altLang="zh-CN" dirty="0" smtClean="0">
                <a:ea typeface="+mn-ea"/>
              </a:rPr>
              <a:t>- JAX-RS 2.1</a:t>
            </a:r>
            <a:endParaRPr lang="en-US" altLang="zh-CN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Esquema </a:t>
            </a:r>
            <a:r>
              <a:rPr lang="es-PE" altLang="zh-CN" dirty="0" smtClean="0">
                <a:ea typeface="SimSun" pitchFamily="2" charset="-122"/>
              </a:rPr>
              <a:t>de comunicación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2155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REST es un estilo de arquitectura </a:t>
            </a:r>
            <a:r>
              <a:rPr lang="es-PE" altLang="zh-CN" dirty="0" smtClean="0">
                <a:ea typeface="+mn-ea"/>
              </a:rPr>
              <a:t>para </a:t>
            </a:r>
            <a:r>
              <a:rPr lang="es-PE" altLang="zh-CN" dirty="0">
                <a:ea typeface="+mn-ea"/>
              </a:rPr>
              <a:t>la transferencia de hypermedia en sistemas distribuidos. Es decir, sistemas que permitan exponer recursos como texto, gráficos, audio entre otros mediante el uso de </a:t>
            </a:r>
            <a:r>
              <a:rPr lang="es-PE" altLang="zh-CN" dirty="0" smtClean="0">
                <a:ea typeface="+mn-ea"/>
              </a:rPr>
              <a:t>hyperlinks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  <a:p>
            <a:pPr marL="788988" lvl="2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  <p:pic>
        <p:nvPicPr>
          <p:cNvPr id="7" name="Picture 7" descr="REST.png"/>
          <p:cNvPicPr>
            <a:picLocks noChangeAspect="1"/>
          </p:cNvPicPr>
          <p:nvPr/>
        </p:nvPicPr>
        <p:blipFill rotWithShape="1">
          <a:blip r:embed="rId2" cstate="print"/>
          <a:srcRect t="11863"/>
          <a:stretch/>
        </p:blipFill>
        <p:spPr>
          <a:xfrm>
            <a:off x="979184" y="3048010"/>
            <a:ext cx="7179282" cy="33155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SimSun" pitchFamily="2" charset="-122"/>
              </a:rPr>
              <a:t>Esquema </a:t>
            </a:r>
            <a:r>
              <a:rPr lang="es-PE" altLang="zh-CN" dirty="0" smtClean="0">
                <a:ea typeface="SimSun" pitchFamily="2" charset="-122"/>
              </a:rPr>
              <a:t>de comunicación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41064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REST utiliza HTTP como </a:t>
            </a:r>
            <a:r>
              <a:rPr lang="es-PE" altLang="zh-CN" dirty="0" smtClean="0">
                <a:ea typeface="+mn-ea"/>
              </a:rPr>
              <a:t>protocolo </a:t>
            </a:r>
            <a:r>
              <a:rPr lang="es-PE" altLang="zh-CN" dirty="0">
                <a:ea typeface="+mn-ea"/>
              </a:rPr>
              <a:t>de transporte y sistema de mensajería, </a:t>
            </a:r>
            <a:r>
              <a:rPr lang="es-PE" altLang="zh-CN" dirty="0" smtClean="0">
                <a:ea typeface="+mn-ea"/>
              </a:rPr>
              <a:t>manipula recursos </a:t>
            </a:r>
            <a:r>
              <a:rPr lang="es-PE" altLang="zh-CN" dirty="0">
                <a:ea typeface="+mn-ea"/>
              </a:rPr>
              <a:t>mediante métodos y </a:t>
            </a:r>
            <a:r>
              <a:rPr lang="es-PE" altLang="zh-CN" dirty="0" smtClean="0">
                <a:ea typeface="+mn-ea"/>
              </a:rPr>
              <a:t>URL (</a:t>
            </a:r>
            <a:r>
              <a:rPr lang="en-US" altLang="zh-CN" dirty="0" smtClean="0">
                <a:ea typeface="+mn-ea"/>
              </a:rPr>
              <a:t>Uniform Resource Identifier</a:t>
            </a:r>
            <a:r>
              <a:rPr lang="es-PE" altLang="zh-CN" dirty="0" smtClean="0">
                <a:ea typeface="+mn-ea"/>
              </a:rPr>
              <a:t>)</a:t>
            </a:r>
            <a:endParaRPr lang="es-PE" altLang="zh-CN" dirty="0">
              <a:ea typeface="+mn-ea"/>
            </a:endParaRPr>
          </a:p>
          <a:p>
            <a:pPr marL="788988" lvl="2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  <p:pic>
        <p:nvPicPr>
          <p:cNvPr id="5" name="Picture 5" descr="architecture-res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4918" y="2990205"/>
            <a:ext cx="5187814" cy="30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61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Arquitectura REST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66356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REST utiliza </a:t>
            </a:r>
            <a:r>
              <a:rPr lang="es-PE" altLang="zh-CN" dirty="0" smtClean="0">
                <a:ea typeface="+mn-ea"/>
              </a:rPr>
              <a:t>URL como un identificador </a:t>
            </a:r>
            <a:r>
              <a:rPr lang="es-PE" altLang="zh-CN" dirty="0">
                <a:ea typeface="+mn-ea"/>
              </a:rPr>
              <a:t>uniforme o dirección para acceder a la representación de un </a:t>
            </a:r>
            <a:r>
              <a:rPr lang="es-PE" altLang="zh-CN" dirty="0" smtClean="0">
                <a:ea typeface="+mn-ea"/>
              </a:rPr>
              <a:t>recurso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 smtClean="0">
                <a:ea typeface="+mn-ea"/>
                <a:hlinkClick r:id="rId2"/>
              </a:rPr>
              <a:t>http</a:t>
            </a:r>
            <a:r>
              <a:rPr lang="es-PE" altLang="zh-CN" dirty="0">
                <a:ea typeface="+mn-ea"/>
                <a:hlinkClick r:id="rId2"/>
              </a:rPr>
              <a:t>://</a:t>
            </a:r>
            <a:r>
              <a:rPr lang="es-PE" altLang="zh-CN" dirty="0" smtClean="0">
                <a:ea typeface="+mn-ea"/>
                <a:hlinkClick r:id="rId2"/>
              </a:rPr>
              <a:t>www.iana.org/domains/reserved</a:t>
            </a:r>
            <a:r>
              <a:rPr lang="es-PE" altLang="zh-CN" dirty="0" smtClean="0">
                <a:ea typeface="+mn-ea"/>
              </a:rPr>
              <a:t> 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  <a:hlinkClick r:id="rId3"/>
              </a:rPr>
              <a:t>http://</a:t>
            </a:r>
            <a:r>
              <a:rPr lang="es-PE" altLang="zh-CN" dirty="0" smtClean="0">
                <a:ea typeface="+mn-ea"/>
                <a:hlinkClick r:id="rId3"/>
              </a:rPr>
              <a:t>www.example.com/bugs/by-state/open</a:t>
            </a:r>
            <a:r>
              <a:rPr lang="es-PE" altLang="zh-CN" dirty="0" smtClean="0">
                <a:ea typeface="+mn-ea"/>
              </a:rPr>
              <a:t> 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REST se basa en los MIME Types </a:t>
            </a:r>
            <a:r>
              <a:rPr lang="es-PE" dirty="0" smtClean="0">
                <a:ea typeface="+mn-ea"/>
              </a:rPr>
              <a:t>para </a:t>
            </a:r>
            <a:r>
              <a:rPr lang="es-PE" dirty="0">
                <a:ea typeface="+mn-ea"/>
              </a:rPr>
              <a:t>describir el formato de los recursos en </a:t>
            </a:r>
            <a:r>
              <a:rPr lang="es-PE" dirty="0" smtClean="0">
                <a:ea typeface="+mn-ea"/>
              </a:rPr>
              <a:t>internet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n-US" altLang="zh-CN" dirty="0" smtClean="0">
                <a:ea typeface="+mn-ea"/>
              </a:rPr>
              <a:t>text/html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n-US" altLang="zh-CN" dirty="0" smtClean="0">
                <a:ea typeface="+mn-ea"/>
              </a:rPr>
              <a:t>text/xml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n-US" altLang="zh-CN" dirty="0" smtClean="0">
                <a:ea typeface="+mn-ea"/>
              </a:rPr>
              <a:t>application/xml</a:t>
            </a:r>
          </a:p>
          <a:p>
            <a:pPr marL="788988" lvl="2" indent="-342900" algn="just" eaLnBrk="1" hangingPunct="1">
              <a:buFont typeface="Arial" panose="020B0604020202020204" pitchFamily="34" charset="0"/>
              <a:buChar char="-"/>
            </a:pPr>
            <a:r>
              <a:rPr lang="en-US" altLang="zh-CN" dirty="0" smtClean="0">
                <a:ea typeface="+mn-ea"/>
              </a:rPr>
              <a:t>application/</a:t>
            </a:r>
            <a:r>
              <a:rPr lang="en-US" altLang="zh-CN" dirty="0" err="1" smtClean="0">
                <a:ea typeface="+mn-ea"/>
              </a:rPr>
              <a:t>json</a:t>
            </a:r>
            <a:endParaRPr lang="en-US" altLang="zh-CN" dirty="0" smtClean="0">
              <a:ea typeface="+mn-ea"/>
            </a:endParaRPr>
          </a:p>
        </p:txBody>
      </p:sp>
      <p:pic>
        <p:nvPicPr>
          <p:cNvPr id="5" name="Picture 7" descr="mimetyp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970" y="3581396"/>
            <a:ext cx="2056626" cy="25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Arquitectura REST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2530949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HATEOAS es el principio base por el cual la navegación en Internet  a través de hyperlinks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La aplicación </a:t>
            </a:r>
            <a:r>
              <a:rPr lang="es-PE" dirty="0" smtClean="0">
                <a:ea typeface="+mn-ea"/>
              </a:rPr>
              <a:t>de HATEOAS </a:t>
            </a:r>
            <a:r>
              <a:rPr lang="es-PE" dirty="0">
                <a:ea typeface="+mn-ea"/>
              </a:rPr>
              <a:t>en REST indica </a:t>
            </a:r>
            <a:r>
              <a:rPr lang="es-PE" dirty="0" smtClean="0">
                <a:ea typeface="+mn-ea"/>
              </a:rPr>
              <a:t>que el </a:t>
            </a:r>
            <a:r>
              <a:rPr lang="es-PE" dirty="0">
                <a:ea typeface="+mn-ea"/>
              </a:rPr>
              <a:t>acceso </a:t>
            </a:r>
            <a:r>
              <a:rPr lang="es-PE" dirty="0" smtClean="0">
                <a:ea typeface="+mn-ea"/>
              </a:rPr>
              <a:t>a los recursos deben </a:t>
            </a:r>
            <a:r>
              <a:rPr lang="es-PE" dirty="0">
                <a:ea typeface="+mn-ea"/>
              </a:rPr>
              <a:t>ser manejado a través de estados y </a:t>
            </a:r>
            <a:r>
              <a:rPr lang="es-PE" dirty="0" smtClean="0">
                <a:ea typeface="+mn-ea"/>
              </a:rPr>
              <a:t>sus transiciones mediante </a:t>
            </a:r>
            <a:r>
              <a:rPr lang="es-PE" dirty="0">
                <a:ea typeface="+mn-ea"/>
              </a:rPr>
              <a:t>hyperlinks que a su vez pueden estar enlazados hacia otros </a:t>
            </a:r>
            <a:r>
              <a:rPr lang="es-PE" dirty="0" smtClean="0">
                <a:ea typeface="+mn-ea"/>
              </a:rPr>
              <a:t>recursos hyperlinks</a:t>
            </a:r>
            <a:endParaRPr lang="es-PE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39" y="3657594"/>
            <a:ext cx="3705372" cy="27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55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311 Java API for RESTful Web Services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41119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Especificación estándar </a:t>
            </a:r>
            <a:r>
              <a:rPr lang="es-PE" altLang="zh-CN" dirty="0">
                <a:ea typeface="+mn-ea"/>
              </a:rPr>
              <a:t>que propone una estructura basada en anotaciones para </a:t>
            </a:r>
            <a:r>
              <a:rPr lang="es-PE" altLang="zh-CN" dirty="0" smtClean="0">
                <a:ea typeface="+mn-ea"/>
              </a:rPr>
              <a:t>desarrollo </a:t>
            </a:r>
            <a:r>
              <a:rPr lang="es-PE" altLang="zh-CN" dirty="0">
                <a:ea typeface="+mn-ea"/>
              </a:rPr>
              <a:t>de </a:t>
            </a:r>
            <a:r>
              <a:rPr lang="es-PE" altLang="zh-CN" dirty="0" smtClean="0">
                <a:ea typeface="+mn-ea"/>
              </a:rPr>
              <a:t>RESTStyle Web Services </a:t>
            </a:r>
            <a:r>
              <a:rPr lang="es-PE" altLang="zh-CN" dirty="0">
                <a:ea typeface="+mn-ea"/>
              </a:rPr>
              <a:t>dentro del entorno de ejecución </a:t>
            </a:r>
            <a:r>
              <a:rPr lang="es-PE" altLang="zh-CN" dirty="0" smtClean="0">
                <a:ea typeface="+mn-ea"/>
              </a:rPr>
              <a:t>Java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Simplifica desarrollo Web Services basados en REST-Style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Es independiente a la </a:t>
            </a:r>
            <a:r>
              <a:rPr lang="es-PE" altLang="zh-CN" dirty="0" smtClean="0"/>
              <a:t>plataforma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Utiliza las anotaciones para definir los recursos @PATH y sus operaciones @GET, @POST, @PUT entre otros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2172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JSR 311 Java API for RESTful Web Services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10902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Basado </a:t>
            </a:r>
            <a:r>
              <a:rPr lang="es-PE" altLang="zh-CN" dirty="0">
                <a:ea typeface="+mn-ea"/>
              </a:rPr>
              <a:t>en POJO para definir sus componentes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Provee de soporte para múltiples formatos de comunicación como XML, JSON, XHTML, HTML entre otros</a:t>
            </a:r>
          </a:p>
        </p:txBody>
      </p:sp>
      <p:pic>
        <p:nvPicPr>
          <p:cNvPr id="5" name="Picture 15" descr="25232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4918" y="2916968"/>
            <a:ext cx="5187814" cy="29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95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Pages>0</Pages>
  <Words>854</Words>
  <Characters>0</Characters>
  <Application>Microsoft Office PowerPoint</Application>
  <DocSecurity>0</DocSecurity>
  <PresentationFormat>Presentación en pantalla (4:3)</PresentationFormat>
  <Lines>0</Lines>
  <Paragraphs>122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SimSun</vt:lpstr>
      <vt:lpstr>Arial</vt:lpstr>
      <vt:lpstr>Times New Roman</vt:lpstr>
      <vt:lpstr>OU6_Jan11</vt:lpstr>
      <vt:lpstr> Java API for RESTful Web Services (JAX-RS)</vt:lpstr>
      <vt:lpstr>Objetivos</vt:lpstr>
      <vt:lpstr>Agenda</vt:lpstr>
      <vt:lpstr>Esquema de comunicación</vt:lpstr>
      <vt:lpstr>Esquema de comunicación</vt:lpstr>
      <vt:lpstr>Arquitectura REST</vt:lpstr>
      <vt:lpstr>Arquitectura REST</vt:lpstr>
      <vt:lpstr>JSR 311 Java API for RESTful Web Services</vt:lpstr>
      <vt:lpstr>JSR 311 Java API for RESTful Web Services</vt:lpstr>
      <vt:lpstr>JSR 311 Java API for RESTful Web Services</vt:lpstr>
      <vt:lpstr>JSR 311 Java API for RESTful Web Services</vt:lpstr>
      <vt:lpstr>JSR 311 Java API for RESTful Web Services</vt:lpstr>
      <vt:lpstr>JAX-RS Jersey Reference Implementation</vt:lpstr>
      <vt:lpstr>JSR 339 - JAX-RS 2.0</vt:lpstr>
      <vt:lpstr>JSR 339 - JAX-RS 2.0 (JAX-RS 2.1 Simple Resource Method)</vt:lpstr>
      <vt:lpstr>JSR 339 - JAX-RS 2.0 (JAX-RS 2.1 Simple Broadcast Update)</vt:lpstr>
      <vt:lpstr>Ejercicio Nº 4.1:  Desplegar un servidor y cliente JAX-RS</vt:lpstr>
      <vt:lpstr>Ejercicio Nº 4.2: Utilizar los objetos JAX-RS</vt:lpstr>
      <vt:lpstr>Lecturas adicionales</vt:lpstr>
      <vt:lpstr>Resumen</vt:lpstr>
      <vt:lpstr>Tarea Nº 4: Implementar un servicio JAX-RS</vt:lpstr>
    </vt:vector>
  </TitlesOfParts>
  <Company>Cibertec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Elizabeth Bustamante Echevarria</cp:lastModifiedBy>
  <cp:revision>298</cp:revision>
  <cp:lastPrinted>2015-06-18T22:20:29Z</cp:lastPrinted>
  <dcterms:created xsi:type="dcterms:W3CDTF">2011-09-12T11:53:00Z</dcterms:created>
  <dcterms:modified xsi:type="dcterms:W3CDTF">2016-04-01T17:06:49Z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