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  <p:embeddedFont>
      <p:font typeface="Comfortaa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35" Type="http://schemas.openxmlformats.org/officeDocument/2006/relationships/font" Target="fonts/Comfortaa-bold.fntdata"/><Relationship Id="rId12" Type="http://schemas.openxmlformats.org/officeDocument/2006/relationships/slide" Target="slides/slide7.xml"/><Relationship Id="rId34" Type="http://schemas.openxmlformats.org/officeDocument/2006/relationships/font" Target="fonts/Comfortaa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27018ed0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27018ed0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27018ed0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27018ed0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27018ed0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27018ed0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27018ed0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27018ed0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27018ed0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27018ed0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27018ed0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27018ed0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27018ed0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27018ed0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27018ed0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27018ed0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27018ed0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27018ed0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27018ed0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27018ed0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26e33935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26e33935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27018ed0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27018ed0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27018ed0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27018ed0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27018ed0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27018ed0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27018ed0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27018ed0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27018ed0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27018ed0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27018ed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27018ed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27018ed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27018ed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27018ed0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27018ed0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27018ed0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27018ed0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27018ed0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27018ed0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27018ed0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27018ed0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27018ed0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27018ed0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geogebra.org/m/XUkhCJRj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5: Stats Week!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Least Squares?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are literally trying to minimize the sum of the areas of the squares (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 sz="2400"/>
              <a:t>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vertical distance between the point and the regression line is the </a:t>
            </a:r>
            <a:r>
              <a:rPr b="1" lang="en" sz="2400"/>
              <a:t>residual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Residual: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 = y - y-hat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Key Assumptions for Regression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u="sng"/>
              <a:t>Linearity Assumption</a:t>
            </a:r>
            <a:r>
              <a:rPr lang="en" sz="2000"/>
              <a:t> - relationship b/t the two variables is linear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u="sng"/>
              <a:t>Independence Assumption</a:t>
            </a:r>
            <a:r>
              <a:rPr lang="en" sz="2000"/>
              <a:t> - errors in the true underlying model are independent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u="sng"/>
              <a:t>Equal Variance Assumption (Homoskedasticity)</a:t>
            </a:r>
            <a:r>
              <a:rPr lang="en" sz="2000"/>
              <a:t> - The variability of y should be about the same for each value of x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u="sng"/>
              <a:t>Normal Population Assumption</a:t>
            </a:r>
            <a:r>
              <a:rPr lang="en" sz="2000"/>
              <a:t> - the residuals/errors are normally distributed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Formulas for B</a:t>
            </a:r>
            <a:r>
              <a:rPr baseline="-25000" lang="en"/>
              <a:t>1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75" y="1563375"/>
            <a:ext cx="5143000" cy="30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 for B</a:t>
            </a:r>
            <a:r>
              <a:rPr baseline="-25000" lang="en"/>
              <a:t>0</a:t>
            </a:r>
            <a:endParaRPr baseline="-25000"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1300"/>
            <a:ext cx="31051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 #2</a:t>
            </a:r>
            <a:endParaRPr b="1"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Colleges use SAT scores in the admissions process because they believe these scores provide some insight into how a high school student will perform at the college level. Suppose the entering freshman at a certain college have mean combined SAT scores of 1222 with a standard deviation of 83. In the first semester, these students attained a mean GPA of 2.66 with a standard deviation of 0.56. A scatterplot showed the association to be reasonably linear, and the correlation between SAT score and GPA was 0.47. What’s the equation of the regression line?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Work #2</a:t>
            </a:r>
            <a:endParaRPr b="1"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groups of 2-3, find the equations for the regression lines in the scenarios given.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Outputs, Example 3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5225"/>
            <a:ext cx="6388701" cy="250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5212" y="3646300"/>
            <a:ext cx="3521675" cy="13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Slope &amp; Y-Intercept, Example 3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Slope:</a:t>
            </a:r>
            <a:r>
              <a:rPr lang="en"/>
              <a:t> For every one </a:t>
            </a:r>
            <a:r>
              <a:rPr lang="en" u="sng"/>
              <a:t>x units</a:t>
            </a:r>
            <a:r>
              <a:rPr lang="en"/>
              <a:t> increase in </a:t>
            </a:r>
            <a:r>
              <a:rPr lang="en" u="sng"/>
              <a:t>x variable</a:t>
            </a:r>
            <a:r>
              <a:rPr lang="en"/>
              <a:t>, the regression model predicts a </a:t>
            </a:r>
            <a:r>
              <a:rPr lang="en" u="sng"/>
              <a:t>value of slope</a:t>
            </a:r>
            <a:r>
              <a:rPr lang="en"/>
              <a:t>  </a:t>
            </a:r>
            <a:r>
              <a:rPr lang="en" u="sng"/>
              <a:t>y units</a:t>
            </a:r>
            <a:r>
              <a:rPr lang="en"/>
              <a:t> (increase or decrease) in </a:t>
            </a:r>
            <a:r>
              <a:rPr lang="en" u="sng"/>
              <a:t>y variable.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Y-Intercept</a:t>
            </a:r>
            <a:r>
              <a:rPr lang="en"/>
              <a:t>: When </a:t>
            </a:r>
            <a:r>
              <a:rPr lang="en" u="sng"/>
              <a:t>x variable</a:t>
            </a:r>
            <a:r>
              <a:rPr lang="en"/>
              <a:t> is 0 </a:t>
            </a:r>
            <a:r>
              <a:rPr lang="en" u="sng"/>
              <a:t>x units</a:t>
            </a:r>
            <a:r>
              <a:rPr lang="en"/>
              <a:t>, the regression model predicts </a:t>
            </a:r>
            <a:r>
              <a:rPr lang="en" u="sng"/>
              <a:t>y variable</a:t>
            </a:r>
            <a:r>
              <a:rPr lang="en"/>
              <a:t> to be </a:t>
            </a:r>
            <a:r>
              <a:rPr lang="en" u="sng"/>
              <a:t>value of y-intercept</a:t>
            </a:r>
            <a:r>
              <a:rPr lang="en"/>
              <a:t> </a:t>
            </a:r>
            <a:r>
              <a:rPr lang="en" u="sng"/>
              <a:t>y units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Work #3</a:t>
            </a:r>
            <a:endParaRPr b="1"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groups of 2-3, write the equation of the regression line. Then, interpret the slope and y-intercept.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Values, Example 4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the regression equation to predict values of y based on 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were interested in the fuel economy of a car weighing 3,000lbs: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were interested in a car weighing 500 lbs: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500 lbs. Is outside the range of the weight values in our dataset, so this is an example of </a:t>
            </a:r>
            <a:r>
              <a:rPr b="1" lang="en"/>
              <a:t>extrapolation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75" y="1856850"/>
            <a:ext cx="6926450" cy="6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275" y="3013600"/>
            <a:ext cx="6926450" cy="529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 - Terminology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Dependent variable</a:t>
            </a:r>
            <a:r>
              <a:rPr lang="en" sz="2400"/>
              <a:t> - the variable you’re interested in understanding (y)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Independent variables </a:t>
            </a:r>
            <a:r>
              <a:rPr lang="en" sz="2400"/>
              <a:t>or</a:t>
            </a:r>
            <a:r>
              <a:rPr b="1" lang="en" sz="2400"/>
              <a:t> predictors</a:t>
            </a:r>
            <a:r>
              <a:rPr lang="en" sz="2400"/>
              <a:t> - the variables you think are related to your dependent variable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Regression gives us a framework to determine the nature of the relationship between these variables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Work #4</a:t>
            </a:r>
            <a:endParaRPr b="1"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groups of 2-3, calculate predicted values for the two scenarios given.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Residuals, Example 5</a:t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VW Rabbit weights 1930 lbs.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Substituting this into our regression equation, we get its predicted value.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dataset reveals that the VW Rabbit actually gets 25 mpg.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this value mean?</a:t>
            </a: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25" y="1956475"/>
            <a:ext cx="3635400" cy="45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825" y="2915425"/>
            <a:ext cx="178418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Work #5</a:t>
            </a:r>
            <a:endParaRPr b="1"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groups of 2-3, calculate the residuals in the given scenarios.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 of Determination, (R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</a:t>
            </a:r>
            <a:r>
              <a:rPr baseline="30000" lang="en" sz="2400"/>
              <a:t>2</a:t>
            </a:r>
            <a:r>
              <a:rPr lang="en" sz="2400"/>
              <a:t> and </a:t>
            </a:r>
            <a:r>
              <a:rPr b="1" lang="en" sz="2400"/>
              <a:t>adjusted</a:t>
            </a:r>
            <a:r>
              <a:rPr lang="en" sz="2400"/>
              <a:t> R</a:t>
            </a:r>
            <a:r>
              <a:rPr baseline="30000" lang="en" sz="2400"/>
              <a:t>2</a:t>
            </a:r>
            <a:r>
              <a:rPr lang="en" sz="2400"/>
              <a:t> show what percentage of the variation in the y variable is explained by x.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</a:t>
            </a:r>
            <a:r>
              <a:rPr baseline="30000" lang="en" sz="1800"/>
              <a:t>2</a:t>
            </a:r>
            <a:r>
              <a:rPr lang="en" sz="1800"/>
              <a:t> can range from 0 to 1,  0% to 100%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“adjust” R</a:t>
            </a:r>
            <a:r>
              <a:rPr baseline="30000" lang="en" sz="1800"/>
              <a:t>2</a:t>
            </a:r>
            <a:r>
              <a:rPr lang="en" sz="1800"/>
              <a:t> when we have more than one predictor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</a:t>
            </a:r>
            <a:r>
              <a:rPr baseline="30000" lang="en" sz="1800"/>
              <a:t>2</a:t>
            </a:r>
            <a:r>
              <a:rPr lang="en" sz="1800"/>
              <a:t> = r</a:t>
            </a:r>
            <a:r>
              <a:rPr baseline="30000" lang="en" sz="1800"/>
              <a:t>2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≠ Causation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Correlation: When X changes, Y tends to change. We observe a relationship, but we cannot prove why.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Causal: Not only do we observe a relationship, but we see that X has a consistent </a:t>
            </a:r>
            <a:r>
              <a:rPr lang="en" sz="2400"/>
              <a:t>causal effect on Y.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Your Data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start by looking at your data. Make a histogram of your x/dependent variables. Make a histogram of your independent variables. Describe them using: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Unusual Features (Gaps, Outliers, etc.)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Your Data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398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2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/>
              <a:t>Now, let’s look at the relationship between the two variables with a </a:t>
            </a:r>
            <a:r>
              <a:rPr b="1" lang="en"/>
              <a:t>scatter</a:t>
            </a:r>
            <a:r>
              <a:rPr lang="en"/>
              <a:t> </a:t>
            </a:r>
            <a:r>
              <a:rPr b="1" lang="en"/>
              <a:t>plot</a:t>
            </a:r>
            <a:r>
              <a:rPr lang="en"/>
              <a:t>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plot the dependent variable (y) against the independent variable (x).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050" y="1316006"/>
            <a:ext cx="4429250" cy="2947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Your Data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193700" y="1152475"/>
            <a:ext cx="442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3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we can describe the scatterplot: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Form</a:t>
            </a:r>
            <a:r>
              <a:rPr lang="en" sz="1800"/>
              <a:t>: linear or non-linear (curved)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Direction</a:t>
            </a:r>
            <a:r>
              <a:rPr lang="en" sz="1800"/>
              <a:t>: positive or negative (direction of slope)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Strength</a:t>
            </a:r>
            <a:r>
              <a:rPr lang="en" sz="1800"/>
              <a:t>: strong? moderate? weak? no relationship (cloud-like)?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Unusual Features</a:t>
            </a:r>
            <a:r>
              <a:rPr lang="en" sz="1800"/>
              <a:t>: outliers? clusters?</a:t>
            </a:r>
            <a:endParaRPr sz="18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575" y="1576575"/>
            <a:ext cx="3859725" cy="25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 #1</a:t>
            </a:r>
            <a:endParaRPr b="1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93700" y="1152475"/>
            <a:ext cx="442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Describing the Scatterplot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/>
              <a:t>The scatterplot of weight vs. height appears linear, moderately strong, and positive.</a:t>
            </a:r>
            <a:endParaRPr sz="18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575" y="1576575"/>
            <a:ext cx="3859725" cy="25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Work #1</a:t>
            </a:r>
            <a:endParaRPr b="1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groups of 2-3, describe the scatterplots given.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Pearson’s Correlation Coefficient (r)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Measures the strength of the linear association between two variables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range from -1 to 1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 is perfectly linear and positive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0 is no linear relationship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-1 is perfectly linear and negative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Sign always matches sign of slope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is sensitive to outliers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Has no units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Using a Stats Package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think there is a linear relationship between two variables, we can model it using linear regression.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perform a linear regression, you’ll use </a:t>
            </a:r>
            <a:r>
              <a:rPr b="1" lang="en"/>
              <a:t>Ordinary Least Squares</a:t>
            </a:r>
            <a:r>
              <a:rPr lang="en"/>
              <a:t> (OLS)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2195513"/>
            <a:ext cx="400050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2690225" y="2763225"/>
            <a:ext cx="33501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y = b + mx</a:t>
            </a:r>
            <a:endParaRPr sz="4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4" name="Google Shape;114;p21"/>
          <p:cNvCxnSpPr/>
          <p:nvPr/>
        </p:nvCxnSpPr>
        <p:spPr>
          <a:xfrm flipH="1" rot="10800000">
            <a:off x="1949750" y="3600300"/>
            <a:ext cx="2060700" cy="73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21"/>
          <p:cNvCxnSpPr/>
          <p:nvPr/>
        </p:nvCxnSpPr>
        <p:spPr>
          <a:xfrm flipH="1" rot="10800000">
            <a:off x="5150425" y="3600325"/>
            <a:ext cx="70800" cy="52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21"/>
          <p:cNvSpPr txBox="1"/>
          <p:nvPr/>
        </p:nvSpPr>
        <p:spPr>
          <a:xfrm>
            <a:off x="971525" y="4254975"/>
            <a:ext cx="1718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-intercept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(constant)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035350" y="3829425"/>
            <a:ext cx="335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Slope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(regression coefficient on x)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8" name="Google Shape;118;p21"/>
          <p:cNvCxnSpPr>
            <a:stCxn id="119" idx="0"/>
          </p:cNvCxnSpPr>
          <p:nvPr/>
        </p:nvCxnSpPr>
        <p:spPr>
          <a:xfrm rot="10800000">
            <a:off x="6410450" y="2948025"/>
            <a:ext cx="981600" cy="126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21"/>
          <p:cNvSpPr txBox="1"/>
          <p:nvPr/>
        </p:nvSpPr>
        <p:spPr>
          <a:xfrm>
            <a:off x="6532700" y="4210425"/>
            <a:ext cx="1718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error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