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
  </p:notesMasterIdLst>
  <p:handoutMasterIdLst>
    <p:handoutMasterId r:id="rId6"/>
  </p:handoutMasterIdLst>
  <p:sldIdLst>
    <p:sldId id="290" r:id="rId2"/>
    <p:sldId id="291" r:id="rId3"/>
    <p:sldId id="292"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7" userDrawn="1">
          <p15:clr>
            <a:srgbClr val="A4A3A4"/>
          </p15:clr>
        </p15:guide>
        <p15:guide id="2" pos="5654" userDrawn="1">
          <p15:clr>
            <a:srgbClr val="A4A3A4"/>
          </p15:clr>
        </p15:guide>
        <p15:guide id="3" orient="horz" pos="2832" userDrawn="1">
          <p15:clr>
            <a:srgbClr val="A4A3A4"/>
          </p15:clr>
        </p15:guide>
        <p15:guide id="4" pos="1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a:srgbClr val="FF6319"/>
    <a:srgbClr val="AEA400"/>
    <a:srgbClr val="00B2A9"/>
    <a:srgbClr val="DED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3" d="100"/>
          <a:sy n="103" d="100"/>
        </p:scale>
        <p:origin x="102" y="744"/>
      </p:cViewPr>
      <p:guideLst>
        <p:guide orient="horz" pos="687"/>
        <p:guide pos="5654"/>
        <p:guide orient="horz" pos="2832"/>
        <p:guide pos="184"/>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p:scale>
          <a:sx n="91" d="100"/>
          <a:sy n="91" d="100"/>
        </p:scale>
        <p:origin x="4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 Codex, Atos Consulting, Atos | Syntel, Atos Worldgrid, Bull, Canopy, equensWorldline, Unify, Worldline and Zero Email are registered trademarks of the Atos group. September 2018. © 2018 Atos. Confidential information owned by Atos, to be used by the recipient only. This document, or any part of it, may not be reproduced, copied, circulated and/or distributed nor quoted without prior written approval from Atos.</a:t>
            </a:r>
          </a:p>
        </p:txBody>
      </p:sp>
      <p:pic>
        <p:nvPicPr>
          <p:cNvPr id="5" name="Picture 4">
            <a:extLst>
              <a:ext uri="{FF2B5EF4-FFF2-40B4-BE49-F238E27FC236}">
                <a16:creationId xmlns:a16="http://schemas.microsoft.com/office/drawing/2014/main" id="{6607F0ED-55BB-4142-8319-691E47EC55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0726" y="222314"/>
            <a:ext cx="2293199" cy="400109"/>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59767" y="8532440"/>
            <a:ext cx="624167" cy="371986"/>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8898" y="8544386"/>
            <a:ext cx="5913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dirty="0">
                <a:latin typeface="Verdana" pitchFamily="34" charset="0"/>
                <a:ea typeface="Verdana" pitchFamily="34" charset="0"/>
                <a:cs typeface="Verdana" pitchFamily="34" charset="0"/>
              </a:rPr>
              <a:t>Atos, the Atos logo, Atos Codex, Atos Consulting, Atos | Syntel, Atos Worldgrid, Bull, Canopy, equensWorldline, Unify, Worldline and Zero Email are registered trademarks of the Atos group. September 2018. © 2018 Atos. Confidential information owned by Atos, to be used by the recipient only. This document, or any part of it, may not be reproduced, copied, circulated and/or distributed nor quoted without prior written approval from Atos.</a:t>
            </a:r>
          </a:p>
        </p:txBody>
      </p:sp>
      <p:pic>
        <p:nvPicPr>
          <p:cNvPr id="10" name="Picture 9">
            <a:extLst>
              <a:ext uri="{FF2B5EF4-FFF2-40B4-BE49-F238E27FC236}">
                <a16:creationId xmlns:a16="http://schemas.microsoft.com/office/drawing/2014/main" id="{33322B9A-2FFE-4E5E-9B13-153C826916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1521" y="195795"/>
            <a:ext cx="1902413" cy="331926"/>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https://www.e4developer.com/2018/02/28/spring-cloud-data-flow-use-cases/</a:t>
            </a:r>
            <a:endParaRPr lang="en-US" dirty="0"/>
          </a:p>
        </p:txBody>
      </p:sp>
      <p:sp>
        <p:nvSpPr>
          <p:cNvPr id="4" name="Slide Number Placehold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2</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61707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AddClassification"/>
          <p:cNvSpPr txBox="1">
            <a:spLocks noChangeArrowheads="1"/>
          </p:cNvSpPr>
          <p:nvPr userDrawn="1"/>
        </p:nvSpPr>
        <p:spPr bwMode="auto">
          <a:xfrm>
            <a:off x="3960294" y="4659678"/>
            <a:ext cx="12234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smtClean="0">
                <a:solidFill>
                  <a:schemeClr val="bg1"/>
                </a:solidFill>
                <a:latin typeface="+mn-lt"/>
                <a:ea typeface="Verdana" pitchFamily="34" charset="0"/>
                <a:cs typeface="Verdana" pitchFamily="34" charset="0"/>
              </a:rPr>
              <a:t>© 2018 Syntel, Inc.</a:t>
            </a:r>
            <a:endParaRPr lang="en-US" sz="800" b="0" dirty="0">
              <a:solidFill>
                <a:schemeClr val="bg1"/>
              </a:solidFill>
              <a:latin typeface="+mn-lt"/>
              <a:ea typeface="Verdana" pitchFamily="34" charset="0"/>
              <a:cs typeface="Verdana"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4737600"/>
            <a:ext cx="1635224" cy="86075"/>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2202418"/>
            <a:ext cx="8370094" cy="738664"/>
          </a:xfrm>
          <a:prstGeom prst="rect">
            <a:avLst/>
          </a:prstGeom>
        </p:spPr>
        <p:txBody>
          <a:bodyPr lIns="0" tIns="0" rIns="0" bIns="0" anchor="ctr">
            <a:spAutoFit/>
          </a:bodyPr>
          <a:lstStyle>
            <a:lvl1pPr>
              <a:lnSpc>
                <a:spcPct val="100000"/>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2" y="4522583"/>
            <a:ext cx="1911299" cy="333477"/>
          </a:xfrm>
          <a:prstGeom prst="rect">
            <a:avLst/>
          </a:prstGeom>
        </p:spPr>
      </p:pic>
      <p:sp>
        <p:nvSpPr>
          <p:cNvPr id="3" name="Text Placeholder 2"/>
          <p:cNvSpPr>
            <a:spLocks noGrp="1"/>
          </p:cNvSpPr>
          <p:nvPr>
            <p:ph type="body" sz="quarter" idx="10" hasCustomPrompt="1"/>
          </p:nvPr>
        </p:nvSpPr>
        <p:spPr>
          <a:xfrm>
            <a:off x="292899" y="4277666"/>
            <a:ext cx="2785201" cy="215444"/>
          </a:xfrm>
        </p:spPr>
        <p:txBody>
          <a:bodyPr wrap="none" anchor="b">
            <a:noAutofit/>
          </a:bodyPr>
          <a:lstStyle>
            <a:lvl1pPr marL="0" indent="0">
              <a:buNone/>
              <a:defRPr sz="1400">
                <a:solidFill>
                  <a:schemeClr val="bg1"/>
                </a:solidFill>
                <a:latin typeface="+mn-lt"/>
              </a:defRPr>
            </a:lvl1pPr>
          </a:lstStyle>
          <a:p>
            <a:pPr lvl="0"/>
            <a:r>
              <a:rPr lang="en-US" dirty="0" smtClean="0"/>
              <a:t>Date</a:t>
            </a:r>
            <a:endParaRPr lang="en-GB" dirty="0"/>
          </a:p>
        </p:txBody>
      </p:sp>
    </p:spTree>
    <p:extLst>
      <p:ext uri="{BB962C8B-B14F-4D97-AF65-F5344CB8AC3E}">
        <p14:creationId xmlns:p14="http://schemas.microsoft.com/office/powerpoint/2010/main" val="374200333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25"/>
            <a:ext cx="9186488" cy="2050545"/>
          </a:xfrm>
          <a:prstGeom prst="rect">
            <a:avLst/>
          </a:prstGeom>
        </p:spPr>
      </p:pic>
      <p:sp>
        <p:nvSpPr>
          <p:cNvPr id="4"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346315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60097"/>
            <a:ext cx="9186488" cy="2023306"/>
          </a:xfrm>
          <a:prstGeom prst="rect">
            <a:avLst/>
          </a:prstGeom>
        </p:spPr>
      </p:pic>
      <p:sp>
        <p:nvSpPr>
          <p:cNvPr id="4"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5831762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25"/>
            <a:ext cx="9186488" cy="2050545"/>
          </a:xfrm>
          <a:prstGeom prst="rect">
            <a:avLst/>
          </a:prstGeom>
        </p:spPr>
      </p:pic>
      <p:sp>
        <p:nvSpPr>
          <p:cNvPr id="4"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14356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25"/>
            <a:ext cx="9186488" cy="2050545"/>
          </a:xfrm>
          <a:prstGeom prst="rect">
            <a:avLst/>
          </a:prstGeom>
        </p:spPr>
      </p:pic>
      <p:sp>
        <p:nvSpPr>
          <p:cNvPr id="4"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13170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5471"/>
            <a:ext cx="9204416" cy="2048653"/>
          </a:xfrm>
          <a:prstGeom prst="rect">
            <a:avLst/>
          </a:prstGeom>
        </p:spPr>
      </p:pic>
      <p:sp>
        <p:nvSpPr>
          <p:cNvPr id="4"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131709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1560265"/>
            <a:ext cx="9197784" cy="2022969"/>
          </a:xfrm>
          <a:prstGeom prst="rect">
            <a:avLst/>
          </a:prstGeom>
        </p:spPr>
      </p:pic>
      <p:sp>
        <p:nvSpPr>
          <p:cNvPr id="4"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80625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4505"/>
            <a:ext cx="9186488" cy="2050585"/>
          </a:xfrm>
          <a:prstGeom prst="rect">
            <a:avLst/>
          </a:prstGeom>
        </p:spPr>
      </p:pic>
      <p:sp>
        <p:nvSpPr>
          <p:cNvPr id="4"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3769"/>
            <a:ext cx="9186488" cy="2052058"/>
          </a:xfrm>
          <a:prstGeom prst="rect">
            <a:avLst/>
          </a:prstGeom>
        </p:spPr>
      </p:pic>
      <p:sp>
        <p:nvSpPr>
          <p:cNvPr id="5"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60097"/>
            <a:ext cx="9186488" cy="2023306"/>
          </a:xfrm>
          <a:prstGeom prst="rect">
            <a:avLst/>
          </a:prstGeom>
        </p:spPr>
      </p:pic>
      <p:sp>
        <p:nvSpPr>
          <p:cNvPr id="5"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58584"/>
            <a:ext cx="9186488" cy="2026332"/>
          </a:xfrm>
          <a:prstGeom prst="rect">
            <a:avLst/>
          </a:prstGeom>
        </p:spPr>
      </p:pic>
      <p:sp>
        <p:nvSpPr>
          <p:cNvPr id="4"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9248" y="123478"/>
            <a:ext cx="8677656" cy="720080"/>
          </a:xfrm>
        </p:spPr>
        <p:txBody>
          <a:bodyPr/>
          <a:lstStyle>
            <a:lvl1pPr marL="0" indent="0">
              <a:buNone/>
              <a:defRPr sz="2400" b="1" baseline="0">
                <a:latin typeface="+mj-lt"/>
              </a:defRPr>
            </a:lvl1pPr>
            <a:lvl2pPr marL="0" indent="0">
              <a:buNone/>
              <a:defRPr sz="1800">
                <a:latin typeface="+mj-lt"/>
              </a:defRPr>
            </a:lvl2pPr>
          </a:lstStyle>
          <a:p>
            <a:pPr lvl="0"/>
            <a:r>
              <a:rPr lang="en-US" smtClean="0"/>
              <a:t>Edit Master text styles</a:t>
            </a:r>
          </a:p>
          <a:p>
            <a:pPr lvl="1"/>
            <a:r>
              <a:rPr lang="en-US" smtClean="0"/>
              <a:t>Second level</a:t>
            </a:r>
          </a:p>
        </p:txBody>
      </p:sp>
      <p:sp>
        <p:nvSpPr>
          <p:cNvPr id="6" name="Text Placeholder 5"/>
          <p:cNvSpPr>
            <a:spLocks noGrp="1"/>
          </p:cNvSpPr>
          <p:nvPr>
            <p:ph type="body" sz="quarter" idx="11"/>
          </p:nvPr>
        </p:nvSpPr>
        <p:spPr>
          <a:xfrm>
            <a:off x="289249" y="1090800"/>
            <a:ext cx="8677656" cy="34034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586078290"/>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5471"/>
            <a:ext cx="9204416" cy="2048653"/>
          </a:xfrm>
          <a:prstGeom prst="rect">
            <a:avLst/>
          </a:prstGeom>
        </p:spPr>
      </p:pic>
      <p:sp>
        <p:nvSpPr>
          <p:cNvPr id="5"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59509"/>
            <a:ext cx="9204416" cy="2024482"/>
          </a:xfrm>
          <a:prstGeom prst="rect">
            <a:avLst/>
          </a:prstGeom>
        </p:spPr>
      </p:pic>
      <p:sp>
        <p:nvSpPr>
          <p:cNvPr id="5"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3769"/>
            <a:ext cx="9204416" cy="2052058"/>
          </a:xfrm>
          <a:prstGeom prst="rect">
            <a:avLst/>
          </a:prstGeom>
        </p:spPr>
      </p:pic>
      <p:sp>
        <p:nvSpPr>
          <p:cNvPr id="5"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33939"/>
            <a:ext cx="9204416" cy="2051717"/>
          </a:xfrm>
          <a:prstGeom prst="rect">
            <a:avLst/>
          </a:prstGeom>
        </p:spPr>
      </p:pic>
      <p:sp>
        <p:nvSpPr>
          <p:cNvPr id="5" name="Text Placeholder 4"/>
          <p:cNvSpPr>
            <a:spLocks noGrp="1"/>
          </p:cNvSpPr>
          <p:nvPr>
            <p:ph type="body" sz="quarter" idx="10"/>
          </p:nvPr>
        </p:nvSpPr>
        <p:spPr>
          <a:xfrm>
            <a:off x="4686300" y="1685925"/>
            <a:ext cx="4289424"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1550381"/>
            <a:ext cx="9204416" cy="2042738"/>
          </a:xfrm>
          <a:prstGeom prst="rect">
            <a:avLst/>
          </a:prstGeom>
        </p:spPr>
      </p:pic>
      <p:sp>
        <p:nvSpPr>
          <p:cNvPr id="5" name="Text Placeholder 4"/>
          <p:cNvSpPr>
            <a:spLocks noGrp="1"/>
          </p:cNvSpPr>
          <p:nvPr>
            <p:ph type="body" sz="quarter" idx="10"/>
          </p:nvPr>
        </p:nvSpPr>
        <p:spPr>
          <a:xfrm>
            <a:off x="4981574" y="1685925"/>
            <a:ext cx="3994149"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1779087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extBox 9"/>
          <p:cNvSpPr txBox="1"/>
          <p:nvPr userDrawn="1"/>
        </p:nvSpPr>
        <p:spPr>
          <a:xfrm>
            <a:off x="296545" y="913765"/>
            <a:ext cx="4014753"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296544" y="3912164"/>
            <a:ext cx="5273676"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mn-lt"/>
                <a:ea typeface="Verdana" pitchFamily="34" charset="0"/>
                <a:cs typeface="Verdana" pitchFamily="34" charset="0"/>
              </a:rPr>
              <a:t>Atos, the Atos logo, Atos Codex, Atos Consulting, Atos </a:t>
            </a:r>
            <a:r>
              <a:rPr lang="en-US" sz="700" kern="1200" dirty="0" smtClean="0">
                <a:solidFill>
                  <a:schemeClr val="bg1"/>
                </a:solidFill>
                <a:latin typeface="+mn-lt"/>
                <a:ea typeface="Verdana" pitchFamily="34" charset="0"/>
                <a:cs typeface="Verdana" pitchFamily="34" charset="0"/>
              </a:rPr>
              <a:t>Syntel</a:t>
            </a:r>
            <a:r>
              <a:rPr lang="en-US" sz="700" kern="1200" dirty="0">
                <a:solidFill>
                  <a:schemeClr val="bg1"/>
                </a:solidFill>
                <a:latin typeface="+mn-lt"/>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mn-lt"/>
                <a:ea typeface="Verdana" pitchFamily="34" charset="0"/>
                <a:cs typeface="Verdana" pitchFamily="34" charset="0"/>
              </a:rPr>
              <a:t>it, may </a:t>
            </a:r>
            <a:r>
              <a:rPr lang="en-US" sz="700" kern="1200" dirty="0">
                <a:solidFill>
                  <a:schemeClr val="bg1"/>
                </a:solidFill>
                <a:latin typeface="+mn-lt"/>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mn-lt"/>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2" y="4522583"/>
            <a:ext cx="1911299" cy="333477"/>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89556" y="4737600"/>
            <a:ext cx="1635224" cy="86075"/>
          </a:xfrm>
          <a:prstGeom prst="rect">
            <a:avLst/>
          </a:prstGeom>
        </p:spPr>
      </p:pic>
    </p:spTree>
    <p:extLst>
      <p:ext uri="{BB962C8B-B14F-4D97-AF65-F5344CB8AC3E}">
        <p14:creationId xmlns:p14="http://schemas.microsoft.com/office/powerpoint/2010/main" val="262920130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685800" rtl="0" eaLnBrk="1" latinLnBrk="0" hangingPunct="1">
              <a:spcBef>
                <a:spcPct val="0"/>
              </a:spcBef>
              <a:buNone/>
              <a:defRPr lang="en-US" sz="2100" b="1" kern="1200">
                <a:solidFill>
                  <a:schemeClr val="tx1"/>
                </a:solidFill>
                <a:latin typeface="+mj-lt"/>
                <a:ea typeface="+mj-ea"/>
                <a:cs typeface="+mj-cs"/>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pPr>
              <a:defRPr/>
            </a:pPr>
            <a:fld id="{6EEF0F7D-7A19-4B3A-A931-684092EBD4CE}" type="slidenum">
              <a:rPr lang="en-US" altLang="en-US" smtClean="0"/>
              <a:pPr>
                <a:defRPr/>
              </a:pPr>
              <a:t>‹#›</a:t>
            </a:fld>
            <a:endParaRPr lang="en-US" altLang="en-US" dirty="0"/>
          </a:p>
        </p:txBody>
      </p:sp>
      <p:sp>
        <p:nvSpPr>
          <p:cNvPr id="7" name="Footer Placeholder 45"/>
          <p:cNvSpPr>
            <a:spLocks noGrp="1"/>
          </p:cNvSpPr>
          <p:nvPr>
            <p:ph type="ftr" sz="quarter" idx="3"/>
          </p:nvPr>
        </p:nvSpPr>
        <p:spPr>
          <a:xfrm>
            <a:off x="0" y="4970845"/>
            <a:ext cx="3086100" cy="164711"/>
          </a:xfrm>
          <a:prstGeom prst="rect">
            <a:avLst/>
          </a:prstGeom>
        </p:spPr>
        <p:txBody>
          <a:bodyPr vert="horz" lIns="91440" tIns="45720" rIns="91440" bIns="45720" rtlCol="0" anchor="ctr"/>
          <a:lstStyle>
            <a:lvl1pPr algn="l">
              <a:defRPr sz="600">
                <a:solidFill>
                  <a:schemeClr val="bg1"/>
                </a:solidFill>
              </a:defRPr>
            </a:lvl1pPr>
          </a:lstStyle>
          <a:p>
            <a:endParaRPr lang="en-US" dirty="0"/>
          </a:p>
        </p:txBody>
      </p:sp>
    </p:spTree>
    <p:extLst>
      <p:ext uri="{BB962C8B-B14F-4D97-AF65-F5344CB8AC3E}">
        <p14:creationId xmlns:p14="http://schemas.microsoft.com/office/powerpoint/2010/main" val="13769368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289248" y="123478"/>
            <a:ext cx="8677656" cy="720080"/>
          </a:xfrm>
        </p:spPr>
        <p:txBody>
          <a:bodyPr/>
          <a:lstStyle>
            <a:lvl1pPr marL="0" indent="0">
              <a:buNone/>
              <a:defRPr sz="2400" b="1" baseline="0">
                <a:latin typeface="+mj-lt"/>
              </a:defRPr>
            </a:lvl1pPr>
            <a:lvl2pPr marL="0" indent="0">
              <a:buNone/>
              <a:defRPr sz="1800">
                <a:latin typeface="+mj-lt"/>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50372686"/>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090800"/>
            <a:ext cx="8677656" cy="34034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ext Placeholder 3"/>
          <p:cNvSpPr>
            <a:spLocks noGrp="1"/>
          </p:cNvSpPr>
          <p:nvPr>
            <p:ph type="body" sz="quarter" idx="10"/>
          </p:nvPr>
        </p:nvSpPr>
        <p:spPr>
          <a:xfrm>
            <a:off x="289248" y="123478"/>
            <a:ext cx="8677656" cy="720080"/>
          </a:xfrm>
        </p:spPr>
        <p:txBody>
          <a:bodyPr/>
          <a:lstStyle>
            <a:lvl1pPr marL="0" indent="0">
              <a:buNone/>
              <a:defRPr sz="2400" b="1" baseline="0">
                <a:latin typeface="+mj-lt"/>
              </a:defRPr>
            </a:lvl1pPr>
            <a:lvl2pPr marL="0" indent="0">
              <a:buNone/>
              <a:defRPr sz="1800">
                <a:latin typeface="+mj-lt"/>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346279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1559341"/>
            <a:ext cx="9166852" cy="2024818"/>
          </a:xfrm>
          <a:prstGeom prst="rect">
            <a:avLst/>
          </a:prstGeom>
        </p:spPr>
      </p:pic>
      <p:sp>
        <p:nvSpPr>
          <p:cNvPr id="5" name="Text Placeholder 4"/>
          <p:cNvSpPr>
            <a:spLocks noGrp="1"/>
          </p:cNvSpPr>
          <p:nvPr>
            <p:ph type="body" sz="quarter" idx="10"/>
          </p:nvPr>
        </p:nvSpPr>
        <p:spPr>
          <a:xfrm>
            <a:off x="3203848" y="1685925"/>
            <a:ext cx="5771877"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072469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1534505"/>
            <a:ext cx="9192464" cy="2050585"/>
          </a:xfrm>
          <a:prstGeom prst="rect">
            <a:avLst/>
          </a:prstGeom>
        </p:spPr>
      </p:pic>
      <p:sp>
        <p:nvSpPr>
          <p:cNvPr id="5"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47012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33939"/>
            <a:ext cx="9180512" cy="2051717"/>
          </a:xfrm>
          <a:prstGeom prst="rect">
            <a:avLst/>
          </a:prstGeom>
        </p:spPr>
      </p:pic>
      <p:sp>
        <p:nvSpPr>
          <p:cNvPr id="6"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550262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59341"/>
            <a:ext cx="9180512" cy="2024818"/>
          </a:xfrm>
          <a:prstGeom prst="rect">
            <a:avLst/>
          </a:prstGeom>
        </p:spPr>
      </p:pic>
      <p:sp>
        <p:nvSpPr>
          <p:cNvPr id="4"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726028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1558584"/>
            <a:ext cx="9180512" cy="2026332"/>
          </a:xfrm>
          <a:prstGeom prst="rect">
            <a:avLst/>
          </a:prstGeom>
        </p:spPr>
      </p:pic>
      <p:sp>
        <p:nvSpPr>
          <p:cNvPr id="4" name="Text Placeholder 4"/>
          <p:cNvSpPr>
            <a:spLocks noGrp="1"/>
          </p:cNvSpPr>
          <p:nvPr>
            <p:ph type="body" sz="quarter" idx="10"/>
          </p:nvPr>
        </p:nvSpPr>
        <p:spPr>
          <a:xfrm>
            <a:off x="3203848" y="1685925"/>
            <a:ext cx="5771876" cy="1781175"/>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274810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4483835" y="4814197"/>
            <a:ext cx="176330" cy="123111"/>
          </a:xfrm>
          <a:prstGeom prst="rect">
            <a:avLst/>
          </a:prstGeom>
          <a:noFill/>
        </p:spPr>
        <p:txBody>
          <a:bodyPr wrap="none" lIns="0" tIns="0" rIns="0" bIns="0" rtlCol="0" anchor="ctr">
            <a:spAutoFit/>
          </a:bodyPr>
          <a:lstStyle/>
          <a:p>
            <a:pPr algn="ctr"/>
            <a:fld id="{6971936E-DEB9-479F-A215-67E5B2252768}" type="slidenum">
              <a:rPr lang="en-US" sz="800" baseline="0" smtClean="0">
                <a:latin typeface="+mn-lt"/>
                <a:ea typeface="Verdana" pitchFamily="34" charset="0"/>
                <a:cs typeface="Verdana" pitchFamily="34" charset="0"/>
              </a:rPr>
              <a:pPr algn="ctr"/>
              <a:t>‹#›</a:t>
            </a:fld>
            <a:endParaRPr lang="nl-NL" sz="800" dirty="0">
              <a:latin typeface="+mn-lt"/>
              <a:ea typeface="Verdana" pitchFamily="34" charset="0"/>
              <a:cs typeface="Verdana" pitchFamily="34" charset="0"/>
            </a:endParaRPr>
          </a:p>
        </p:txBody>
      </p:sp>
      <p:sp>
        <p:nvSpPr>
          <p:cNvPr id="14" name="Text Placeholder 2"/>
          <p:cNvSpPr>
            <a:spLocks noGrp="1"/>
          </p:cNvSpPr>
          <p:nvPr>
            <p:ph type="body" idx="1"/>
          </p:nvPr>
        </p:nvSpPr>
        <p:spPr>
          <a:xfrm>
            <a:off x="289249" y="1090800"/>
            <a:ext cx="8675238" cy="3403413"/>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8" y="123478"/>
            <a:ext cx="8675239" cy="567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289249" y="944932"/>
            <a:ext cx="8860432" cy="0"/>
          </a:xfrm>
          <a:prstGeom prst="line">
            <a:avLst/>
          </a:prstGeom>
          <a:ln w="15875">
            <a:solidFill>
              <a:srgbClr val="0066A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7521717" y="4775171"/>
            <a:ext cx="1452294" cy="253391"/>
          </a:xfrm>
          <a:prstGeom prst="rect">
            <a:avLst/>
          </a:prstGeom>
        </p:spPr>
      </p:pic>
      <p:cxnSp>
        <p:nvCxnSpPr>
          <p:cNvPr id="12" name="Straight Connector 11"/>
          <p:cNvCxnSpPr>
            <a:cxnSpLocks/>
          </p:cNvCxnSpPr>
          <p:nvPr userDrawn="1"/>
        </p:nvCxnSpPr>
        <p:spPr>
          <a:xfrm>
            <a:off x="289249" y="4625878"/>
            <a:ext cx="8860536" cy="0"/>
          </a:xfrm>
          <a:prstGeom prst="line">
            <a:avLst/>
          </a:prstGeom>
          <a:ln w="15875">
            <a:solidFill>
              <a:srgbClr val="0066A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9">
            <a:extLst>
              <a:ext uri="{28A0092B-C50C-407E-A947-70E740481C1C}">
                <a14:useLocalDpi xmlns:a14="http://schemas.microsoft.com/office/drawing/2010/main"/>
              </a:ext>
            </a:extLst>
          </a:blip>
          <a:stretch>
            <a:fillRect/>
          </a:stretch>
        </p:blipFill>
        <p:spPr>
          <a:xfrm>
            <a:off x="288774" y="4832715"/>
            <a:ext cx="1635224" cy="86075"/>
          </a:xfrm>
          <a:prstGeom prst="rect">
            <a:avLst/>
          </a:prstGeom>
        </p:spPr>
      </p:pic>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6" r:id="rId3"/>
    <p:sldLayoutId id="2147483654"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55" r:id="rId25"/>
    <p:sldLayoutId id="2147483677" r:id="rId26"/>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mj-lt"/>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rgbClr val="0066A1"/>
        </a:buClr>
        <a:buFont typeface="Lucida Sans Unicode" pitchFamily="34" charset="0"/>
        <a:buChar char="▶"/>
        <a:defRPr sz="1400" kern="1200" baseline="0">
          <a:solidFill>
            <a:schemeClr val="tx1"/>
          </a:solidFill>
          <a:latin typeface="+mn-lt"/>
          <a:ea typeface="Verdana" pitchFamily="34" charset="0"/>
          <a:cs typeface="Verdana" pitchFamily="34" charset="0"/>
        </a:defRPr>
      </a:lvl1pPr>
      <a:lvl2pPr marL="548640" indent="-270000" algn="l" defTabSz="914400" rtl="0" eaLnBrk="1" latinLnBrk="0" hangingPunct="1">
        <a:spcBef>
          <a:spcPts val="0"/>
        </a:spcBef>
        <a:spcAft>
          <a:spcPts val="300"/>
        </a:spcAft>
        <a:buClr>
          <a:srgbClr val="0066A1"/>
        </a:buClr>
        <a:buFont typeface="Arial" pitchFamily="34" charset="0"/>
        <a:buChar char="–"/>
        <a:defRPr sz="1400" kern="1200" baseline="0">
          <a:solidFill>
            <a:schemeClr val="tx1"/>
          </a:solidFill>
          <a:latin typeface="+mn-lt"/>
          <a:ea typeface="Verdana" pitchFamily="34" charset="0"/>
          <a:cs typeface="Verdana" pitchFamily="34" charset="0"/>
        </a:defRPr>
      </a:lvl2pPr>
      <a:lvl3pPr marL="822960" indent="-270000" algn="l" defTabSz="914400" rtl="0" eaLnBrk="1" latinLnBrk="0" hangingPunct="1">
        <a:spcBef>
          <a:spcPts val="0"/>
        </a:spcBef>
        <a:spcAft>
          <a:spcPts val="300"/>
        </a:spcAft>
        <a:buClr>
          <a:srgbClr val="0066A1"/>
        </a:buClr>
        <a:buFont typeface="Arial" pitchFamily="34" charset="0"/>
        <a:buChar char="•"/>
        <a:defRPr sz="1400" kern="1200">
          <a:solidFill>
            <a:schemeClr val="tx1"/>
          </a:solidFill>
          <a:latin typeface="+mn-lt"/>
          <a:ea typeface="Verdana" pitchFamily="34" charset="0"/>
          <a:cs typeface="Verdana" pitchFamily="34" charset="0"/>
        </a:defRPr>
      </a:lvl3pPr>
      <a:lvl4pPr marL="1097280" indent="-270000" algn="l" defTabSz="914400" rtl="0" eaLnBrk="1" latinLnBrk="0" hangingPunct="1">
        <a:spcBef>
          <a:spcPts val="0"/>
        </a:spcBef>
        <a:spcAft>
          <a:spcPts val="300"/>
        </a:spcAft>
        <a:buClr>
          <a:srgbClr val="0066A1"/>
        </a:buClr>
        <a:buFont typeface="Arial" pitchFamily="34" charset="0"/>
        <a:buChar char="–"/>
        <a:defRPr sz="1400" kern="1200" baseline="0">
          <a:solidFill>
            <a:schemeClr val="tx1"/>
          </a:solidFill>
          <a:latin typeface="+mn-lt"/>
          <a:ea typeface="Verdana" pitchFamily="34" charset="0"/>
          <a:cs typeface="Verdana" pitchFamily="34" charset="0"/>
        </a:defRPr>
      </a:lvl4pPr>
      <a:lvl5pPr marL="1371600" indent="-270000" algn="l" defTabSz="914400" rtl="0" eaLnBrk="1" latinLnBrk="0" hangingPunct="1">
        <a:spcBef>
          <a:spcPts val="0"/>
        </a:spcBef>
        <a:spcAft>
          <a:spcPts val="300"/>
        </a:spcAft>
        <a:buClr>
          <a:srgbClr val="0066A1"/>
        </a:buClr>
        <a:buFont typeface="Arial" pitchFamily="34" charset="0"/>
        <a:buChar char="»"/>
        <a:defRPr sz="1400" kern="1200">
          <a:solidFill>
            <a:schemeClr val="tx1"/>
          </a:solidFill>
          <a:latin typeface="+mn-lt"/>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userDrawn="1">
          <p15:clr>
            <a:srgbClr val="F26B43"/>
          </p15:clr>
        </p15:guide>
        <p15:guide id="2" pos="182" userDrawn="1">
          <p15:clr>
            <a:srgbClr val="F26B43"/>
          </p15:clr>
        </p15:guide>
        <p15:guide id="3" pos="5654" userDrawn="1">
          <p15:clr>
            <a:srgbClr val="F26B43"/>
          </p15:clr>
        </p15:guide>
        <p15:guide id="4" orient="horz" pos="283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6.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r>
              <a:rPr lang="en-US" altLang="en-US" dirty="0"/>
              <a:t> </a:t>
            </a:r>
          </a:p>
        </p:txBody>
      </p:sp>
      <p:sp>
        <p:nvSpPr>
          <p:cNvPr id="6" name="Title 2"/>
          <p:cNvSpPr>
            <a:spLocks noGrp="1"/>
          </p:cNvSpPr>
          <p:nvPr>
            <p:ph type="title"/>
          </p:nvPr>
        </p:nvSpPr>
        <p:spPr>
          <a:xfrm>
            <a:off x="111682" y="123478"/>
            <a:ext cx="8852806" cy="720080"/>
          </a:xfrm>
        </p:spPr>
        <p:txBody>
          <a:bodyPr>
            <a:normAutofit/>
          </a:bodyPr>
          <a:lstStyle/>
          <a:p>
            <a:r>
              <a:rPr lang="en-US" sz="2000" dirty="0" smtClean="0"/>
              <a:t>Data Ingestion :</a:t>
            </a:r>
            <a:r>
              <a:rPr lang="en-US" sz="2000" dirty="0"/>
              <a:t> </a:t>
            </a:r>
            <a:r>
              <a:rPr lang="en-US" sz="2000" dirty="0" smtClean="0"/>
              <a:t>Spring Cloud Framework </a:t>
            </a:r>
            <a:endParaRPr lang="en-US" sz="2000" dirty="0"/>
          </a:p>
        </p:txBody>
      </p:sp>
      <p:grpSp>
        <p:nvGrpSpPr>
          <p:cNvPr id="133" name="Group 132">
            <a:extLst>
              <a:ext uri="{FF2B5EF4-FFF2-40B4-BE49-F238E27FC236}">
                <a16:creationId xmlns:a16="http://schemas.microsoft.com/office/drawing/2014/main" id="{FAEA6790-410D-4589-AEA8-680DA38037BA}"/>
              </a:ext>
            </a:extLst>
          </p:cNvPr>
          <p:cNvGrpSpPr/>
          <p:nvPr/>
        </p:nvGrpSpPr>
        <p:grpSpPr>
          <a:xfrm>
            <a:off x="1793183" y="1542314"/>
            <a:ext cx="1570574" cy="1045845"/>
            <a:chOff x="2915098" y="1874520"/>
            <a:chExt cx="2094099" cy="2758437"/>
          </a:xfrm>
        </p:grpSpPr>
        <p:sp>
          <p:nvSpPr>
            <p:cNvPr id="134" name="Rectangle: Rounded Corners 39">
              <a:extLst>
                <a:ext uri="{FF2B5EF4-FFF2-40B4-BE49-F238E27FC236}">
                  <a16:creationId xmlns:a16="http://schemas.microsoft.com/office/drawing/2014/main" id="{220E7D3A-AFB9-46E1-AD74-2D8EF49297AD}"/>
                </a:ext>
              </a:extLst>
            </p:cNvPr>
            <p:cNvSpPr/>
            <p:nvPr/>
          </p:nvSpPr>
          <p:spPr>
            <a:xfrm>
              <a:off x="2915098" y="1874520"/>
              <a:ext cx="2094099" cy="2758437"/>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35" name="Straight Connector 134">
              <a:extLst>
                <a:ext uri="{FF2B5EF4-FFF2-40B4-BE49-F238E27FC236}">
                  <a16:creationId xmlns:a16="http://schemas.microsoft.com/office/drawing/2014/main" id="{F6AF012A-47F0-4FFB-ACA7-6FBA87B4535F}"/>
                </a:ext>
              </a:extLst>
            </p:cNvPr>
            <p:cNvCxnSpPr>
              <a:cxnSpLocks/>
            </p:cNvCxnSpPr>
            <p:nvPr/>
          </p:nvCxnSpPr>
          <p:spPr>
            <a:xfrm>
              <a:off x="2930338" y="3064198"/>
              <a:ext cx="2075682" cy="0"/>
            </a:xfrm>
            <a:prstGeom prst="line">
              <a:avLst/>
            </a:prstGeom>
            <a:ln>
              <a:solidFill>
                <a:srgbClr val="00B0F0"/>
              </a:solidFill>
            </a:ln>
          </p:spPr>
          <p:style>
            <a:lnRef idx="1">
              <a:schemeClr val="accent3"/>
            </a:lnRef>
            <a:fillRef idx="2">
              <a:schemeClr val="accent3"/>
            </a:fillRef>
            <a:effectRef idx="1">
              <a:schemeClr val="accent3"/>
            </a:effectRef>
            <a:fontRef idx="minor">
              <a:schemeClr val="dk1"/>
            </a:fontRef>
          </p:style>
        </p:cxnSp>
        <p:pic>
          <p:nvPicPr>
            <p:cNvPr id="136" name="Picture 135">
              <a:extLst>
                <a:ext uri="{FF2B5EF4-FFF2-40B4-BE49-F238E27FC236}">
                  <a16:creationId xmlns:a16="http://schemas.microsoft.com/office/drawing/2014/main" id="{DBDFDBA7-C4D7-4742-AB74-CE179DCD1C41}"/>
                </a:ext>
              </a:extLst>
            </p:cNvPr>
            <p:cNvPicPr>
              <a:picLocks noChangeAspect="1"/>
            </p:cNvPicPr>
            <p:nvPr/>
          </p:nvPicPr>
          <p:blipFill>
            <a:blip r:embed="rId2"/>
            <a:stretch>
              <a:fillRect/>
            </a:stretch>
          </p:blipFill>
          <p:spPr>
            <a:xfrm>
              <a:off x="3169920" y="3369485"/>
              <a:ext cx="644707" cy="518631"/>
            </a:xfrm>
            <a:prstGeom prst="rect">
              <a:avLst/>
            </a:prstGeom>
            <a:ln>
              <a:solidFill>
                <a:srgbClr val="00B0F0"/>
              </a:solidFill>
            </a:ln>
          </p:spPr>
        </p:pic>
        <p:pic>
          <p:nvPicPr>
            <p:cNvPr id="137" name="Picture 136">
              <a:extLst>
                <a:ext uri="{FF2B5EF4-FFF2-40B4-BE49-F238E27FC236}">
                  <a16:creationId xmlns:a16="http://schemas.microsoft.com/office/drawing/2014/main" id="{5DB8C60B-4453-41DC-94B2-6867225AE405}"/>
                </a:ext>
              </a:extLst>
            </p:cNvPr>
            <p:cNvPicPr>
              <a:picLocks noChangeAspect="1"/>
            </p:cNvPicPr>
            <p:nvPr/>
          </p:nvPicPr>
          <p:blipFill>
            <a:blip r:embed="rId2"/>
            <a:stretch>
              <a:fillRect/>
            </a:stretch>
          </p:blipFill>
          <p:spPr>
            <a:xfrm>
              <a:off x="4060412" y="3369485"/>
              <a:ext cx="644707" cy="518631"/>
            </a:xfrm>
            <a:prstGeom prst="rect">
              <a:avLst/>
            </a:prstGeom>
            <a:ln>
              <a:solidFill>
                <a:srgbClr val="00B0F0"/>
              </a:solidFill>
            </a:ln>
          </p:spPr>
        </p:pic>
        <p:pic>
          <p:nvPicPr>
            <p:cNvPr id="139" name="Picture 138">
              <a:extLst>
                <a:ext uri="{FF2B5EF4-FFF2-40B4-BE49-F238E27FC236}">
                  <a16:creationId xmlns:a16="http://schemas.microsoft.com/office/drawing/2014/main" id="{1CF3A07E-0A36-4751-8D6A-19C9E8D537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0059" y="1966586"/>
              <a:ext cx="1085033" cy="1051892"/>
            </a:xfrm>
            <a:prstGeom prst="rect">
              <a:avLst/>
            </a:prstGeom>
            <a:ln>
              <a:solidFill>
                <a:schemeClr val="bg1"/>
              </a:solidFill>
            </a:ln>
          </p:spPr>
        </p:pic>
      </p:grpSp>
      <p:sp>
        <p:nvSpPr>
          <p:cNvPr id="140" name="Rectangle: Rounded Corners 7">
            <a:extLst>
              <a:ext uri="{FF2B5EF4-FFF2-40B4-BE49-F238E27FC236}">
                <a16:creationId xmlns:a16="http://schemas.microsoft.com/office/drawing/2014/main" id="{20E3B1E7-4A16-4960-8837-5A5546775CE7}"/>
              </a:ext>
            </a:extLst>
          </p:cNvPr>
          <p:cNvSpPr/>
          <p:nvPr/>
        </p:nvSpPr>
        <p:spPr>
          <a:xfrm>
            <a:off x="512683" y="2909757"/>
            <a:ext cx="8340119" cy="319649"/>
          </a:xfrm>
          <a:prstGeom prst="roundRect">
            <a:avLst/>
          </a:prstGeom>
          <a:solidFill>
            <a:schemeClr val="accent2">
              <a:lumMod val="5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C57C15B-CDE6-4A60-BC50-0F3402CA4436}"/>
              </a:ext>
            </a:extLst>
          </p:cNvPr>
          <p:cNvGrpSpPr/>
          <p:nvPr/>
        </p:nvGrpSpPr>
        <p:grpSpPr>
          <a:xfrm>
            <a:off x="3690563" y="1542314"/>
            <a:ext cx="1570574" cy="1045845"/>
            <a:chOff x="5673538" y="1844040"/>
            <a:chExt cx="2094099" cy="2758437"/>
          </a:xfrm>
        </p:grpSpPr>
        <p:sp>
          <p:nvSpPr>
            <p:cNvPr id="142" name="Rectangle: Rounded Corners 30">
              <a:extLst>
                <a:ext uri="{FF2B5EF4-FFF2-40B4-BE49-F238E27FC236}">
                  <a16:creationId xmlns:a16="http://schemas.microsoft.com/office/drawing/2014/main" id="{FF9030AC-86BA-44E6-B6E0-A31678554E77}"/>
                </a:ext>
              </a:extLst>
            </p:cNvPr>
            <p:cNvSpPr/>
            <p:nvPr/>
          </p:nvSpPr>
          <p:spPr>
            <a:xfrm>
              <a:off x="5673538" y="1844040"/>
              <a:ext cx="2094099" cy="275843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3" name="Straight Connector 142">
              <a:extLst>
                <a:ext uri="{FF2B5EF4-FFF2-40B4-BE49-F238E27FC236}">
                  <a16:creationId xmlns:a16="http://schemas.microsoft.com/office/drawing/2014/main" id="{04D5B415-8CE3-486E-A8E7-E1FD6BFF7F3D}"/>
                </a:ext>
              </a:extLst>
            </p:cNvPr>
            <p:cNvCxnSpPr>
              <a:cxnSpLocks/>
            </p:cNvCxnSpPr>
            <p:nvPr/>
          </p:nvCxnSpPr>
          <p:spPr>
            <a:xfrm>
              <a:off x="5688778" y="3033718"/>
              <a:ext cx="2075682" cy="0"/>
            </a:xfrm>
            <a:prstGeom prst="line">
              <a:avLst/>
            </a:prstGeom>
            <a:ln>
              <a:solidFill>
                <a:schemeClr val="tx1"/>
              </a:solidFill>
            </a:ln>
          </p:spPr>
          <p:style>
            <a:lnRef idx="1">
              <a:schemeClr val="accent3"/>
            </a:lnRef>
            <a:fillRef idx="2">
              <a:schemeClr val="accent3"/>
            </a:fillRef>
            <a:effectRef idx="1">
              <a:schemeClr val="accent3"/>
            </a:effectRef>
            <a:fontRef idx="minor">
              <a:schemeClr val="dk1"/>
            </a:fontRef>
          </p:style>
        </p:cxnSp>
        <p:pic>
          <p:nvPicPr>
            <p:cNvPr id="144" name="Picture 143">
              <a:extLst>
                <a:ext uri="{FF2B5EF4-FFF2-40B4-BE49-F238E27FC236}">
                  <a16:creationId xmlns:a16="http://schemas.microsoft.com/office/drawing/2014/main" id="{296208F8-F536-4748-A453-45D939E498D9}"/>
                </a:ext>
              </a:extLst>
            </p:cNvPr>
            <p:cNvPicPr>
              <a:picLocks noChangeAspect="1"/>
            </p:cNvPicPr>
            <p:nvPr/>
          </p:nvPicPr>
          <p:blipFill>
            <a:blip r:embed="rId2"/>
            <a:stretch>
              <a:fillRect/>
            </a:stretch>
          </p:blipFill>
          <p:spPr>
            <a:xfrm>
              <a:off x="5928360" y="3339005"/>
              <a:ext cx="644707" cy="518631"/>
            </a:xfrm>
            <a:prstGeom prst="rect">
              <a:avLst/>
            </a:prstGeom>
          </p:spPr>
        </p:pic>
        <p:pic>
          <p:nvPicPr>
            <p:cNvPr id="145" name="Picture 144">
              <a:extLst>
                <a:ext uri="{FF2B5EF4-FFF2-40B4-BE49-F238E27FC236}">
                  <a16:creationId xmlns:a16="http://schemas.microsoft.com/office/drawing/2014/main" id="{8EBE338B-B952-43DE-BA41-E3BD37A90332}"/>
                </a:ext>
              </a:extLst>
            </p:cNvPr>
            <p:cNvPicPr>
              <a:picLocks noChangeAspect="1"/>
            </p:cNvPicPr>
            <p:nvPr/>
          </p:nvPicPr>
          <p:blipFill>
            <a:blip r:embed="rId2"/>
            <a:stretch>
              <a:fillRect/>
            </a:stretch>
          </p:blipFill>
          <p:spPr>
            <a:xfrm>
              <a:off x="6818852" y="3339005"/>
              <a:ext cx="644707" cy="518631"/>
            </a:xfrm>
            <a:prstGeom prst="rect">
              <a:avLst/>
            </a:prstGeom>
          </p:spPr>
        </p:pic>
        <p:cxnSp>
          <p:nvCxnSpPr>
            <p:cNvPr id="147" name="Straight Connector 146">
              <a:extLst>
                <a:ext uri="{FF2B5EF4-FFF2-40B4-BE49-F238E27FC236}">
                  <a16:creationId xmlns:a16="http://schemas.microsoft.com/office/drawing/2014/main" id="{D4F8C2DB-6D6D-4567-AF7E-08DB974352AE}"/>
                </a:ext>
              </a:extLst>
            </p:cNvPr>
            <p:cNvCxnSpPr>
              <a:cxnSpLocks/>
            </p:cNvCxnSpPr>
            <p:nvPr/>
          </p:nvCxnSpPr>
          <p:spPr>
            <a:xfrm>
              <a:off x="6557827" y="3505200"/>
              <a:ext cx="261025" cy="1"/>
            </a:xfrm>
            <a:prstGeom prst="line">
              <a:avLst/>
            </a:prstGeom>
          </p:spPr>
          <p:style>
            <a:lnRef idx="1">
              <a:schemeClr val="accent1"/>
            </a:lnRef>
            <a:fillRef idx="0">
              <a:schemeClr val="accent1"/>
            </a:fillRef>
            <a:effectRef idx="0">
              <a:schemeClr val="accent1"/>
            </a:effectRef>
            <a:fontRef idx="minor">
              <a:schemeClr val="tx1"/>
            </a:fontRef>
          </p:style>
        </p:cxnSp>
        <p:pic>
          <p:nvPicPr>
            <p:cNvPr id="150" name="Picture 149">
              <a:extLst>
                <a:ext uri="{FF2B5EF4-FFF2-40B4-BE49-F238E27FC236}">
                  <a16:creationId xmlns:a16="http://schemas.microsoft.com/office/drawing/2014/main" id="{873C1637-5447-4CE4-86F7-E94EF58CF228}"/>
                </a:ext>
              </a:extLst>
            </p:cNvPr>
            <p:cNvPicPr>
              <a:picLocks noChangeAspect="1"/>
            </p:cNvPicPr>
            <p:nvPr/>
          </p:nvPicPr>
          <p:blipFill>
            <a:blip r:embed="rId4"/>
            <a:stretch>
              <a:fillRect/>
            </a:stretch>
          </p:blipFill>
          <p:spPr>
            <a:xfrm>
              <a:off x="5883124" y="2089728"/>
              <a:ext cx="1674925" cy="821326"/>
            </a:xfrm>
            <a:prstGeom prst="rect">
              <a:avLst/>
            </a:prstGeom>
          </p:spPr>
        </p:pic>
      </p:grpSp>
      <p:grpSp>
        <p:nvGrpSpPr>
          <p:cNvPr id="151" name="Group 150">
            <a:extLst>
              <a:ext uri="{FF2B5EF4-FFF2-40B4-BE49-F238E27FC236}">
                <a16:creationId xmlns:a16="http://schemas.microsoft.com/office/drawing/2014/main" id="{4F7D2AE1-E5DD-48BB-B79E-9FB23BBA5993}"/>
              </a:ext>
            </a:extLst>
          </p:cNvPr>
          <p:cNvGrpSpPr/>
          <p:nvPr/>
        </p:nvGrpSpPr>
        <p:grpSpPr>
          <a:xfrm>
            <a:off x="5587941" y="1542314"/>
            <a:ext cx="1681581" cy="1045845"/>
            <a:chOff x="8218617" y="1828800"/>
            <a:chExt cx="2798782" cy="2758437"/>
          </a:xfrm>
        </p:grpSpPr>
        <p:sp>
          <p:nvSpPr>
            <p:cNvPr id="152" name="Rectangle: Rounded Corners 21">
              <a:extLst>
                <a:ext uri="{FF2B5EF4-FFF2-40B4-BE49-F238E27FC236}">
                  <a16:creationId xmlns:a16="http://schemas.microsoft.com/office/drawing/2014/main" id="{6A0D140D-1124-4112-A6F1-09512BD0E316}"/>
                </a:ext>
              </a:extLst>
            </p:cNvPr>
            <p:cNvSpPr/>
            <p:nvPr/>
          </p:nvSpPr>
          <p:spPr>
            <a:xfrm>
              <a:off x="8218617" y="1828800"/>
              <a:ext cx="2789999" cy="2758437"/>
            </a:xfrm>
            <a:prstGeom prst="roundRect">
              <a:avLst/>
            </a:prstGeom>
            <a:ln>
              <a:solidFill>
                <a:srgbClr val="92D05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53" name="Straight Connector 152">
              <a:extLst>
                <a:ext uri="{FF2B5EF4-FFF2-40B4-BE49-F238E27FC236}">
                  <a16:creationId xmlns:a16="http://schemas.microsoft.com/office/drawing/2014/main" id="{44A2324E-8AFB-415A-98A1-60B1B58450E9}"/>
                </a:ext>
              </a:extLst>
            </p:cNvPr>
            <p:cNvCxnSpPr>
              <a:cxnSpLocks/>
            </p:cNvCxnSpPr>
            <p:nvPr/>
          </p:nvCxnSpPr>
          <p:spPr>
            <a:xfrm>
              <a:off x="8227039" y="3018478"/>
              <a:ext cx="2790360" cy="0"/>
            </a:xfrm>
            <a:prstGeom prst="line">
              <a:avLst/>
            </a:prstGeom>
            <a:ln>
              <a:solidFill>
                <a:srgbClr val="00C183"/>
              </a:solidFill>
            </a:ln>
          </p:spPr>
          <p:style>
            <a:lnRef idx="1">
              <a:schemeClr val="accent3"/>
            </a:lnRef>
            <a:fillRef idx="2">
              <a:schemeClr val="accent3"/>
            </a:fillRef>
            <a:effectRef idx="1">
              <a:schemeClr val="accent3"/>
            </a:effectRef>
            <a:fontRef idx="minor">
              <a:schemeClr val="dk1"/>
            </a:fontRef>
          </p:style>
        </p:cxnSp>
        <p:pic>
          <p:nvPicPr>
            <p:cNvPr id="154" name="Picture 153">
              <a:extLst>
                <a:ext uri="{FF2B5EF4-FFF2-40B4-BE49-F238E27FC236}">
                  <a16:creationId xmlns:a16="http://schemas.microsoft.com/office/drawing/2014/main" id="{65BE9170-A3B3-43B3-8343-F98269A79505}"/>
                </a:ext>
              </a:extLst>
            </p:cNvPr>
            <p:cNvPicPr>
              <a:picLocks noChangeAspect="1"/>
            </p:cNvPicPr>
            <p:nvPr/>
          </p:nvPicPr>
          <p:blipFill>
            <a:blip r:embed="rId2"/>
            <a:stretch>
              <a:fillRect/>
            </a:stretch>
          </p:blipFill>
          <p:spPr>
            <a:xfrm>
              <a:off x="8854440" y="3323765"/>
              <a:ext cx="644707" cy="518631"/>
            </a:xfrm>
            <a:prstGeom prst="rect">
              <a:avLst/>
            </a:prstGeom>
            <a:ln>
              <a:solidFill>
                <a:srgbClr val="92D050"/>
              </a:solidFill>
            </a:ln>
          </p:spPr>
        </p:pic>
        <p:pic>
          <p:nvPicPr>
            <p:cNvPr id="155" name="Picture 154">
              <a:extLst>
                <a:ext uri="{FF2B5EF4-FFF2-40B4-BE49-F238E27FC236}">
                  <a16:creationId xmlns:a16="http://schemas.microsoft.com/office/drawing/2014/main" id="{72F01A88-21FD-4292-9CAA-0FC3A838ECAB}"/>
                </a:ext>
              </a:extLst>
            </p:cNvPr>
            <p:cNvPicPr>
              <a:picLocks noChangeAspect="1"/>
            </p:cNvPicPr>
            <p:nvPr/>
          </p:nvPicPr>
          <p:blipFill>
            <a:blip r:embed="rId2"/>
            <a:stretch>
              <a:fillRect/>
            </a:stretch>
          </p:blipFill>
          <p:spPr>
            <a:xfrm>
              <a:off x="9744932" y="3323765"/>
              <a:ext cx="644707" cy="518631"/>
            </a:xfrm>
            <a:prstGeom prst="rect">
              <a:avLst/>
            </a:prstGeom>
            <a:ln>
              <a:solidFill>
                <a:srgbClr val="92D050"/>
              </a:solidFill>
            </a:ln>
          </p:spPr>
        </p:pic>
        <p:cxnSp>
          <p:nvCxnSpPr>
            <p:cNvPr id="157" name="Straight Connector 156">
              <a:extLst>
                <a:ext uri="{FF2B5EF4-FFF2-40B4-BE49-F238E27FC236}">
                  <a16:creationId xmlns:a16="http://schemas.microsoft.com/office/drawing/2014/main" id="{4C2A76C0-8A5D-405D-83FF-38A89D17E23D}"/>
                </a:ext>
              </a:extLst>
            </p:cNvPr>
            <p:cNvCxnSpPr>
              <a:cxnSpLocks/>
            </p:cNvCxnSpPr>
            <p:nvPr/>
          </p:nvCxnSpPr>
          <p:spPr>
            <a:xfrm>
              <a:off x="9102907" y="3489960"/>
              <a:ext cx="261025" cy="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16B5D7EA-2724-44C6-A6F0-CC9F8E5779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94164" y="2087880"/>
              <a:ext cx="2185171" cy="823917"/>
            </a:xfrm>
            <a:prstGeom prst="rect">
              <a:avLst/>
            </a:prstGeom>
            <a:ln>
              <a:solidFill>
                <a:schemeClr val="bg1"/>
              </a:solidFill>
            </a:ln>
          </p:spPr>
        </p:pic>
      </p:grpSp>
      <p:sp>
        <p:nvSpPr>
          <p:cNvPr id="161" name="Rectangle: Rounded Corners 10">
            <a:extLst>
              <a:ext uri="{FF2B5EF4-FFF2-40B4-BE49-F238E27FC236}">
                <a16:creationId xmlns:a16="http://schemas.microsoft.com/office/drawing/2014/main" id="{89F2116B-33C7-4C73-83D2-6ABD2C22BBF8}"/>
              </a:ext>
            </a:extLst>
          </p:cNvPr>
          <p:cNvSpPr/>
          <p:nvPr/>
        </p:nvSpPr>
        <p:spPr>
          <a:xfrm>
            <a:off x="567122" y="1542462"/>
            <a:ext cx="876395" cy="1045697"/>
          </a:xfrm>
          <a:prstGeom prst="roundRect">
            <a:avLst/>
          </a:prstGeom>
          <a:ln>
            <a:solidFill>
              <a:srgbClr val="00C183"/>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162" name="Picture 161">
            <a:extLst>
              <a:ext uri="{FF2B5EF4-FFF2-40B4-BE49-F238E27FC236}">
                <a16:creationId xmlns:a16="http://schemas.microsoft.com/office/drawing/2014/main" id="{E18CE376-F27F-47E7-856D-0400A6AFF96F}"/>
              </a:ext>
            </a:extLst>
          </p:cNvPr>
          <p:cNvPicPr>
            <a:picLocks noChangeAspect="1"/>
          </p:cNvPicPr>
          <p:nvPr/>
        </p:nvPicPr>
        <p:blipFill>
          <a:blip r:embed="rId2"/>
          <a:stretch>
            <a:fillRect/>
          </a:stretch>
        </p:blipFill>
        <p:spPr>
          <a:xfrm>
            <a:off x="737737" y="2083859"/>
            <a:ext cx="494862" cy="213166"/>
          </a:xfrm>
          <a:prstGeom prst="rect">
            <a:avLst/>
          </a:prstGeom>
        </p:spPr>
      </p:pic>
      <p:cxnSp>
        <p:nvCxnSpPr>
          <p:cNvPr id="163" name="Straight Connector 162">
            <a:extLst>
              <a:ext uri="{FF2B5EF4-FFF2-40B4-BE49-F238E27FC236}">
                <a16:creationId xmlns:a16="http://schemas.microsoft.com/office/drawing/2014/main" id="{87F50896-1F02-4084-8DF4-3611805E6FE3}"/>
              </a:ext>
            </a:extLst>
          </p:cNvPr>
          <p:cNvCxnSpPr>
            <a:cxnSpLocks/>
          </p:cNvCxnSpPr>
          <p:nvPr/>
        </p:nvCxnSpPr>
        <p:spPr>
          <a:xfrm>
            <a:off x="546971" y="1997703"/>
            <a:ext cx="876395" cy="0"/>
          </a:xfrm>
          <a:prstGeom prst="line">
            <a:avLst/>
          </a:prstGeom>
          <a:ln>
            <a:solidFill>
              <a:srgbClr val="00C183"/>
            </a:solidFill>
          </a:ln>
        </p:spPr>
        <p:style>
          <a:lnRef idx="1">
            <a:schemeClr val="accent3"/>
          </a:lnRef>
          <a:fillRef idx="2">
            <a:schemeClr val="accent3"/>
          </a:fillRef>
          <a:effectRef idx="1">
            <a:schemeClr val="accent3"/>
          </a:effectRef>
          <a:fontRef idx="minor">
            <a:schemeClr val="dk1"/>
          </a:fontRef>
        </p:style>
      </p:cxnSp>
      <p:pic>
        <p:nvPicPr>
          <p:cNvPr id="164" name="Picture 163">
            <a:extLst>
              <a:ext uri="{FF2B5EF4-FFF2-40B4-BE49-F238E27FC236}">
                <a16:creationId xmlns:a16="http://schemas.microsoft.com/office/drawing/2014/main" id="{926E33CC-D1A2-4925-80DD-4CF4A711F6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8522" y="2942815"/>
            <a:ext cx="2210068" cy="281907"/>
          </a:xfrm>
          <a:prstGeom prst="rect">
            <a:avLst/>
          </a:prstGeom>
        </p:spPr>
      </p:pic>
      <p:sp>
        <p:nvSpPr>
          <p:cNvPr id="165" name="TextBox 164">
            <a:extLst>
              <a:ext uri="{FF2B5EF4-FFF2-40B4-BE49-F238E27FC236}">
                <a16:creationId xmlns:a16="http://schemas.microsoft.com/office/drawing/2014/main" id="{9A831B1E-B46D-4349-B385-53A5B5D4DC73}"/>
              </a:ext>
            </a:extLst>
          </p:cNvPr>
          <p:cNvSpPr txBox="1"/>
          <p:nvPr/>
        </p:nvSpPr>
        <p:spPr>
          <a:xfrm>
            <a:off x="6051921" y="2646078"/>
            <a:ext cx="986168" cy="200055"/>
          </a:xfrm>
          <a:prstGeom prst="rect">
            <a:avLst/>
          </a:prstGeom>
          <a:noFill/>
        </p:spPr>
        <p:txBody>
          <a:bodyPr wrap="none" rtlCol="0">
            <a:spAutoFit/>
          </a:bodyPr>
          <a:lstStyle/>
          <a:p>
            <a:pPr algn="ctr"/>
            <a:r>
              <a:rPr lang="en-US" sz="700" b="1" dirty="0"/>
              <a:t>Hadoop </a:t>
            </a:r>
            <a:r>
              <a:rPr lang="en-US" sz="700" b="1" dirty="0" smtClean="0"/>
              <a:t> Cluster</a:t>
            </a:r>
            <a:endParaRPr lang="en-US" sz="700" b="1" dirty="0"/>
          </a:p>
        </p:txBody>
      </p:sp>
      <p:sp>
        <p:nvSpPr>
          <p:cNvPr id="166" name="TextBox 165">
            <a:extLst>
              <a:ext uri="{FF2B5EF4-FFF2-40B4-BE49-F238E27FC236}">
                <a16:creationId xmlns:a16="http://schemas.microsoft.com/office/drawing/2014/main" id="{641AC45B-AFB5-4F69-956D-8C5F488E932B}"/>
              </a:ext>
            </a:extLst>
          </p:cNvPr>
          <p:cNvSpPr txBox="1"/>
          <p:nvPr/>
        </p:nvSpPr>
        <p:spPr>
          <a:xfrm>
            <a:off x="3949591" y="2646079"/>
            <a:ext cx="1147930" cy="200055"/>
          </a:xfrm>
          <a:prstGeom prst="rect">
            <a:avLst/>
          </a:prstGeom>
          <a:noFill/>
        </p:spPr>
        <p:txBody>
          <a:bodyPr wrap="square" rtlCol="0">
            <a:spAutoFit/>
          </a:bodyPr>
          <a:lstStyle/>
          <a:p>
            <a:pPr algn="ctr"/>
            <a:r>
              <a:rPr lang="en-US" sz="700" b="1" dirty="0" smtClean="0"/>
              <a:t>Middleware Layer</a:t>
            </a:r>
            <a:endParaRPr lang="en-US" sz="700" b="1" dirty="0"/>
          </a:p>
        </p:txBody>
      </p:sp>
      <p:sp>
        <p:nvSpPr>
          <p:cNvPr id="167" name="TextBox 166">
            <a:extLst>
              <a:ext uri="{FF2B5EF4-FFF2-40B4-BE49-F238E27FC236}">
                <a16:creationId xmlns:a16="http://schemas.microsoft.com/office/drawing/2014/main" id="{C1373556-572F-48C8-9A59-419EF2FCD328}"/>
              </a:ext>
            </a:extLst>
          </p:cNvPr>
          <p:cNvSpPr txBox="1"/>
          <p:nvPr/>
        </p:nvSpPr>
        <p:spPr>
          <a:xfrm>
            <a:off x="1271829" y="2646079"/>
            <a:ext cx="2609850" cy="200055"/>
          </a:xfrm>
          <a:prstGeom prst="rect">
            <a:avLst/>
          </a:prstGeom>
          <a:noFill/>
        </p:spPr>
        <p:txBody>
          <a:bodyPr wrap="square" rtlCol="0">
            <a:spAutoFit/>
          </a:bodyPr>
          <a:lstStyle/>
          <a:p>
            <a:pPr algn="ctr"/>
            <a:r>
              <a:rPr lang="en-US" sz="700" b="1" dirty="0"/>
              <a:t>Runtime </a:t>
            </a:r>
            <a:r>
              <a:rPr lang="en-US" sz="700" b="1" dirty="0" smtClean="0"/>
              <a:t> Platform</a:t>
            </a:r>
            <a:endParaRPr lang="en-US" sz="700" b="1" dirty="0"/>
          </a:p>
        </p:txBody>
      </p:sp>
      <p:cxnSp>
        <p:nvCxnSpPr>
          <p:cNvPr id="168" name="Straight Arrow Connector 167">
            <a:extLst>
              <a:ext uri="{FF2B5EF4-FFF2-40B4-BE49-F238E27FC236}">
                <a16:creationId xmlns:a16="http://schemas.microsoft.com/office/drawing/2014/main" id="{606C8446-8D39-4410-A1D0-0D2073032DEA}"/>
              </a:ext>
            </a:extLst>
          </p:cNvPr>
          <p:cNvCxnSpPr>
            <a:cxnSpLocks/>
          </p:cNvCxnSpPr>
          <p:nvPr/>
        </p:nvCxnSpPr>
        <p:spPr>
          <a:xfrm>
            <a:off x="1470917" y="1989985"/>
            <a:ext cx="334655" cy="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angle: Rounded Corners 45">
            <a:extLst>
              <a:ext uri="{FF2B5EF4-FFF2-40B4-BE49-F238E27FC236}">
                <a16:creationId xmlns:a16="http://schemas.microsoft.com/office/drawing/2014/main" id="{DA1A88C6-1702-48D1-BD47-504C8664F342}"/>
              </a:ext>
            </a:extLst>
          </p:cNvPr>
          <p:cNvSpPr/>
          <p:nvPr/>
        </p:nvSpPr>
        <p:spPr>
          <a:xfrm>
            <a:off x="7685635" y="1543689"/>
            <a:ext cx="876395" cy="1045846"/>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71" name="Straight Arrow Connector 170">
            <a:extLst>
              <a:ext uri="{FF2B5EF4-FFF2-40B4-BE49-F238E27FC236}">
                <a16:creationId xmlns:a16="http://schemas.microsoft.com/office/drawing/2014/main" id="{0D2401F4-7B84-4F34-8431-CC59067B57C0}"/>
              </a:ext>
            </a:extLst>
          </p:cNvPr>
          <p:cNvCxnSpPr>
            <a:cxnSpLocks/>
          </p:cNvCxnSpPr>
          <p:nvPr/>
        </p:nvCxnSpPr>
        <p:spPr>
          <a:xfrm>
            <a:off x="3353523" y="2001177"/>
            <a:ext cx="334655" cy="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46F5E28A-8566-4EE4-964D-021060EF3CD3}"/>
              </a:ext>
            </a:extLst>
          </p:cNvPr>
          <p:cNvCxnSpPr>
            <a:cxnSpLocks/>
          </p:cNvCxnSpPr>
          <p:nvPr/>
        </p:nvCxnSpPr>
        <p:spPr>
          <a:xfrm>
            <a:off x="5270184" y="1991679"/>
            <a:ext cx="334655" cy="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38BA1A49-A9A9-4384-ABBF-11F524A2C502}"/>
              </a:ext>
            </a:extLst>
          </p:cNvPr>
          <p:cNvCxnSpPr>
            <a:cxnSpLocks/>
          </p:cNvCxnSpPr>
          <p:nvPr/>
        </p:nvCxnSpPr>
        <p:spPr>
          <a:xfrm>
            <a:off x="7310251" y="1996428"/>
            <a:ext cx="334655" cy="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44974BD6-F874-4D18-B1CE-E765A616A5D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8158" y="1971411"/>
            <a:ext cx="652907" cy="432906"/>
          </a:xfrm>
          <a:prstGeom prst="rect">
            <a:avLst/>
          </a:prstGeom>
        </p:spPr>
      </p:pic>
      <p:sp>
        <p:nvSpPr>
          <p:cNvPr id="177" name="TextBox 176">
            <a:extLst>
              <a:ext uri="{FF2B5EF4-FFF2-40B4-BE49-F238E27FC236}">
                <a16:creationId xmlns:a16="http://schemas.microsoft.com/office/drawing/2014/main" id="{73B293AC-EAE2-4DBC-B552-F1B89939ED70}"/>
              </a:ext>
            </a:extLst>
          </p:cNvPr>
          <p:cNvSpPr txBox="1"/>
          <p:nvPr/>
        </p:nvSpPr>
        <p:spPr>
          <a:xfrm>
            <a:off x="7434070" y="2646077"/>
            <a:ext cx="1421081" cy="200055"/>
          </a:xfrm>
          <a:prstGeom prst="rect">
            <a:avLst/>
          </a:prstGeom>
          <a:noFill/>
        </p:spPr>
        <p:txBody>
          <a:bodyPr wrap="square" rtlCol="0">
            <a:spAutoFit/>
          </a:bodyPr>
          <a:lstStyle/>
          <a:p>
            <a:pPr algn="ctr"/>
            <a:r>
              <a:rPr lang="en-US" sz="700" b="1" dirty="0"/>
              <a:t>Presentation </a:t>
            </a:r>
            <a:r>
              <a:rPr lang="en-US" sz="700" b="1" dirty="0" smtClean="0"/>
              <a:t>Layer</a:t>
            </a:r>
            <a:endParaRPr lang="en-US" sz="700" b="1" dirty="0"/>
          </a:p>
        </p:txBody>
      </p:sp>
      <p:pic>
        <p:nvPicPr>
          <p:cNvPr id="178" name="Picture 177">
            <a:extLst>
              <a:ext uri="{FF2B5EF4-FFF2-40B4-BE49-F238E27FC236}">
                <a16:creationId xmlns:a16="http://schemas.microsoft.com/office/drawing/2014/main" id="{E85250E4-CB3E-4FA7-96E7-2226ECC8DDF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0870" y="1570358"/>
            <a:ext cx="599562" cy="340020"/>
          </a:xfrm>
          <a:prstGeom prst="rect">
            <a:avLst/>
          </a:prstGeom>
        </p:spPr>
      </p:pic>
      <p:sp>
        <p:nvSpPr>
          <p:cNvPr id="181" name="TextBox 180"/>
          <p:cNvSpPr txBox="1"/>
          <p:nvPr/>
        </p:nvSpPr>
        <p:spPr>
          <a:xfrm>
            <a:off x="179546" y="921440"/>
            <a:ext cx="8855992" cy="461665"/>
          </a:xfrm>
          <a:prstGeom prst="rect">
            <a:avLst/>
          </a:prstGeom>
          <a:noFill/>
        </p:spPr>
        <p:txBody>
          <a:bodyPr wrap="square" rtlCol="0">
            <a:spAutoFit/>
          </a:bodyPr>
          <a:lstStyle/>
          <a:p>
            <a:r>
              <a:rPr lang="en-US" sz="1200" dirty="0" smtClean="0">
                <a:solidFill>
                  <a:schemeClr val="accent1">
                    <a:lumMod val="50000"/>
                  </a:schemeClr>
                </a:solidFill>
                <a:latin typeface="Calibri" panose="020F0502020204030204" pitchFamily="34" charset="0"/>
              </a:rPr>
              <a:t>This framework helps various teams to publish </a:t>
            </a:r>
            <a:r>
              <a:rPr lang="en-US" sz="1200" dirty="0">
                <a:solidFill>
                  <a:schemeClr val="accent1">
                    <a:lumMod val="50000"/>
                  </a:schemeClr>
                </a:solidFill>
                <a:latin typeface="Calibri" panose="020F0502020204030204" pitchFamily="34" charset="0"/>
              </a:rPr>
              <a:t>their data </a:t>
            </a:r>
            <a:r>
              <a:rPr lang="en-US" sz="1200" dirty="0" smtClean="0">
                <a:solidFill>
                  <a:schemeClr val="accent1">
                    <a:lumMod val="50000"/>
                  </a:schemeClr>
                </a:solidFill>
                <a:latin typeface="Calibri" panose="020F0502020204030204" pitchFamily="34" charset="0"/>
              </a:rPr>
              <a:t>into </a:t>
            </a:r>
            <a:r>
              <a:rPr lang="en-US" sz="1200" dirty="0">
                <a:solidFill>
                  <a:schemeClr val="accent1">
                    <a:lumMod val="50000"/>
                  </a:schemeClr>
                </a:solidFill>
                <a:latin typeface="Calibri" panose="020F0502020204030204" pitchFamily="34" charset="0"/>
              </a:rPr>
              <a:t>the data </a:t>
            </a:r>
            <a:r>
              <a:rPr lang="en-US" sz="1200" dirty="0" smtClean="0">
                <a:solidFill>
                  <a:schemeClr val="accent1">
                    <a:lumMod val="50000"/>
                  </a:schemeClr>
                </a:solidFill>
                <a:latin typeface="Calibri" panose="020F0502020204030204" pitchFamily="34" charset="0"/>
              </a:rPr>
              <a:t>lake. </a:t>
            </a:r>
            <a:r>
              <a:rPr lang="en-US" sz="1200" dirty="0">
                <a:solidFill>
                  <a:schemeClr val="accent1">
                    <a:lumMod val="50000"/>
                  </a:schemeClr>
                </a:solidFill>
                <a:latin typeface="Calibri" panose="020F0502020204030204" pitchFamily="34" charset="0"/>
              </a:rPr>
              <a:t>It will enable to crowd source the data pipelines construction and minimize the time and effort involved in data ingestion for streaming and batch processing.</a:t>
            </a:r>
          </a:p>
        </p:txBody>
      </p:sp>
      <p:sp>
        <p:nvSpPr>
          <p:cNvPr id="182" name="TextBox 181">
            <a:extLst>
              <a:ext uri="{FF2B5EF4-FFF2-40B4-BE49-F238E27FC236}">
                <a16:creationId xmlns:a16="http://schemas.microsoft.com/office/drawing/2014/main" id="{734811B2-B7FD-42BD-96CC-C33E1E877FA6}"/>
              </a:ext>
            </a:extLst>
          </p:cNvPr>
          <p:cNvSpPr txBox="1"/>
          <p:nvPr/>
        </p:nvSpPr>
        <p:spPr>
          <a:xfrm>
            <a:off x="601891" y="1854533"/>
            <a:ext cx="766557" cy="184666"/>
          </a:xfrm>
          <a:prstGeom prst="rect">
            <a:avLst/>
          </a:prstGeom>
          <a:noFill/>
        </p:spPr>
        <p:txBody>
          <a:bodyPr wrap="none" rtlCol="0">
            <a:spAutoFit/>
          </a:bodyPr>
          <a:lstStyle/>
          <a:p>
            <a:r>
              <a:rPr lang="en-US" sz="600" b="1" dirty="0"/>
              <a:t>Spring server</a:t>
            </a:r>
          </a:p>
        </p:txBody>
      </p:sp>
      <p:pic>
        <p:nvPicPr>
          <p:cNvPr id="174" name="Picture 173">
            <a:extLst>
              <a:ext uri="{FF2B5EF4-FFF2-40B4-BE49-F238E27FC236}">
                <a16:creationId xmlns:a16="http://schemas.microsoft.com/office/drawing/2014/main" id="{8A6E89AF-F270-486F-8F22-B3AA45D34C6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0243" y="2372807"/>
            <a:ext cx="528738" cy="131890"/>
          </a:xfrm>
          <a:prstGeom prst="rect">
            <a:avLst/>
          </a:prstGeom>
        </p:spPr>
      </p:pic>
      <p:pic>
        <p:nvPicPr>
          <p:cNvPr id="173" name="Picture 172">
            <a:extLst>
              <a:ext uri="{FF2B5EF4-FFF2-40B4-BE49-F238E27FC236}">
                <a16:creationId xmlns:a16="http://schemas.microsoft.com/office/drawing/2014/main" id="{11BD8C22-61BC-4439-BE20-91212180D6C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34514" y="1660606"/>
            <a:ext cx="778636" cy="390603"/>
          </a:xfrm>
          <a:prstGeom prst="rect">
            <a:avLst/>
          </a:prstGeom>
        </p:spPr>
      </p:pic>
      <p:sp>
        <p:nvSpPr>
          <p:cNvPr id="2" name="TextBox 1"/>
          <p:cNvSpPr txBox="1"/>
          <p:nvPr/>
        </p:nvSpPr>
        <p:spPr>
          <a:xfrm>
            <a:off x="445702" y="3282886"/>
            <a:ext cx="4072625" cy="1477328"/>
          </a:xfrm>
          <a:prstGeom prst="rect">
            <a:avLst/>
          </a:prstGeom>
          <a:noFill/>
        </p:spPr>
        <p:txBody>
          <a:bodyPr wrap="square" rtlCol="0">
            <a:spAutoFit/>
          </a:bodyPr>
          <a:lstStyle/>
          <a:p>
            <a:r>
              <a:rPr lang="en-US" sz="1000" b="1" dirty="0" smtClean="0">
                <a:latin typeface="Calibri" panose="020F0502020204030204" pitchFamily="34" charset="0"/>
                <a:cs typeface="Calibri" panose="020F0502020204030204" pitchFamily="34" charset="0"/>
              </a:rPr>
              <a:t>Customer Challenges :</a:t>
            </a:r>
          </a:p>
          <a:p>
            <a:pPr marL="342900" indent="-342900">
              <a:buAutoNum type="arabicPeriod"/>
            </a:pPr>
            <a:r>
              <a:rPr lang="en-US" sz="1000" dirty="0" smtClean="0">
                <a:latin typeface="Calibri" panose="020F0502020204030204" pitchFamily="34" charset="0"/>
                <a:cs typeface="Calibri" panose="020F0502020204030204" pitchFamily="34" charset="0"/>
              </a:rPr>
              <a:t>Non standard data pipeline activities – tool based and open source. Inconsistencies with the data model and implementation.</a:t>
            </a:r>
          </a:p>
          <a:p>
            <a:pPr marL="342900" indent="-342900">
              <a:buAutoNum type="arabicPeriod"/>
            </a:pPr>
            <a:r>
              <a:rPr lang="en-US" sz="1000" dirty="0" smtClean="0">
                <a:latin typeface="Calibri" panose="020F0502020204030204" pitchFamily="34" charset="0"/>
                <a:cs typeface="Calibri" panose="020F0502020204030204" pitchFamily="34" charset="0"/>
              </a:rPr>
              <a:t>Dependency on the tools specific knowledge resources.</a:t>
            </a:r>
          </a:p>
          <a:p>
            <a:pPr marL="342900" indent="-342900">
              <a:buAutoNum type="arabicPeriod"/>
            </a:pPr>
            <a:r>
              <a:rPr lang="en-US" sz="1000" dirty="0" smtClean="0">
                <a:latin typeface="Calibri" panose="020F0502020204030204" pitchFamily="34" charset="0"/>
                <a:cs typeface="Calibri" panose="020F0502020204030204" pitchFamily="34" charset="0"/>
              </a:rPr>
              <a:t>Lack of scalability across different areas since every one has their own plans and strategy.</a:t>
            </a:r>
          </a:p>
          <a:p>
            <a:pPr marL="342900" indent="-342900">
              <a:buAutoNum type="arabicPeriod"/>
            </a:pPr>
            <a:r>
              <a:rPr lang="en-US" sz="1000" dirty="0" smtClean="0">
                <a:latin typeface="Calibri" panose="020F0502020204030204" pitchFamily="34" charset="0"/>
                <a:cs typeface="Calibri" panose="020F0502020204030204" pitchFamily="34" charset="0"/>
              </a:rPr>
              <a:t>Resource constraint with the data teams related to data handling and governance</a:t>
            </a:r>
          </a:p>
          <a:p>
            <a:pPr marL="342900" indent="-342900">
              <a:buAutoNum type="arabicPeriod"/>
            </a:pPr>
            <a:endParaRPr lang="en-US" sz="1000" dirty="0">
              <a:latin typeface="Calibri" panose="020F0502020204030204" pitchFamily="34" charset="0"/>
              <a:cs typeface="Calibri" panose="020F0502020204030204" pitchFamily="34" charset="0"/>
            </a:endParaRPr>
          </a:p>
        </p:txBody>
      </p:sp>
      <p:sp>
        <p:nvSpPr>
          <p:cNvPr id="183" name="TextBox 182"/>
          <p:cNvSpPr txBox="1"/>
          <p:nvPr/>
        </p:nvSpPr>
        <p:spPr>
          <a:xfrm>
            <a:off x="4518327" y="3308074"/>
            <a:ext cx="4517211" cy="1477328"/>
          </a:xfrm>
          <a:prstGeom prst="rect">
            <a:avLst/>
          </a:prstGeom>
          <a:noFill/>
        </p:spPr>
        <p:txBody>
          <a:bodyPr wrap="square" rtlCol="0">
            <a:spAutoFit/>
          </a:bodyPr>
          <a:lstStyle/>
          <a:p>
            <a:r>
              <a:rPr lang="en-US" sz="1000" b="1" dirty="0" smtClean="0">
                <a:latin typeface="Calibri" panose="020F0502020204030204" pitchFamily="34" charset="0"/>
                <a:cs typeface="Calibri" panose="020F0502020204030204" pitchFamily="34" charset="0"/>
              </a:rPr>
              <a:t>Syntel Solution:</a:t>
            </a:r>
          </a:p>
          <a:p>
            <a:r>
              <a:rPr lang="en-US" sz="1000" dirty="0" smtClean="0">
                <a:latin typeface="Calibri" panose="020F0502020204030204" pitchFamily="34" charset="0"/>
                <a:cs typeface="Calibri" panose="020F0502020204030204" pitchFamily="34" charset="0"/>
              </a:rPr>
              <a:t>Develop the solution, develop a pilot as a “proof of concept "project and train all the other team members to implement the data ingestion framework to create the data pipeline as a part of the self sufficient strategy.</a:t>
            </a:r>
            <a:endParaRPr lang="en-US" sz="1000" dirty="0">
              <a:latin typeface="Calibri" panose="020F0502020204030204" pitchFamily="34" charset="0"/>
              <a:cs typeface="Calibri" panose="020F0502020204030204" pitchFamily="34" charset="0"/>
            </a:endParaRPr>
          </a:p>
          <a:p>
            <a:r>
              <a:rPr lang="en-US" sz="1000" b="1" dirty="0" smtClean="0">
                <a:latin typeface="Calibri" panose="020F0502020204030204" pitchFamily="34" charset="0"/>
                <a:cs typeface="Calibri" panose="020F0502020204030204" pitchFamily="34" charset="0"/>
              </a:rPr>
              <a:t>Resources:</a:t>
            </a:r>
          </a:p>
          <a:p>
            <a:r>
              <a:rPr lang="en-US" sz="1000" dirty="0" smtClean="0">
                <a:latin typeface="Calibri" panose="020F0502020204030204" pitchFamily="34" charset="0"/>
                <a:cs typeface="Calibri" panose="020F0502020204030204" pitchFamily="34" charset="0"/>
              </a:rPr>
              <a:t>3 team members for a duration of 4 months.</a:t>
            </a:r>
            <a:endParaRPr lang="en-US" sz="1000" dirty="0">
              <a:latin typeface="Calibri" panose="020F0502020204030204" pitchFamily="34" charset="0"/>
              <a:cs typeface="Calibri" panose="020F0502020204030204" pitchFamily="34" charset="0"/>
            </a:endParaRPr>
          </a:p>
          <a:p>
            <a:r>
              <a:rPr lang="en-US" sz="1000" b="1" dirty="0" smtClean="0">
                <a:latin typeface="Calibri" panose="020F0502020204030204" pitchFamily="34" charset="0"/>
                <a:cs typeface="Calibri" panose="020F0502020204030204" pitchFamily="34" charset="0"/>
              </a:rPr>
              <a:t>Production : </a:t>
            </a:r>
          </a:p>
          <a:p>
            <a:r>
              <a:rPr lang="en-US" sz="1000" dirty="0" smtClean="0">
                <a:latin typeface="Calibri" panose="020F0502020204030204" pitchFamily="34" charset="0"/>
                <a:cs typeface="Calibri" panose="020F0502020204030204" pitchFamily="34" charset="0"/>
              </a:rPr>
              <a:t>Yes, Already moved in production for multiple data pipelines</a:t>
            </a:r>
          </a:p>
          <a:p>
            <a:pPr marL="342900" indent="-342900">
              <a:buAutoNum type="arabicPeriod"/>
            </a:pPr>
            <a:endParaRPr lang="en-US"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3756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ETL processing between file systems and databases</a:t>
            </a:r>
            <a:r>
              <a:rPr lang="en-US" dirty="0"/>
              <a:t> – Being a platform for orchestration, building </a:t>
            </a:r>
            <a:r>
              <a:rPr lang="en-US" i="1" dirty="0"/>
              <a:t>Extract, Transform, Load </a:t>
            </a:r>
            <a:r>
              <a:rPr lang="en-US" dirty="0"/>
              <a:t>(ETL) processes is one of the core strength of Spring Cloud Data Flow</a:t>
            </a:r>
            <a:r>
              <a:rPr lang="en-US" dirty="0" smtClean="0"/>
              <a:t>. </a:t>
            </a:r>
            <a:r>
              <a:rPr lang="en-US" dirty="0"/>
              <a:t>GUI designer makes designing the workflows </a:t>
            </a:r>
            <a:r>
              <a:rPr lang="en-US" dirty="0" smtClean="0"/>
              <a:t>easy.</a:t>
            </a:r>
            <a:endParaRPr lang="en-US" dirty="0"/>
          </a:p>
          <a:p>
            <a:r>
              <a:rPr lang="en-US" b="1" dirty="0"/>
              <a:t>Building real time data analytics – </a:t>
            </a:r>
            <a:r>
              <a:rPr lang="en-US" dirty="0"/>
              <a:t>Because it is so easy to create and configure the pipelines, Data Flow can be used for building real time analytics. There are multiple good example uses of twitter analytics.</a:t>
            </a:r>
          </a:p>
          <a:p>
            <a:r>
              <a:rPr lang="en-US" b="1" dirty="0"/>
              <a:t>Integrating data oriented microservices</a:t>
            </a:r>
            <a:r>
              <a:rPr lang="en-US" dirty="0"/>
              <a:t> – Moving data between microservices is made easier with the platform. Microservices are supposed to own their own data, but that does not mean, that the data does not have to be moved. This can be seen as a sub-case of the ETL use case.</a:t>
            </a:r>
          </a:p>
          <a:p>
            <a:r>
              <a:rPr lang="en-US" b="1" dirty="0"/>
              <a:t>Event streaming</a:t>
            </a:r>
            <a:r>
              <a:rPr lang="en-US" dirty="0"/>
              <a:t> – If you want to use messaging in your system, but you want to have only explicit flows (as opposed to the choreographed approach), Spring Cloud Data Flow is the tool that you were looking for.</a:t>
            </a:r>
          </a:p>
          <a:p>
            <a:endParaRPr lang="en-US" dirty="0"/>
          </a:p>
        </p:txBody>
      </p:sp>
      <p:sp>
        <p:nvSpPr>
          <p:cNvPr id="5" name="Text Placeholder 4"/>
          <p:cNvSpPr>
            <a:spLocks noGrp="1"/>
          </p:cNvSpPr>
          <p:nvPr>
            <p:ph type="body" sz="quarter" idx="10"/>
          </p:nvPr>
        </p:nvSpPr>
        <p:spPr/>
        <p:txBody>
          <a:bodyPr/>
          <a:lstStyle/>
          <a:p>
            <a:r>
              <a:rPr lang="en-US" dirty="0"/>
              <a:t>What Spring Cloud DataFlow be used for?</a:t>
            </a:r>
          </a:p>
        </p:txBody>
      </p:sp>
      <p:sp>
        <p:nvSpPr>
          <p:cNvPr id="3" name="Slide Number Placeholder 2"/>
          <p:cNvSpPr>
            <a:spLocks noGrp="1"/>
          </p:cNvSpPr>
          <p:nvPr>
            <p:ph type="sldNum" sz="quarter" idx="4294967295"/>
          </p:nvPr>
        </p:nvSpPr>
        <p:spPr/>
        <p:txBody>
          <a:bodyPr/>
          <a:lstStyle/>
          <a:p>
            <a:pPr>
              <a:defRPr/>
            </a:pPr>
            <a:fld id="{6EEF0F7D-7A19-4B3A-A931-684092EBD4CE}" type="slidenum">
              <a:rPr lang="en-US" altLang="en-US" smtClean="0"/>
              <a:pPr>
                <a:defRPr/>
              </a:pPr>
              <a:t>2</a:t>
            </a:fld>
            <a:endParaRPr lang="en-US" altLang="en-US" dirty="0"/>
          </a:p>
        </p:txBody>
      </p:sp>
    </p:spTree>
    <p:extLst>
      <p:ext uri="{BB962C8B-B14F-4D97-AF65-F5344CB8AC3E}">
        <p14:creationId xmlns:p14="http://schemas.microsoft.com/office/powerpoint/2010/main" val="205614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484" r="381" b="1100"/>
          <a:stretch/>
        </p:blipFill>
        <p:spPr>
          <a:xfrm>
            <a:off x="289248" y="1101012"/>
            <a:ext cx="5915609" cy="3349690"/>
          </a:xfrm>
          <a:prstGeom prst="rect">
            <a:avLst/>
          </a:prstGeom>
        </p:spPr>
      </p:pic>
      <p:sp>
        <p:nvSpPr>
          <p:cNvPr id="3" name="Text Placeholder 2"/>
          <p:cNvSpPr>
            <a:spLocks noGrp="1"/>
          </p:cNvSpPr>
          <p:nvPr>
            <p:ph type="body" sz="quarter" idx="10"/>
          </p:nvPr>
        </p:nvSpPr>
        <p:spPr/>
        <p:txBody>
          <a:bodyPr/>
          <a:lstStyle/>
          <a:p>
            <a:r>
              <a:rPr lang="en-US" dirty="0" smtClean="0"/>
              <a:t>Building Cloud Native Data Pipelines</a:t>
            </a:r>
            <a:endParaRPr lang="en-US" dirty="0"/>
          </a:p>
        </p:txBody>
      </p:sp>
      <p:sp>
        <p:nvSpPr>
          <p:cNvPr id="5" name="TextBox 4"/>
          <p:cNvSpPr txBox="1"/>
          <p:nvPr/>
        </p:nvSpPr>
        <p:spPr>
          <a:xfrm>
            <a:off x="6204857" y="1101012"/>
            <a:ext cx="2762047"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Develop</a:t>
            </a:r>
          </a:p>
          <a:p>
            <a:pPr marL="742950" lvl="1" indent="-285750">
              <a:buFont typeface="Arial" panose="020B0604020202020204" pitchFamily="34" charset="0"/>
              <a:buChar char="•"/>
            </a:pPr>
            <a:r>
              <a:rPr lang="en-US" dirty="0" smtClean="0"/>
              <a:t>SCDF Shell – based on spring shell</a:t>
            </a:r>
          </a:p>
          <a:p>
            <a:pPr marL="742950" lvl="1" indent="-285750">
              <a:buFont typeface="Arial" panose="020B0604020202020204" pitchFamily="34" charset="0"/>
              <a:buChar char="•"/>
            </a:pPr>
            <a:r>
              <a:rPr lang="en-US" dirty="0" smtClean="0"/>
              <a:t>SCDF FLO – UI based designer</a:t>
            </a:r>
          </a:p>
          <a:p>
            <a:pPr marL="285750" indent="-285750">
              <a:buFont typeface="Arial" panose="020B0604020202020204" pitchFamily="34" charset="0"/>
              <a:buChar char="•"/>
            </a:pPr>
            <a:r>
              <a:rPr lang="en-US" b="1" dirty="0" smtClean="0"/>
              <a:t>Deploy</a:t>
            </a:r>
          </a:p>
          <a:p>
            <a:pPr marL="742950" lvl="1" indent="-285750">
              <a:buFont typeface="Arial" panose="020B0604020202020204" pitchFamily="34" charset="0"/>
              <a:buChar char="•"/>
            </a:pPr>
            <a:r>
              <a:rPr lang="en-US" dirty="0" smtClean="0"/>
              <a:t>Cloud Foundry – </a:t>
            </a:r>
          </a:p>
          <a:p>
            <a:pPr marL="742950" lvl="1" indent="-285750">
              <a:buFont typeface="Arial" panose="020B0604020202020204" pitchFamily="34" charset="0"/>
              <a:buChar char="•"/>
            </a:pPr>
            <a:r>
              <a:rPr lang="en-US" dirty="0" smtClean="0"/>
              <a:t>Kubernetes – </a:t>
            </a:r>
          </a:p>
          <a:p>
            <a:pPr marL="742950" lvl="1" indent="-285750">
              <a:buFont typeface="Arial" panose="020B0604020202020204" pitchFamily="34" charset="0"/>
              <a:buChar char="•"/>
            </a:pPr>
            <a:r>
              <a:rPr lang="en-US" dirty="0" smtClean="0"/>
              <a:t>Yarn - </a:t>
            </a:r>
            <a:endParaRPr lang="en-US" dirty="0"/>
          </a:p>
        </p:txBody>
      </p:sp>
    </p:spTree>
    <p:extLst>
      <p:ext uri="{BB962C8B-B14F-4D97-AF65-F5344CB8AC3E}">
        <p14:creationId xmlns:p14="http://schemas.microsoft.com/office/powerpoint/2010/main" val="2882233868"/>
      </p:ext>
    </p:extLst>
  </p:cSld>
  <p:clrMapOvr>
    <a:masterClrMapping/>
  </p:clrMapOvr>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994176-8186-459F-B256-4266054320A5}" vid="{1AECBDB6-C86C-4A43-88FA-66DAE27111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QBR - Oct18</Template>
  <TotalTime>2156</TotalTime>
  <Words>233</Words>
  <Application>Microsoft Office PowerPoint</Application>
  <PresentationFormat>On-screen Show (16:9)</PresentationFormat>
  <Paragraphs>35</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Lucida Sans Unicode</vt:lpstr>
      <vt:lpstr>Stag Sans Light</vt:lpstr>
      <vt:lpstr>Verdana</vt:lpstr>
      <vt:lpstr>Atos v4.0</vt:lpstr>
      <vt:lpstr>Data Ingestion : Spring Cloud Framework </vt:lpstr>
      <vt:lpstr>PowerPoint Presentation</vt:lpstr>
      <vt:lpstr>PowerPoint Presentation</vt:lpstr>
    </vt:vector>
  </TitlesOfParts>
  <Company>FedEx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Syntel QBR</dc:title>
  <dc:creator>Gopichand Vadlakonda (OSV)</dc:creator>
  <cp:lastModifiedBy>Lipare, Kshitij</cp:lastModifiedBy>
  <cp:revision>159</cp:revision>
  <dcterms:created xsi:type="dcterms:W3CDTF">2018-10-18T18:16:32Z</dcterms:created>
  <dcterms:modified xsi:type="dcterms:W3CDTF">2019-03-15T10:30:13Z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Test</vt:lpwstr>
  </property>
  <property fmtid="{D5CDD505-2E9C-101B-9397-08002B2CF9AE}" pid="3" name="Author">
    <vt:lpwstr/>
  </property>
  <property fmtid="{D5CDD505-2E9C-101B-9397-08002B2CF9AE}" pid="4" name="GBU">
    <vt:lpwstr/>
  </property>
  <property fmtid="{D5CDD505-2E9C-101B-9397-08002B2CF9AE}" pid="5" name="Division">
    <vt:lpwstr/>
  </property>
  <property fmtid="{D5CDD505-2E9C-101B-9397-08002B2CF9AE}" pid="6" name="Department">
    <vt:lpwstr/>
  </property>
  <property fmtid="{D5CDD505-2E9C-101B-9397-08002B2CF9AE}" pid="7" name="Classification">
    <vt:lpwstr>© Atos - For internal use</vt:lpwstr>
  </property>
</Properties>
</file>