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C5D11A9-AB28-46C9-9BBE-A4530A1AF7F3}">
  <a:tblStyle styleId="{CC5D11A9-AB28-46C9-9BBE-A4530A1AF7F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Relationship Id="rId4" Type="http://schemas.openxmlformats.org/officeDocument/2006/relationships/image" Target="../media/image08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Relationship Id="rId4" Type="http://schemas.openxmlformats.org/officeDocument/2006/relationships/image" Target="../media/image08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Relationship Id="rId4" Type="http://schemas.openxmlformats.org/officeDocument/2006/relationships/image" Target="../media/image08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Relationship Id="rId4" Type="http://schemas.openxmlformats.org/officeDocument/2006/relationships/image" Target="../media/image05.jpg"/><Relationship Id="rId5" Type="http://schemas.openxmlformats.org/officeDocument/2006/relationships/image" Target="../media/image03.jpg"/><Relationship Id="rId6" Type="http://schemas.openxmlformats.org/officeDocument/2006/relationships/image" Target="../media/image0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8.png"/><Relationship Id="rId5" Type="http://schemas.openxmlformats.org/officeDocument/2006/relationships/image" Target="../media/image10.png"/><Relationship Id="rId6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8.png"/><Relationship Id="rId10" Type="http://schemas.openxmlformats.org/officeDocument/2006/relationships/image" Target="../media/image18.png"/><Relationship Id="rId9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Relationship Id="rId4" Type="http://schemas.openxmlformats.org/officeDocument/2006/relationships/image" Target="../media/image08.png"/><Relationship Id="rId11" Type="http://schemas.openxmlformats.org/officeDocument/2006/relationships/image" Target="../media/image14.png"/><Relationship Id="rId10" Type="http://schemas.openxmlformats.org/officeDocument/2006/relationships/image" Target="../media/image18.png"/><Relationship Id="rId9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x="462275" y="2668775"/>
            <a:ext cx="8223900" cy="107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47" name="Shape 47"/>
          <p:cNvSpPr txBox="1"/>
          <p:nvPr/>
        </p:nvSpPr>
        <p:spPr>
          <a:xfrm>
            <a:off x="462275" y="3960525"/>
            <a:ext cx="82239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4A86E8"/>
                </a:solidFill>
              </a:rPr>
              <a:t>Oct 15, 2016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6024" y="1285387"/>
            <a:ext cx="3644373" cy="10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x="2756262" y="2879025"/>
            <a:ext cx="37839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deCode 2016 Demo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510" y="160224"/>
            <a:ext cx="951769" cy="27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38425"/>
            <a:ext cx="9143999" cy="722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70000" y="-45037"/>
            <a:ext cx="6986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D85C6"/>
                </a:solidFill>
              </a:rPr>
              <a:t>High level Architecture</a:t>
            </a:r>
          </a:p>
        </p:txBody>
      </p:sp>
      <p:sp>
        <p:nvSpPr>
          <p:cNvPr id="134" name="Shape 134"/>
          <p:cNvSpPr/>
          <p:nvPr/>
        </p:nvSpPr>
        <p:spPr>
          <a:xfrm>
            <a:off x="1054250" y="1179100"/>
            <a:ext cx="12792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Chart Engine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000"/>
              <a:t>(chart.js)</a:t>
            </a:r>
          </a:p>
        </p:txBody>
      </p:sp>
      <p:sp>
        <p:nvSpPr>
          <p:cNvPr id="135" name="Shape 135"/>
          <p:cNvSpPr/>
          <p:nvPr/>
        </p:nvSpPr>
        <p:spPr>
          <a:xfrm>
            <a:off x="1054250" y="2425875"/>
            <a:ext cx="12792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UI Controls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(angular.js)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188950" y="686437"/>
            <a:ext cx="10098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Front End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957663" y="686437"/>
            <a:ext cx="10098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 End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619075" y="1788850"/>
            <a:ext cx="9300" cy="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822963" y="1179100"/>
            <a:ext cx="12792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REST API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(Nodejs/Express)</a:t>
            </a:r>
          </a:p>
        </p:txBody>
      </p:sp>
      <p:sp>
        <p:nvSpPr>
          <p:cNvPr id="140" name="Shape 140"/>
          <p:cNvSpPr/>
          <p:nvPr/>
        </p:nvSpPr>
        <p:spPr>
          <a:xfrm>
            <a:off x="3822963" y="2425875"/>
            <a:ext cx="12792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Ingestion/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access</a:t>
            </a:r>
          </a:p>
        </p:txBody>
      </p:sp>
      <p:sp>
        <p:nvSpPr>
          <p:cNvPr id="141" name="Shape 141"/>
          <p:cNvSpPr/>
          <p:nvPr/>
        </p:nvSpPr>
        <p:spPr>
          <a:xfrm>
            <a:off x="5625363" y="2883375"/>
            <a:ext cx="12792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Query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(InfluxDB)</a:t>
            </a:r>
          </a:p>
        </p:txBody>
      </p:sp>
      <p:sp>
        <p:nvSpPr>
          <p:cNvPr id="142" name="Shape 142"/>
          <p:cNvSpPr/>
          <p:nvPr/>
        </p:nvSpPr>
        <p:spPr>
          <a:xfrm>
            <a:off x="5606238" y="2053200"/>
            <a:ext cx="12792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Import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(InfluxDB + Github)</a:t>
            </a:r>
          </a:p>
        </p:txBody>
      </p:sp>
      <p:cxnSp>
        <p:nvCxnSpPr>
          <p:cNvPr id="143" name="Shape 143"/>
          <p:cNvCxnSpPr>
            <a:stCxn id="134" idx="2"/>
            <a:endCxn id="135" idx="0"/>
          </p:cNvCxnSpPr>
          <p:nvPr/>
        </p:nvCxnSpPr>
        <p:spPr>
          <a:xfrm>
            <a:off x="1693850" y="1717600"/>
            <a:ext cx="0" cy="7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>
            <a:stCxn id="135" idx="3"/>
          </p:cNvCxnSpPr>
          <p:nvPr/>
        </p:nvCxnSpPr>
        <p:spPr>
          <a:xfrm flipH="1" rot="10800000">
            <a:off x="2333450" y="1457025"/>
            <a:ext cx="1281000" cy="123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45" name="Shape 145"/>
          <p:cNvSpPr/>
          <p:nvPr/>
        </p:nvSpPr>
        <p:spPr>
          <a:xfrm>
            <a:off x="3623800" y="1355625"/>
            <a:ext cx="184200" cy="18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6" name="Shape 146"/>
          <p:cNvCxnSpPr>
            <a:stCxn id="145" idx="6"/>
            <a:endCxn id="145" idx="6"/>
          </p:cNvCxnSpPr>
          <p:nvPr/>
        </p:nvCxnSpPr>
        <p:spPr>
          <a:xfrm>
            <a:off x="3808000" y="14477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7" name="Shape 147"/>
          <p:cNvCxnSpPr>
            <a:stCxn id="145" idx="6"/>
          </p:cNvCxnSpPr>
          <p:nvPr/>
        </p:nvCxnSpPr>
        <p:spPr>
          <a:xfrm>
            <a:off x="3808000" y="14477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8" name="Shape 148"/>
          <p:cNvCxnSpPr>
            <a:stCxn id="139" idx="2"/>
            <a:endCxn id="140" idx="0"/>
          </p:cNvCxnSpPr>
          <p:nvPr/>
        </p:nvCxnSpPr>
        <p:spPr>
          <a:xfrm>
            <a:off x="4462563" y="1717600"/>
            <a:ext cx="0" cy="7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>
            <a:stCxn id="140" idx="3"/>
            <a:endCxn id="141" idx="1"/>
          </p:cNvCxnSpPr>
          <p:nvPr/>
        </p:nvCxnSpPr>
        <p:spPr>
          <a:xfrm>
            <a:off x="5102163" y="2695125"/>
            <a:ext cx="523200" cy="4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>
            <a:stCxn id="140" idx="3"/>
            <a:endCxn id="142" idx="1"/>
          </p:cNvCxnSpPr>
          <p:nvPr/>
        </p:nvCxnSpPr>
        <p:spPr>
          <a:xfrm flipH="1" rot="10800000">
            <a:off x="5102163" y="2322525"/>
            <a:ext cx="504000" cy="3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1" name="Shape 151"/>
          <p:cNvSpPr/>
          <p:nvPr/>
        </p:nvSpPr>
        <p:spPr>
          <a:xfrm>
            <a:off x="7389513" y="2053187"/>
            <a:ext cx="12792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Github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Connector</a:t>
            </a:r>
          </a:p>
        </p:txBody>
      </p:sp>
      <p:cxnSp>
        <p:nvCxnSpPr>
          <p:cNvPr id="152" name="Shape 152"/>
          <p:cNvCxnSpPr>
            <a:stCxn id="142" idx="3"/>
            <a:endCxn id="151" idx="1"/>
          </p:cNvCxnSpPr>
          <p:nvPr/>
        </p:nvCxnSpPr>
        <p:spPr>
          <a:xfrm>
            <a:off x="6885438" y="2322450"/>
            <a:ext cx="5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3" name="Shape 153"/>
          <p:cNvSpPr/>
          <p:nvPr/>
        </p:nvSpPr>
        <p:spPr>
          <a:xfrm>
            <a:off x="3822963" y="4106450"/>
            <a:ext cx="12792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cxnSp>
        <p:nvCxnSpPr>
          <p:cNvPr id="154" name="Shape 154"/>
          <p:cNvCxnSpPr>
            <a:stCxn id="140" idx="2"/>
            <a:endCxn id="153" idx="0"/>
          </p:cNvCxnSpPr>
          <p:nvPr/>
        </p:nvCxnSpPr>
        <p:spPr>
          <a:xfrm>
            <a:off x="4462563" y="2964375"/>
            <a:ext cx="0" cy="11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5" name="Shape 155"/>
          <p:cNvSpPr/>
          <p:nvPr/>
        </p:nvSpPr>
        <p:spPr>
          <a:xfrm>
            <a:off x="5588463" y="3713550"/>
            <a:ext cx="12792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Forecast</a:t>
            </a:r>
          </a:p>
        </p:txBody>
      </p:sp>
      <p:sp>
        <p:nvSpPr>
          <p:cNvPr id="156" name="Shape 156"/>
          <p:cNvSpPr/>
          <p:nvPr/>
        </p:nvSpPr>
        <p:spPr>
          <a:xfrm>
            <a:off x="5588463" y="4499350"/>
            <a:ext cx="12792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Correlation</a:t>
            </a:r>
          </a:p>
        </p:txBody>
      </p:sp>
      <p:sp>
        <p:nvSpPr>
          <p:cNvPr id="157" name="Shape 157"/>
          <p:cNvSpPr/>
          <p:nvPr/>
        </p:nvSpPr>
        <p:spPr>
          <a:xfrm>
            <a:off x="7281838" y="4106450"/>
            <a:ext cx="12792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Outlier</a:t>
            </a:r>
          </a:p>
        </p:txBody>
      </p:sp>
      <p:cxnSp>
        <p:nvCxnSpPr>
          <p:cNvPr id="158" name="Shape 158"/>
          <p:cNvCxnSpPr>
            <a:stCxn id="153" idx="3"/>
            <a:endCxn id="155" idx="1"/>
          </p:cNvCxnSpPr>
          <p:nvPr/>
        </p:nvCxnSpPr>
        <p:spPr>
          <a:xfrm flipH="1" rot="10800000">
            <a:off x="5102163" y="3982700"/>
            <a:ext cx="486300" cy="3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9" name="Shape 159"/>
          <p:cNvCxnSpPr>
            <a:stCxn id="153" idx="3"/>
            <a:endCxn id="156" idx="1"/>
          </p:cNvCxnSpPr>
          <p:nvPr/>
        </p:nvCxnSpPr>
        <p:spPr>
          <a:xfrm>
            <a:off x="5102163" y="4375700"/>
            <a:ext cx="486300" cy="3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0" name="Shape 160"/>
          <p:cNvCxnSpPr>
            <a:stCxn id="153" idx="3"/>
            <a:endCxn id="157" idx="1"/>
          </p:cNvCxnSpPr>
          <p:nvPr/>
        </p:nvCxnSpPr>
        <p:spPr>
          <a:xfrm>
            <a:off x="5102163" y="4375700"/>
            <a:ext cx="217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1" name="Shape 161"/>
          <p:cNvSpPr/>
          <p:nvPr/>
        </p:nvSpPr>
        <p:spPr>
          <a:xfrm>
            <a:off x="310125" y="3518475"/>
            <a:ext cx="12792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Chart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Controller</a:t>
            </a:r>
          </a:p>
        </p:txBody>
      </p:sp>
      <p:sp>
        <p:nvSpPr>
          <p:cNvPr id="162" name="Shape 162"/>
          <p:cNvSpPr/>
          <p:nvPr/>
        </p:nvSpPr>
        <p:spPr>
          <a:xfrm>
            <a:off x="1798375" y="3518475"/>
            <a:ext cx="12792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Input Controller</a:t>
            </a:r>
          </a:p>
        </p:txBody>
      </p:sp>
      <p:cxnSp>
        <p:nvCxnSpPr>
          <p:cNvPr id="163" name="Shape 163"/>
          <p:cNvCxnSpPr>
            <a:stCxn id="135" idx="2"/>
            <a:endCxn id="161" idx="0"/>
          </p:cNvCxnSpPr>
          <p:nvPr/>
        </p:nvCxnSpPr>
        <p:spPr>
          <a:xfrm flipH="1">
            <a:off x="949850" y="2964375"/>
            <a:ext cx="744000" cy="5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4" name="Shape 164"/>
          <p:cNvCxnSpPr>
            <a:stCxn id="135" idx="2"/>
            <a:endCxn id="162" idx="0"/>
          </p:cNvCxnSpPr>
          <p:nvPr/>
        </p:nvCxnSpPr>
        <p:spPr>
          <a:xfrm>
            <a:off x="1693850" y="2964375"/>
            <a:ext cx="744000" cy="5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5" name="Shape 165"/>
          <p:cNvSpPr txBox="1"/>
          <p:nvPr/>
        </p:nvSpPr>
        <p:spPr>
          <a:xfrm>
            <a:off x="2628375" y="1885325"/>
            <a:ext cx="7200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</a:t>
            </a:r>
          </a:p>
        </p:txBody>
      </p:sp>
      <p:sp>
        <p:nvSpPr>
          <p:cNvPr id="166" name="Shape 166"/>
          <p:cNvSpPr/>
          <p:nvPr/>
        </p:nvSpPr>
        <p:spPr>
          <a:xfrm>
            <a:off x="5625362" y="1178475"/>
            <a:ext cx="27474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/data/:datasource/:measurement?params+</a:t>
            </a:r>
          </a:p>
        </p:txBody>
      </p:sp>
      <p:cxnSp>
        <p:nvCxnSpPr>
          <p:cNvPr id="167" name="Shape 167"/>
          <p:cNvCxnSpPr>
            <a:stCxn id="139" idx="3"/>
            <a:endCxn id="166" idx="1"/>
          </p:cNvCxnSpPr>
          <p:nvPr/>
        </p:nvCxnSpPr>
        <p:spPr>
          <a:xfrm flipH="1" rot="10800000">
            <a:off x="5102163" y="1447750"/>
            <a:ext cx="5232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102975"/>
            <a:ext cx="7876900" cy="49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510" y="160224"/>
            <a:ext cx="951769" cy="27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38425"/>
            <a:ext cx="9143999" cy="7229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1309875" y="1539387"/>
            <a:ext cx="6986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600">
                <a:solidFill>
                  <a:srgbClr val="3D85C6"/>
                </a:solidFill>
              </a:rPr>
              <a:t>Live demo!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510" y="160224"/>
            <a:ext cx="951769" cy="27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38425"/>
            <a:ext cx="9143999" cy="7229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1010525" y="1915215"/>
            <a:ext cx="69867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7200">
                <a:solidFill>
                  <a:srgbClr val="3D85C6"/>
                </a:solidFill>
              </a:rP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747325" y="733950"/>
            <a:ext cx="7514100" cy="3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b="1" lang="en" sz="2200">
                <a:solidFill>
                  <a:srgbClr val="434343"/>
                </a:solidFill>
              </a:rPr>
              <a:t>Problem</a:t>
            </a:r>
            <a:r>
              <a:rPr lang="en" sz="2200">
                <a:solidFill>
                  <a:srgbClr val="434343"/>
                </a:solidFill>
              </a:rPr>
              <a:t>: Finding statistics and making an educated prediction is difficult. What if you could collect historical data on a topic and predict the future based on that?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</a:rPr>
              <a:t>Example</a:t>
            </a:r>
            <a:r>
              <a:rPr lang="en" sz="2400">
                <a:solidFill>
                  <a:srgbClr val="434343"/>
                </a:solidFill>
              </a:rPr>
              <a:t>: Picking a technology to learn.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510" y="160224"/>
            <a:ext cx="951769" cy="27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38425"/>
            <a:ext cx="9143999" cy="7229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70000" y="-45037"/>
            <a:ext cx="6986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D85C6"/>
                </a:solidFill>
              </a:rPr>
              <a:t>The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0510" y="160224"/>
            <a:ext cx="951769" cy="27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38425"/>
            <a:ext cx="9143999" cy="7229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70000" y="-45037"/>
            <a:ext cx="6986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D85C6"/>
                </a:solidFill>
              </a:rPr>
              <a:t>The Project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660725" y="1286050"/>
            <a:ext cx="738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434343"/>
                </a:solidFill>
              </a:rPr>
              <a:t>Solution:</a:t>
            </a:r>
            <a:r>
              <a:rPr lang="en" sz="2400">
                <a:solidFill>
                  <a:srgbClr val="434343"/>
                </a:solidFill>
              </a:rPr>
              <a:t> Build an </a:t>
            </a:r>
            <a:r>
              <a:rPr lang="en" sz="2400">
                <a:solidFill>
                  <a:schemeClr val="accent1"/>
                </a:solidFill>
              </a:rPr>
              <a:t>interactive</a:t>
            </a:r>
            <a:r>
              <a:rPr lang="en" sz="2400">
                <a:solidFill>
                  <a:srgbClr val="434343"/>
                </a:solidFill>
              </a:rPr>
              <a:t> visualization tool using </a:t>
            </a:r>
            <a:r>
              <a:rPr lang="en" sz="2400">
                <a:solidFill>
                  <a:schemeClr val="accent1"/>
                </a:solidFill>
              </a:rPr>
              <a:t>time series</a:t>
            </a:r>
            <a:r>
              <a:rPr lang="en" sz="2400">
                <a:solidFill>
                  <a:srgbClr val="434343"/>
                </a:solidFill>
              </a:rPr>
              <a:t> data (with predictive, correlation, and outlier) capabilities.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510" y="160224"/>
            <a:ext cx="951769" cy="27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38425"/>
            <a:ext cx="9143999" cy="7229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70000" y="-45037"/>
            <a:ext cx="6986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D85C6"/>
                </a:solidFill>
              </a:rPr>
              <a:t>Team</a:t>
            </a:r>
          </a:p>
        </p:txBody>
      </p:sp>
      <p:graphicFrame>
        <p:nvGraphicFramePr>
          <p:cNvPr id="75" name="Shape 7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{CC5D11A9-AB28-46C9-9BBE-A4530A1AF7F3}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Richard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Elim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Arun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Dz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Kyle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Ben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Ribaz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525" y="350152"/>
            <a:ext cx="3162848" cy="237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792" y="1873079"/>
            <a:ext cx="2271897" cy="3029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2422" y="350152"/>
            <a:ext cx="5095152" cy="375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9703" y="2450783"/>
            <a:ext cx="5095143" cy="2450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510" y="160224"/>
            <a:ext cx="951769" cy="27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38425"/>
            <a:ext cx="9143999" cy="7229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70000" y="-45037"/>
            <a:ext cx="6986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D85C6"/>
                </a:solidFill>
              </a:rPr>
              <a:t>Process 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747325" y="733950"/>
            <a:ext cx="7514100" cy="3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Char char="●"/>
            </a:pPr>
            <a:r>
              <a:rPr b="1" lang="en" sz="2200">
                <a:solidFill>
                  <a:srgbClr val="434343"/>
                </a:solidFill>
              </a:rPr>
              <a:t>Teams: two teams; front-end and back-end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Char char="●"/>
            </a:pPr>
            <a:r>
              <a:rPr b="1" lang="en" sz="2200">
                <a:solidFill>
                  <a:srgbClr val="434343"/>
                </a:solidFill>
              </a:rPr>
              <a:t>Brainstorming to breakdown the tasks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Char char="●"/>
            </a:pPr>
            <a:r>
              <a:rPr b="1" lang="en" sz="2200">
                <a:solidFill>
                  <a:srgbClr val="434343"/>
                </a:solidFill>
              </a:rPr>
              <a:t>Agile boards to manage the project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Char char="●"/>
            </a:pPr>
            <a:r>
              <a:rPr b="1" lang="en" sz="2200">
                <a:solidFill>
                  <a:srgbClr val="434343"/>
                </a:solidFill>
              </a:rPr>
              <a:t>We did stand up meetings to organize ourselves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Char char="●"/>
            </a:pPr>
            <a:r>
              <a:rPr b="1" lang="en" sz="2200">
                <a:solidFill>
                  <a:srgbClr val="434343"/>
                </a:solidFill>
              </a:rPr>
              <a:t>“Demo driven development”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6">
            <a:alphaModFix/>
          </a:blip>
          <a:srcRect b="13727" l="14214" r="0" t="22569"/>
          <a:stretch/>
        </p:blipFill>
        <p:spPr>
          <a:xfrm>
            <a:off x="1954524" y="2742208"/>
            <a:ext cx="4153652" cy="23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510" y="160224"/>
            <a:ext cx="951769" cy="27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38425"/>
            <a:ext cx="9143999" cy="7229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70000" y="-45037"/>
            <a:ext cx="6986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D85C6"/>
                </a:solidFill>
              </a:rPr>
              <a:t>Technology Stack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3837" y="1338150"/>
            <a:ext cx="884325" cy="111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6624" y="1358975"/>
            <a:ext cx="2582850" cy="8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33087" y="1384075"/>
            <a:ext cx="1664425" cy="10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0200" y="3177174"/>
            <a:ext cx="2374699" cy="80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5224" y="3068504"/>
            <a:ext cx="2374700" cy="94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510" y="160224"/>
            <a:ext cx="951769" cy="27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38425"/>
            <a:ext cx="9143999" cy="7229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70000" y="-45037"/>
            <a:ext cx="6986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D85C6"/>
                </a:solidFill>
              </a:rPr>
              <a:t>Technology Stack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3837" y="1338150"/>
            <a:ext cx="884325" cy="111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6624" y="1358975"/>
            <a:ext cx="2582850" cy="8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33087" y="1384075"/>
            <a:ext cx="1664425" cy="10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0200" y="3177174"/>
            <a:ext cx="2374699" cy="80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5224" y="3068504"/>
            <a:ext cx="2374700" cy="9433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tocat.png" id="120" name="Shape 1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00886" y="431076"/>
            <a:ext cx="5543224" cy="4607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10293" l="-669" r="670" t="18915"/>
          <a:stretch/>
        </p:blipFill>
        <p:spPr>
          <a:xfrm>
            <a:off x="151550" y="291324"/>
            <a:ext cx="8857027" cy="470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