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5F22585-0A97-4496-85EF-3CF6BDE8CE84}">
  <a:tblStyle styleId="{25F22585-0A97-4496-85EF-3CF6BDE8CE8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5.png"/><Relationship Id="rId6" Type="http://schemas.openxmlformats.org/officeDocument/2006/relationships/image" Target="../media/image02.png"/><Relationship Id="rId7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11" Type="http://schemas.openxmlformats.org/officeDocument/2006/relationships/image" Target="../media/image12.png"/><Relationship Id="rId10" Type="http://schemas.openxmlformats.org/officeDocument/2006/relationships/image" Target="../media/image08.png"/><Relationship Id="rId9" Type="http://schemas.openxmlformats.org/officeDocument/2006/relationships/image" Target="../media/image11.png"/><Relationship Id="rId5" Type="http://schemas.openxmlformats.org/officeDocument/2006/relationships/image" Target="../media/image05.png"/><Relationship Id="rId6" Type="http://schemas.openxmlformats.org/officeDocument/2006/relationships/image" Target="../media/image09.png"/><Relationship Id="rId7" Type="http://schemas.openxmlformats.org/officeDocument/2006/relationships/image" Target="../media/image04.png"/><Relationship Id="rId8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5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5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5.png"/><Relationship Id="rId6" Type="http://schemas.openxmlformats.org/officeDocument/2006/relationships/hyperlink" Target="https://www.analyticsvidhya.com/blog/2016/02/time-series-forecasting-codes-python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9" Type="http://schemas.openxmlformats.org/officeDocument/2006/relationships/hyperlink" Target="https://api.stackexchange.com/" TargetMode="External"/><Relationship Id="rId5" Type="http://schemas.openxmlformats.org/officeDocument/2006/relationships/image" Target="../media/image05.png"/><Relationship Id="rId6" Type="http://schemas.openxmlformats.org/officeDocument/2006/relationships/hyperlink" Target="https://developer.github.com/v3/" TargetMode="External"/><Relationship Id="rId7" Type="http://schemas.openxmlformats.org/officeDocument/2006/relationships/hyperlink" Target="https://github.com/toddmotto/public-apis" TargetMode="External"/><Relationship Id="rId8" Type="http://schemas.openxmlformats.org/officeDocument/2006/relationships/hyperlink" Target="https://api.nasa.gov/planetary/earth/imagery?lon=100.75&amp;lat=1.5&amp;date=2014-02-01&amp;cloud_score=True&amp;api_key=DEMO_KE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x="462275" y="2668775"/>
            <a:ext cx="8223900" cy="107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47" name="Shape 47"/>
          <p:cNvSpPr txBox="1"/>
          <p:nvPr/>
        </p:nvSpPr>
        <p:spPr>
          <a:xfrm>
            <a:off x="462275" y="3960525"/>
            <a:ext cx="82239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4A86E8"/>
                </a:solidFill>
              </a:rPr>
              <a:t>Oct 14, 2016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6024" y="1285387"/>
            <a:ext cx="3644373" cy="10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x="2756262" y="2879025"/>
            <a:ext cx="37839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deCode 2016 Kickoff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510" y="160224"/>
            <a:ext cx="951769" cy="27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38425"/>
            <a:ext cx="9143999" cy="7229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70000" y="-45037"/>
            <a:ext cx="6986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D85C6"/>
                </a:solidFill>
              </a:rPr>
              <a:t>Milestones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58150" y="883525"/>
            <a:ext cx="7766400" cy="3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/>
              <a:t>Here are a few milestones (checkpoints) to help keep our project on track.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"/>
              <a:t>Milestone 1: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Creating End-to-End time series visualization without any analytics. Including ingesting data from external source to InfluxDB and services the data to UI frontend via a REST API. Then generating a time series chart using the chosen charting library.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Milestone 2: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Building one simple forecasting capability into the application.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Milestone 3: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Building multiple forecasting capabilities which can be selected from UI. Each forecasting algorithm could have their own parameter controls.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Stretch Goal: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Adding a correlation analysis capability to the application.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Alternatively, adding outlier detection capability to the application and visualize outliers.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510" y="160224"/>
            <a:ext cx="951769" cy="27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38425"/>
            <a:ext cx="9143999" cy="7229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70000" y="-45037"/>
            <a:ext cx="6986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D85C6"/>
                </a:solidFill>
              </a:rPr>
              <a:t>Agenda: Day 1</a:t>
            </a:r>
          </a:p>
        </p:txBody>
      </p:sp>
      <p:graphicFrame>
        <p:nvGraphicFramePr>
          <p:cNvPr id="157" name="Shape 157"/>
          <p:cNvGraphicFramePr/>
          <p:nvPr/>
        </p:nvGraphicFramePr>
        <p:xfrm>
          <a:off x="952500" y="123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{25F22585-0A97-4496-85EF-3CF6BDE8CE84}</a:tableStyleId>
              </a:tblPr>
              <a:tblGrid>
                <a:gridCol w="5383750"/>
                <a:gridCol w="1487425"/>
              </a:tblGrid>
              <a:tr h="355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Project Kickoff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20m</a:t>
                      </a:r>
                    </a:p>
                  </a:txBody>
                  <a:tcPr marT="91425" marB="91425" marR="91425" marL="91425"/>
                </a:tc>
              </a:tr>
              <a:tr h="38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Team setup, networking, brain-storming, planning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1hr</a:t>
                      </a:r>
                    </a:p>
                  </a:txBody>
                  <a:tcPr marT="91425" marB="91425" marR="91425" marL="91425"/>
                </a:tc>
              </a:tr>
              <a:tr h="344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Dev Env Setup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30m</a:t>
                      </a:r>
                    </a:p>
                  </a:txBody>
                  <a:tcPr marT="91425" marB="91425" marR="91425" marL="91425"/>
                </a:tc>
              </a:tr>
              <a:tr h="344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Coding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Until Lunch</a:t>
                      </a:r>
                    </a:p>
                  </a:txBody>
                  <a:tcPr marT="91425" marB="91425" marR="91425" marL="91425"/>
                </a:tc>
              </a:tr>
              <a:tr h="3587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Lunch Break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87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Scurm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10m</a:t>
                      </a:r>
                    </a:p>
                  </a:txBody>
                  <a:tcPr marT="91425" marB="91425" marR="91425" marL="91425"/>
                </a:tc>
              </a:tr>
              <a:tr h="344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Coding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Until end of day</a:t>
                      </a:r>
                    </a:p>
                  </a:txBody>
                  <a:tcPr marT="91425" marB="91425" marR="91425" marL="91425"/>
                </a:tc>
              </a:tr>
              <a:tr h="344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End of Day 1 Demo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510" y="160224"/>
            <a:ext cx="951769" cy="27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38425"/>
            <a:ext cx="9143999" cy="7229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70000" y="-45037"/>
            <a:ext cx="6986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D85C6"/>
                </a:solidFill>
              </a:rPr>
              <a:t>Agenda: Day 2</a:t>
            </a:r>
          </a:p>
        </p:txBody>
      </p:sp>
      <p:graphicFrame>
        <p:nvGraphicFramePr>
          <p:cNvPr id="166" name="Shape 166"/>
          <p:cNvGraphicFramePr/>
          <p:nvPr/>
        </p:nvGraphicFramePr>
        <p:xfrm>
          <a:off x="952500" y="123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{25F22585-0A97-4496-85EF-3CF6BDE8CE84}</a:tableStyleId>
              </a:tblPr>
              <a:tblGrid>
                <a:gridCol w="5582375"/>
                <a:gridCol w="1542300"/>
              </a:tblGrid>
              <a:tr h="355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Scrum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10m</a:t>
                      </a:r>
                    </a:p>
                  </a:txBody>
                  <a:tcPr marT="91425" marB="91425" marR="91425" marL="91425"/>
                </a:tc>
              </a:tr>
              <a:tr h="38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Completing the project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Until lunch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Lunch break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4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Demo Preparation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Until Demo Time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Have an awesome demo!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Shape 167"/>
          <p:cNvSpPr txBox="1"/>
          <p:nvPr/>
        </p:nvSpPr>
        <p:spPr>
          <a:xfrm>
            <a:off x="952487" y="4533450"/>
            <a:ext cx="68712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(Scrums are short update meetings)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66300" y="802225"/>
            <a:ext cx="84114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We are passionate about </a:t>
            </a:r>
            <a:r>
              <a:rPr lang="en" sz="2400">
                <a:solidFill>
                  <a:srgbClr val="4A86E8"/>
                </a:solidFill>
              </a:rPr>
              <a:t>data analytics</a:t>
            </a:r>
            <a:r>
              <a:rPr lang="en" sz="2400">
                <a:solidFill>
                  <a:srgbClr val="434343"/>
                </a:solidFill>
              </a:rPr>
              <a:t> and </a:t>
            </a:r>
            <a:r>
              <a:rPr lang="en" sz="2400">
                <a:solidFill>
                  <a:srgbClr val="4A86E8"/>
                </a:solidFill>
              </a:rPr>
              <a:t>dashboards</a:t>
            </a:r>
            <a:r>
              <a:rPr lang="en" sz="2400">
                <a:solidFill>
                  <a:srgbClr val="434343"/>
                </a:solidFill>
              </a:rPr>
              <a:t> and we love our small/medium size business clients!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510" y="160224"/>
            <a:ext cx="951769" cy="27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38425"/>
            <a:ext cx="9143999" cy="7229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70000" y="-45037"/>
            <a:ext cx="6986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D85C6"/>
                </a:solidFill>
              </a:rPr>
              <a:t>Who are we?</a:t>
            </a: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6">
            <a:alphaModFix/>
          </a:blip>
          <a:srcRect b="7593" l="0" r="0" t="6502"/>
          <a:stretch/>
        </p:blipFill>
        <p:spPr>
          <a:xfrm>
            <a:off x="475025" y="2220225"/>
            <a:ext cx="3697750" cy="23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7">
            <a:alphaModFix/>
          </a:blip>
          <a:srcRect b="10466" l="0" r="0" t="0"/>
          <a:stretch/>
        </p:blipFill>
        <p:spPr>
          <a:xfrm>
            <a:off x="4323900" y="2228000"/>
            <a:ext cx="4357024" cy="212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510" y="160224"/>
            <a:ext cx="951769" cy="27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38425"/>
            <a:ext cx="9143999" cy="7229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70000" y="-45037"/>
            <a:ext cx="6986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D85C6"/>
                </a:solidFill>
              </a:rPr>
              <a:t>Your Coaches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2687737" y="756025"/>
            <a:ext cx="3606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We are here to help you succeed!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837" y="1371720"/>
            <a:ext cx="2293975" cy="129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1837" y="1371724"/>
            <a:ext cx="2277815" cy="129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8687" y="1373000"/>
            <a:ext cx="2293974" cy="1290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6920" y="3332550"/>
            <a:ext cx="2277825" cy="129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43750" y="3332562"/>
            <a:ext cx="2293975" cy="1293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46724" y="3333837"/>
            <a:ext cx="2277781" cy="12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1300362" y="2665000"/>
            <a:ext cx="11910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 Priatel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812138" y="2665000"/>
            <a:ext cx="13572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Ali</a:t>
            </a:r>
            <a:r>
              <a:rPr lang="en"/>
              <a:t> Pourshahid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6629209" y="2665000"/>
            <a:ext cx="912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Qing Wei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217248" y="4625850"/>
            <a:ext cx="13572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Gianna Mauro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014800" y="4625850"/>
            <a:ext cx="9519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Md Islam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6490162" y="4625850"/>
            <a:ext cx="1191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 Poirier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747325" y="1799750"/>
            <a:ext cx="7514100" cy="1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Building </a:t>
            </a:r>
            <a:r>
              <a:rPr lang="en" sz="2400">
                <a:solidFill>
                  <a:schemeClr val="accent1"/>
                </a:solidFill>
              </a:rPr>
              <a:t>interactive</a:t>
            </a:r>
            <a:r>
              <a:rPr lang="en" sz="2400">
                <a:solidFill>
                  <a:srgbClr val="434343"/>
                </a:solidFill>
              </a:rPr>
              <a:t> visualizations using </a:t>
            </a:r>
            <a:r>
              <a:rPr lang="en" sz="2400">
                <a:solidFill>
                  <a:schemeClr val="accent1"/>
                </a:solidFill>
              </a:rPr>
              <a:t>time series</a:t>
            </a:r>
            <a:r>
              <a:rPr lang="en" sz="2400">
                <a:solidFill>
                  <a:srgbClr val="434343"/>
                </a:solidFill>
              </a:rPr>
              <a:t> data with </a:t>
            </a:r>
            <a:r>
              <a:rPr lang="en" sz="2400">
                <a:solidFill>
                  <a:schemeClr val="accent1"/>
                </a:solidFill>
              </a:rPr>
              <a:t>analytic</a:t>
            </a:r>
            <a:r>
              <a:rPr lang="en" sz="2400">
                <a:solidFill>
                  <a:srgbClr val="434343"/>
                </a:solidFill>
              </a:rPr>
              <a:t> (predictive, correlation, outliers etc) capabilities.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510" y="160224"/>
            <a:ext cx="951769" cy="27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38425"/>
            <a:ext cx="9143999" cy="722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70000" y="-45037"/>
            <a:ext cx="6986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D85C6"/>
                </a:solidFill>
              </a:rPr>
              <a:t>The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510" y="160224"/>
            <a:ext cx="951769" cy="27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38425"/>
            <a:ext cx="9143999" cy="7229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70000" y="-45037"/>
            <a:ext cx="6986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D85C6"/>
                </a:solidFill>
              </a:rPr>
              <a:t>The Story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761425" y="1226825"/>
            <a:ext cx="7514100" cy="30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At Klipfolio, we provide customers with the tools to build meaningful visualizations with their data. The better the tools, the less work they have to do themselves.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Your goal is to create a proof of concept data analysis tool capable of ingesting time series data and predicting the future trend.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510" y="160224"/>
            <a:ext cx="951769" cy="27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38425"/>
            <a:ext cx="9143999" cy="722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70000" y="-45037"/>
            <a:ext cx="6986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D85C6"/>
                </a:solidFill>
              </a:rPr>
              <a:t>Architecture</a:t>
            </a:r>
          </a:p>
        </p:txBody>
      </p:sp>
      <p:pic>
        <p:nvPicPr>
          <p:cNvPr descr="Screen Shot 2016-09-23 at 2.20.16 PM.png" id="108" name="Shape 108"/>
          <p:cNvPicPr preferRelativeResize="0"/>
          <p:nvPr/>
        </p:nvPicPr>
        <p:blipFill rotWithShape="1">
          <a:blip r:embed="rId6">
            <a:alphaModFix/>
          </a:blip>
          <a:srcRect b="3138" l="1781" r="1422" t="0"/>
          <a:stretch/>
        </p:blipFill>
        <p:spPr>
          <a:xfrm>
            <a:off x="2050800" y="2636325"/>
            <a:ext cx="494347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464825" y="802425"/>
            <a:ext cx="6914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Things to consider when you design: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Keep your architecture open and flexible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clean API for communication between services.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Allow data ingestion from different data sources.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Allow for the possibility of plugging in different analytics algorithms.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510" y="160224"/>
            <a:ext cx="951769" cy="27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38425"/>
            <a:ext cx="9143999" cy="7229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70000" y="-45037"/>
            <a:ext cx="6986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D85C6"/>
                </a:solidFill>
              </a:rPr>
              <a:t>Examples (Forecasting)</a:t>
            </a:r>
          </a:p>
        </p:txBody>
      </p:sp>
      <p:pic>
        <p:nvPicPr>
          <p:cNvPr descr="TimeSeriesPredictionExample_04.png" id="118" name="Shape 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025" y="1180166"/>
            <a:ext cx="3710925" cy="2783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meSeriesPredictionExample_05.png" id="119" name="Shape 1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0575" y="1180174"/>
            <a:ext cx="3710925" cy="278317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1038337" y="4106450"/>
            <a:ext cx="30723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chemeClr val="dk1"/>
                </a:solidFill>
              </a:rPr>
              <a:t>Example of a time series visualization where the existing data is divided into Input &amp; Validation segments.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959887" y="4106450"/>
            <a:ext cx="30723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900">
                <a:solidFill>
                  <a:schemeClr val="dk1"/>
                </a:solidFill>
              </a:rPr>
              <a:t>Example of a prediction of time series data (in red). Dashed red lines indicate confidence intervals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510" y="160224"/>
            <a:ext cx="951769" cy="27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38425"/>
            <a:ext cx="9143999" cy="7229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70000" y="-45037"/>
            <a:ext cx="6986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D85C6"/>
                </a:solidFill>
              </a:rPr>
              <a:t>Technologies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59225" y="896250"/>
            <a:ext cx="8010900" cy="4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Chosen Technology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Web Server: nodejs/express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Time series database: InfluxDB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Collaboration: github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Other Recommended Technology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Charting engine: chart.js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Forecasting library: npm timeseries-analysis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Environment Setup: docker/vagrant (if anyone is an expert on it)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Forecasting algorithms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good intro: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https://www.analyticsvidhya.com/blog/2016/02/time-series-forecasting-codes-python/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Useful NPMs: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github, influx, express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510" y="160224"/>
            <a:ext cx="951769" cy="27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38425"/>
            <a:ext cx="9143999" cy="7229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70000" y="-45037"/>
            <a:ext cx="6986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D85C6"/>
                </a:solidFill>
              </a:rPr>
              <a:t>Data Sources and APIs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46275" y="1085400"/>
            <a:ext cx="77664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Github</a:t>
            </a:r>
            <a:r>
              <a:rPr lang="en"/>
              <a:t> has pretty good API where you can get your time series data for your project.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https://developer.github.com/v3/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If you are </a:t>
            </a:r>
            <a:r>
              <a:rPr lang="en"/>
              <a:t>adventurous and want to find some alternatives for the demo, here are a few more: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A great list of public APIs: </a:t>
            </a:r>
            <a:r>
              <a:rPr lang="en" u="sng">
                <a:solidFill>
                  <a:srgbClr val="1155CC"/>
                </a:solidFill>
                <a:hlinkClick r:id="rId7"/>
              </a:rPr>
              <a:t>https://github.com/toddmotto/public-apis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NASA API: </a:t>
            </a:r>
            <a:r>
              <a:rPr lang="en" u="sng">
                <a:solidFill>
                  <a:srgbClr val="1155CC"/>
                </a:solidFill>
                <a:hlinkClick r:id="rId8"/>
              </a:rPr>
              <a:t>https://api.nasa.gov/planetary/earth/imagery?lon=100.75&amp;lat=1.5&amp;date=2014-02-01&amp;cloud_score=True&amp;api_key=DEMO_KEY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Stackoverflow API: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https://api.stackexchange.com/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