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notesMaster" Target="notesMasters/notesMaster1.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We can show the graphical approach to finding the median on the graph from Hospital A. Grab a rectangle shape from the insert menu and stretch the top of the box until we get to between the 6th and 7th values in 2021.</a:t>
            </a:r>
          </a:p>
          <a:p>
            <a:pPr lvl="0" indent="0" marL="0">
              <a:buNone/>
            </a:pPr>
          </a:p>
          <a:p>
            <a:pPr lvl="0"/>
            <a:r>
              <a:rPr/>
              <a:t>The paper by Perla, Provost and Murray introduce four rules. The trend and shift rules should only be applied to short series (n &lt;= 20) as the probability of seeing the trend or shift signal given by the authors is an increasing function of the length of the series. For longer series, the number of runs rule will still apply. Alternatively, you should consider constructing an appropriate control chart.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My colleague Kevin Kelleher taught me a rule of thumb 30 years ago</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track numbers in a table or add dots to a plot, a daily value gives you a sense of trends or shifts within the week, especially if you have past weeks for reference. This is the logic behind use of specific rules for run charts.</a:t>
            </a:r>
          </a:p>
          <a:p>
            <a:pPr lvl="0" indent="0" marL="0">
              <a:buNone/>
            </a:pPr>
          </a:p>
          <a:p>
            <a:pPr lvl="0" indent="0" marL="0">
              <a:buNone/>
            </a:pPr>
            <a:r>
              <a:rPr/>
              <a:t>It’s also usually a good idea not to react to a single data point unless the single point is very unusual. Control charts are one class of tools to judge whether an individual point is unusual enough to justify a rational response through detective work and action.</a:t>
            </a:r>
          </a:p>
          <a:p>
            <a:pPr lvl="0" indent="0" marL="0">
              <a:buNone/>
            </a:pPr>
          </a:p>
          <a:p>
            <a:pPr lvl="0" indent="0" marL="0">
              <a:buNone/>
            </a:pPr>
            <a:r>
              <a:rPr/>
              <a:t>Prospectively, if you make a change to the system or process, you’d like to have evidence relatively quickly that the change is working or not. Quickness again is relative to your management capacity. If you have a weekly management stand-up review meeting and make a change on Monday, Kelleher’s rule guides you to get data daily to assess impact of your change to inform next week’s review.</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Sparkline"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iecodesign.com/blog/2016/8/9/applying-the-kelleher-rule-to-improve-improvement-project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Plot Dots and Add labels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IHI Decarbonization Learning Session June 2023</a:t>
            </a:r>
            <a:br/>
            <a:br/>
            <a:r>
              <a:rPr/>
              <a:t>Kevin Little</a:t>
            </a:r>
          </a:p>
        </p:txBody>
      </p:sp>
      <p:sp>
        <p:nvSpPr>
          <p:cNvPr id="4" name="Date Placeholder 3"/>
          <p:cNvSpPr>
            <a:spLocks noGrp="1"/>
          </p:cNvSpPr>
          <p:nvPr>
            <p:ph idx="10" sz="half" type="dt"/>
          </p:nvPr>
        </p:nvSpPr>
        <p:spPr/>
        <p:txBody>
          <a:bodyPr/>
          <a:lstStyle/>
          <a:p>
            <a:pPr lvl="0" indent="0" marL="0">
              <a:buNone/>
            </a:pPr>
            <a:r>
              <a:rPr/>
              <a:t>2023-06-25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B What do you see in the data display?</a:t>
            </a:r>
          </a:p>
        </p:txBody>
      </p:sp>
      <p:sp>
        <p:nvSpPr>
          <p:cNvPr id="4" name="Text Placeholder 3"/>
          <p:cNvSpPr>
            <a:spLocks noGrp="1"/>
          </p:cNvSpPr>
          <p:nvPr>
            <p:ph idx="2" sz="half" type="body"/>
          </p:nvPr>
        </p:nvSpPr>
        <p:spPr/>
        <p:txBody>
          <a:bodyPr/>
          <a:lstStyle/>
          <a:p>
            <a:pPr lvl="0"/>
            <a:r>
              <a:rPr/>
              <a:t>Does the graph support the belief that the change in December 2021 improved performance, 2022 vs 2021?</a:t>
            </a:r>
          </a:p>
          <a:p>
            <a:pPr lvl="0"/>
            <a:r>
              <a:rPr/>
              <a:t>How does the pattern in this graph differ from the graph of Hospital A’s data?</a:t>
            </a:r>
          </a:p>
        </p:txBody>
      </p:sp>
      <p:pic>
        <p:nvPicPr>
          <p:cNvPr descr="May2023RunChartMarkdown_files/figure-pptx/caseB-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C What do you see in the data display?</a:t>
            </a:r>
          </a:p>
        </p:txBody>
      </p:sp>
      <p:sp>
        <p:nvSpPr>
          <p:cNvPr id="4" name="Text Placeholder 3"/>
          <p:cNvSpPr>
            <a:spLocks noGrp="1"/>
          </p:cNvSpPr>
          <p:nvPr>
            <p:ph idx="2" sz="half" type="body"/>
          </p:nvPr>
        </p:nvSpPr>
        <p:spPr/>
        <p:txBody>
          <a:bodyPr/>
          <a:lstStyle/>
          <a:p>
            <a:pPr lvl="0" indent="0" marL="0">
              <a:buNone/>
            </a:pPr>
            <a:r>
              <a:rPr/>
              <a:t>–Does the graph support the belief that the change in December 2021 improved performance, 2022 vs 2021?</a:t>
            </a:r>
          </a:p>
          <a:p>
            <a:pPr lvl="0" indent="0" marL="0">
              <a:buNone/>
            </a:pPr>
            <a:r>
              <a:rPr/>
              <a:t>–How does the pattern in this graph differ from the graphs of data from Hospitals A and B?</a:t>
            </a:r>
          </a:p>
        </p:txBody>
      </p:sp>
      <p:pic>
        <p:nvPicPr>
          <p:cNvPr descr="May2023RunChartMarkdown_files/figure-pptx/caseC-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 our collab work, we often show all the Hospitals in one display</a:t>
            </a:r>
          </a:p>
        </p:txBody>
      </p:sp>
      <p:sp>
        <p:nvSpPr>
          <p:cNvPr id="4" name="Text Placeholder 3"/>
          <p:cNvSpPr>
            <a:spLocks noGrp="1"/>
          </p:cNvSpPr>
          <p:nvPr>
            <p:ph idx="2" sz="half" type="body"/>
          </p:nvPr>
        </p:nvSpPr>
        <p:spPr/>
        <p:txBody>
          <a:bodyPr/>
          <a:lstStyle/>
          <a:p>
            <a:pPr lvl="0"/>
            <a:r>
              <a:rPr/>
              <a:t>You can shrink graphs to show several in one display; it helps if the scales are all aligned.</a:t>
            </a:r>
          </a:p>
          <a:p>
            <a:pPr lvl="0"/>
            <a:r>
              <a:rPr/>
              <a:t>You can quickly compare patterns and look for differences.</a:t>
            </a:r>
          </a:p>
          <a:p>
            <a:pPr lvl="0"/>
            <a:r>
              <a:rPr/>
              <a:t>Here’s a stack of the graphs from Hospitals A, B, C.</a:t>
            </a:r>
          </a:p>
        </p:txBody>
      </p:sp>
      <p:pic>
        <p:nvPicPr>
          <p:cNvPr descr="May2023RunChartMarkdown_files/figure-pptx/summary-1.png" id="0" name="Picture 1"/>
          <p:cNvPicPr>
            <a:picLocks noGrp="1" noChangeAspect="1"/>
          </p:cNvPicPr>
          <p:nvPr/>
        </p:nvPicPr>
        <p:blipFill>
          <a:blip r:embed="rId2"/>
          <a:stretch>
            <a:fillRect/>
          </a:stretch>
        </p:blipFill>
        <p:spPr bwMode="auto">
          <a:xfrm>
            <a:off x="4483100" y="203200"/>
            <a:ext cx="3289300" cy="438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Appendix: Background details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median of a set of values?</a:t>
            </a:r>
          </a:p>
        </p:txBody>
      </p:sp>
      <p:sp>
        <p:nvSpPr>
          <p:cNvPr id="3" name="Content Placeholder 2"/>
          <p:cNvSpPr>
            <a:spLocks noGrp="1"/>
          </p:cNvSpPr>
          <p:nvPr>
            <p:ph idx="1"/>
          </p:nvPr>
        </p:nvSpPr>
        <p:spPr/>
        <p:txBody>
          <a:bodyPr/>
          <a:lstStyle/>
          <a:p>
            <a:pPr lvl="0" indent="0" marL="0">
              <a:buNone/>
            </a:pPr>
            <a:r>
              <a:rPr/>
              <a:t>The </a:t>
            </a:r>
            <a:r>
              <a:rPr i="1"/>
              <a:t>median</a:t>
            </a:r>
            <a:r>
              <a:rPr/>
              <a:t> divides the set of values into two equal batches: one batch has values all less than or equal to the median; the other batch has all values greater than or equal to the median. In other words, the median is the 50% value when you rank order the values from smallest to largest.</a:t>
            </a:r>
          </a:p>
          <a:p>
            <a:pPr lvl="0" indent="0" marL="0">
              <a:buNone/>
            </a:pPr>
            <a:r>
              <a:rPr/>
              <a:t>You can calculate the median using Excel if you have a lot of numbers. For example if the values are in cells B2 through B25, choose an empty cell on the same worksheet and type </a:t>
            </a:r>
            <a:r>
              <a:rPr b="1"/>
              <a:t>=median(B2:B25)</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do we use medians in our improvement project graphs?</a:t>
            </a:r>
          </a:p>
        </p:txBody>
      </p:sp>
      <p:sp>
        <p:nvSpPr>
          <p:cNvPr id="3" name="Content Placeholder 2"/>
          <p:cNvSpPr>
            <a:spLocks noGrp="1"/>
          </p:cNvSpPr>
          <p:nvPr>
            <p:ph idx="1"/>
          </p:nvPr>
        </p:nvSpPr>
        <p:spPr/>
        <p:txBody>
          <a:bodyPr/>
          <a:lstStyle/>
          <a:p>
            <a:pPr lvl="0"/>
            <a:r>
              <a:rPr/>
              <a:t>The median isn’t affected by a few whacky values.</a:t>
            </a:r>
          </a:p>
          <a:p>
            <a:pPr lvl="0"/>
            <a:r>
              <a:rPr/>
              <a:t>You can calculate the median GRAPHICALLY–it’s easy to estimate if it is missing from a time series graph.</a:t>
            </a:r>
          </a:p>
          <a:p>
            <a:pPr lvl="0"/>
            <a:r>
              <a:rPr/>
              <a:t>Once you know the median, you can learn to apply a few simple statistical rules. The rules help you find patterns that are not likely to arise just by chance. These “low chance” patterns are clues that your operations may have changed–either by something you did on purpose or from some other cause.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 you a fan of tables? Add graphs to see patterns over time.</a:t>
            </a:r>
          </a:p>
        </p:txBody>
      </p:sp>
      <p:sp>
        <p:nvSpPr>
          <p:cNvPr id="3" name="Content Placeholder 2"/>
          <p:cNvSpPr>
            <a:spLocks noGrp="1"/>
          </p:cNvSpPr>
          <p:nvPr>
            <p:ph idx="1"/>
          </p:nvPr>
        </p:nvSpPr>
        <p:spPr/>
        <p:txBody>
          <a:bodyPr/>
          <a:lstStyle/>
          <a:p>
            <a:pPr lvl="0" indent="0" marL="0">
              <a:buNone/>
            </a:pPr>
            <a:r>
              <a:rPr/>
              <a:t>You can enhance tables of numbers with small charts embedded in table cells. Formalized by information graphic designer </a:t>
            </a:r>
            <a:r>
              <a:rPr>
                <a:hlinkClick r:id="rId2"/>
              </a:rPr>
              <a:t>Edward Tufte</a:t>
            </a:r>
            <a:r>
              <a:rPr/>
              <a:t> in 1983 and named by him as “sparkline” in 2006, sparklines are available in Excel, Tableau, PowerBI, table functions in R, etc.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The Kelleher Rule: Choose the right time step of your measurement series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appropriate time step for your data series?</a:t>
            </a:r>
          </a:p>
        </p:txBody>
      </p:sp>
      <p:sp>
        <p:nvSpPr>
          <p:cNvPr id="3" name="Content Placeholder 2"/>
          <p:cNvSpPr>
            <a:spLocks noGrp="1"/>
          </p:cNvSpPr>
          <p:nvPr>
            <p:ph idx="1"/>
          </p:nvPr>
        </p:nvSpPr>
        <p:spPr/>
        <p:txBody>
          <a:bodyPr/>
          <a:lstStyle/>
          <a:p>
            <a:pPr lvl="0" indent="0" marL="0">
              <a:buNone/>
            </a:pPr>
            <a:r>
              <a:rPr i="1"/>
              <a:t>Kelleher’s Rule</a:t>
            </a:r>
            <a:r>
              <a:rPr/>
              <a:t>: Collect and display data on key system properties at least “one step” faster than your capacity to make decisions and interventions using those data.</a:t>
            </a:r>
          </a:p>
          <a:p>
            <a:pPr lvl="0" indent="0" marL="0">
              <a:buNone/>
            </a:pPr>
            <a:r>
              <a:rPr/>
              <a:t>Why? Build understanding of system variation; patterns in the data give you clues for adjustments and insight.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If you can propose changes to work and analyze performance </a:t>
            </a:r>
            <a:r>
              <a:rPr b="1"/>
              <a:t>weekly</a:t>
            </a:r>
            <a:r>
              <a:rPr/>
              <a:t> then the time step of your data should be at least </a:t>
            </a:r>
            <a:r>
              <a:rPr b="1"/>
              <a:t>daily</a:t>
            </a:r>
            <a:r>
              <a:rPr/>
              <a:t>.</a:t>
            </a:r>
          </a:p>
          <a:p>
            <a:pPr lvl="0" indent="0" marL="0">
              <a:buNone/>
            </a:pPr>
            <a:r>
              <a:rPr/>
              <a:t>Time Steps: years, quarters, months, weeks, days, 8-hour shifts, hours, … decrease by a median factor of 4.</a:t>
            </a:r>
          </a:p>
          <a:p>
            <a:pPr lvl="0" indent="0" marL="0">
              <a:buNone/>
            </a:pPr>
            <a:r>
              <a:rPr>
                <a:hlinkClick r:id="rId3"/>
              </a:rPr>
              <a:t>click here for more discussion of the Kelleher Rule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IHI makes a big deal of asking you for numbers</a:t>
            </a:r>
          </a:p>
        </p:txBody>
      </p:sp>
      <p:sp>
        <p:nvSpPr>
          <p:cNvPr id="3" name="Content Placeholder 2"/>
          <p:cNvSpPr>
            <a:spLocks noGrp="1"/>
          </p:cNvSpPr>
          <p:nvPr>
            <p:ph idx="1"/>
          </p:nvPr>
        </p:nvSpPr>
        <p:spPr/>
        <p:txBody>
          <a:bodyPr/>
          <a:lstStyle/>
          <a:p>
            <a:pPr lvl="0"/>
            <a:r>
              <a:rPr/>
              <a:t>Our ask: collect and report data on measures–-monthly or weekly time steps.</a:t>
            </a:r>
          </a:p>
          <a:p>
            <a:pPr lvl="0"/>
            <a:r>
              <a:rPr/>
              <a:t>Why? Show evidence that your changes to operations drive changes in performance.</a:t>
            </a:r>
          </a:p>
          <a:p>
            <a:pPr lvl="0"/>
            <a:r>
              <a:rPr/>
              <a:t>Numbers help answer Question 2 of the Model for Improvement.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Model for Improvement</a:t>
            </a:r>
          </a:p>
        </p:txBody>
      </p:sp>
      <p:pic>
        <p:nvPicPr>
          <p:cNvPr descr="images/M4I.png" id="0" name="Picture 1"/>
          <p:cNvPicPr>
            <a:picLocks noGrp="1" noChangeAspect="1"/>
          </p:cNvPicPr>
          <p:nvPr/>
        </p:nvPicPr>
        <p:blipFill>
          <a:blip r:embed="rId2"/>
          <a:stretch>
            <a:fillRect/>
          </a:stretch>
        </p:blipFill>
        <p:spPr bwMode="auto">
          <a:xfrm>
            <a:off x="3556000" y="1193800"/>
            <a:ext cx="204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developed by Associates in Process Improvement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a:t>
            </a:r>
          </a:p>
        </p:txBody>
      </p:sp>
      <p:sp>
        <p:nvSpPr>
          <p:cNvPr id="3" name="Content Placeholder 2"/>
          <p:cNvSpPr>
            <a:spLocks noGrp="1"/>
          </p:cNvSpPr>
          <p:nvPr>
            <p:ph idx="1"/>
          </p:nvPr>
        </p:nvSpPr>
        <p:spPr/>
        <p:txBody>
          <a:bodyPr/>
          <a:lstStyle/>
          <a:p>
            <a:pPr lvl="0" indent="0" marL="0">
              <a:buNone/>
            </a:pPr>
            <a:r>
              <a:rPr/>
              <a:t>The charts and explanation shown in this presentation are based on this paper:</a:t>
            </a:r>
          </a:p>
          <a:p>
            <a:pPr lvl="0" indent="0" marL="0">
              <a:buNone/>
            </a:pPr>
            <a:r>
              <a:rPr/>
              <a:t>Perla, R. J., Provost, L. P., Murray, S. K. The run chart: a simple analytical tool for learning from variation in healthcare processes. </a:t>
            </a:r>
            <a:r>
              <a:rPr b="1"/>
              <a:t>BMJ Quality &amp; Safety</a:t>
            </a:r>
            <a:r>
              <a:rPr/>
              <a:t>, 2011, 20, pp. 46-51.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Don’t Be Fooled by Table Summaries</a:t>
            </a:r>
          </a:p>
        </p:txBody>
      </p:sp>
      <p:sp>
        <p:nvSpPr>
          <p:cNvPr id="4" name="Text Placeholder 3"/>
          <p:cNvSpPr>
            <a:spLocks noGrp="1"/>
          </p:cNvSpPr>
          <p:nvPr>
            <p:ph idx="2" sz="half" type="body"/>
          </p:nvPr>
        </p:nvSpPr>
        <p:spPr/>
        <p:txBody>
          <a:bodyPr/>
          <a:lstStyle/>
          <a:p>
            <a:pPr lvl="0"/>
            <a:r>
              <a:rPr/>
              <a:t>The simulated situation: Hospital A, B, and C each have summarized tons of CO2e associated with their operations month by month in 2021 and 2022.</a:t>
            </a:r>
          </a:p>
          <a:p>
            <a:pPr lvl="0"/>
            <a:r>
              <a:rPr/>
              <a:t>Each Hospital tested and changed operations in December 2021, with the aim of decreasing CO2e emissions.</a:t>
            </a:r>
          </a:p>
          <a:p>
            <a:pPr lvl="0"/>
            <a:r>
              <a:rPr/>
              <a:t>Each of the three hospitals produce </a:t>
            </a:r>
            <a:r>
              <a:rPr i="1"/>
              <a:t>exactly</a:t>
            </a:r>
            <a:r>
              <a:rPr/>
              <a:t> the same summary table.</a:t>
            </a:r>
          </a:p>
          <a:p>
            <a:pPr lvl="0"/>
            <a:r>
              <a:rPr/>
              <a:t>Does it look like our community should get excited about the impact of December 2021’s change?</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lgn="l">
                        <a:buNone/>
                      </a:pPr>
                      <a:r>
                        <a:rPr/>
                        <a:t>Hospital</a:t>
                      </a:r>
                    </a:p>
                  </a:txBody>
                  <a:tcPr/>
                </a:tc>
                <a:tc>
                  <a:txBody>
                    <a:bodyPr/>
                    <a:lstStyle/>
                    <a:p>
                      <a:pPr lvl="0" indent="0" marL="0" algn="l">
                        <a:buNone/>
                      </a:pPr>
                      <a:r>
                        <a:rPr/>
                        <a:t>Year</a:t>
                      </a:r>
                    </a:p>
                  </a:txBody>
                  <a:tcPr/>
                </a:tc>
                <a:tc>
                  <a:txBody>
                    <a:bodyPr/>
                    <a:lstStyle/>
                    <a:p>
                      <a:pPr lvl="0" indent="0" marL="0" algn="r">
                        <a:buNone/>
                      </a:pPr>
                      <a:r>
                        <a:rPr/>
                        <a:t>Total</a:t>
                      </a:r>
                    </a:p>
                  </a:txBody>
                  <a:tcPr/>
                </a:tc>
                <a:tc>
                  <a:txBody>
                    <a:bodyPr/>
                    <a:lstStyle/>
                    <a:p>
                      <a:pPr lvl="0" indent="0" marL="0" algn="r">
                        <a:buNone/>
                      </a:pPr>
                      <a:r>
                        <a:rPr/>
                        <a:t>Monthly Average</a:t>
                      </a:r>
                    </a:p>
                  </a:txBody>
                  <a:tcPr/>
                </a:tc>
                <a:tc>
                  <a:txBody>
                    <a:bodyPr/>
                    <a:lstStyle/>
                    <a:p>
                      <a:pPr lvl="0" indent="0" marL="0" algn="r">
                        <a:buNone/>
                      </a:pPr>
                      <a:r>
                        <a:rPr/>
                        <a:t>Monthly Median</a:t>
                      </a:r>
                    </a:p>
                  </a:txBody>
                  <a:tcPr/>
                </a:tc>
              </a:tr>
              <a:tr h="0">
                <a:tc>
                  <a:txBody>
                    <a:bodyPr/>
                    <a:lstStyle/>
                    <a:p>
                      <a:pPr lvl="0" indent="0" marL="0" algn="l">
                        <a:buNone/>
                      </a:pPr>
                      <a:r>
                        <a:rPr/>
                        <a:t>A</a:t>
                      </a:r>
                    </a:p>
                  </a:txBody>
                </a:tc>
                <a:tc>
                  <a:txBody>
                    <a:bodyPr/>
                    <a:lstStyle/>
                    <a:p>
                      <a:pPr lvl="0" indent="0" marL="0" algn="l">
                        <a:buNone/>
                      </a:pPr>
                      <a:r>
                        <a:rPr/>
                        <a:t>2021</a:t>
                      </a:r>
                    </a:p>
                  </a:txBody>
                </a:tc>
                <a:tc>
                  <a:txBody>
                    <a:bodyPr/>
                    <a:lstStyle/>
                    <a:p>
                      <a:pPr lvl="0" indent="0" marL="0" algn="r">
                        <a:buNone/>
                      </a:pPr>
                      <a:r>
                        <a:rPr/>
                        <a:t>864.0</a:t>
                      </a:r>
                    </a:p>
                  </a:txBody>
                </a:tc>
                <a:tc>
                  <a:txBody>
                    <a:bodyPr/>
                    <a:lstStyle/>
                    <a:p>
                      <a:pPr lvl="0" indent="0" marL="0" algn="r">
                        <a:buNone/>
                      </a:pPr>
                      <a:r>
                        <a:rPr/>
                        <a:t>72.0</a:t>
                      </a:r>
                    </a:p>
                  </a:txBody>
                </a:tc>
                <a:tc>
                  <a:txBody>
                    <a:bodyPr/>
                    <a:lstStyle/>
                    <a:p>
                      <a:pPr lvl="0" indent="0" marL="0" algn="r">
                        <a:buNone/>
                      </a:pPr>
                      <a:r>
                        <a:rPr/>
                        <a:t>71.0</a:t>
                      </a:r>
                    </a:p>
                  </a:txBody>
                </a:tc>
              </a:tr>
              <a:tr h="0">
                <a:tc>
                  <a:txBody>
                    <a:bodyPr/>
                    <a:lstStyle/>
                    <a:p>
                      <a:pPr lvl="0" indent="0" marL="0" algn="l">
                        <a:buNone/>
                      </a:pPr>
                      <a:r>
                        <a:rPr/>
                        <a:t>A</a:t>
                      </a:r>
                    </a:p>
                  </a:txBody>
                </a:tc>
                <a:tc>
                  <a:txBody>
                    <a:bodyPr/>
                    <a:lstStyle/>
                    <a:p>
                      <a:pPr lvl="0" indent="0" marL="0" algn="l">
                        <a:buNone/>
                      </a:pPr>
                      <a:r>
                        <a:rPr/>
                        <a:t>2022</a:t>
                      </a:r>
                    </a:p>
                  </a:txBody>
                </a:tc>
                <a:tc>
                  <a:txBody>
                    <a:bodyPr/>
                    <a:lstStyle/>
                    <a:p>
                      <a:pPr lvl="0" indent="0" marL="0" algn="r">
                        <a:buNone/>
                      </a:pPr>
                      <a:r>
                        <a:rPr/>
                        <a:t>453.6</a:t>
                      </a:r>
                    </a:p>
                  </a:txBody>
                </a:tc>
                <a:tc>
                  <a:txBody>
                    <a:bodyPr/>
                    <a:lstStyle/>
                    <a:p>
                      <a:pPr lvl="0" indent="0" marL="0" algn="r">
                        <a:buNone/>
                      </a:pPr>
                      <a:r>
                        <a:rPr/>
                        <a:t>37.8</a:t>
                      </a:r>
                    </a:p>
                  </a:txBody>
                </a:tc>
                <a:tc>
                  <a:txBody>
                    <a:bodyPr/>
                    <a:lstStyle/>
                    <a:p>
                      <a:pPr lvl="0" indent="0" marL="0" algn="r">
                        <a:buNone/>
                      </a:pPr>
                      <a:r>
                        <a:rPr/>
                        <a:t>36.5</a:t>
                      </a:r>
                    </a:p>
                  </a:txBody>
                </a:tc>
              </a:tr>
              <a:tr h="0">
                <a:tc>
                  <a:txBody>
                    <a:bodyPr/>
                    <a:lstStyle/>
                    <a:p>
                      <a:pPr lvl="0" indent="0" marL="0" algn="l">
                        <a:buNone/>
                      </a:pPr>
                      <a:r>
                        <a:rPr/>
                        <a:t>B</a:t>
                      </a:r>
                    </a:p>
                  </a:txBody>
                </a:tc>
                <a:tc>
                  <a:txBody>
                    <a:bodyPr/>
                    <a:lstStyle/>
                    <a:p>
                      <a:pPr lvl="0" indent="0" marL="0" algn="l">
                        <a:buNone/>
                      </a:pPr>
                      <a:r>
                        <a:rPr/>
                        <a:t>2021</a:t>
                      </a:r>
                    </a:p>
                  </a:txBody>
                </a:tc>
                <a:tc>
                  <a:txBody>
                    <a:bodyPr/>
                    <a:lstStyle/>
                    <a:p>
                      <a:pPr lvl="0" indent="0" marL="0" algn="r">
                        <a:buNone/>
                      </a:pPr>
                      <a:r>
                        <a:rPr/>
                        <a:t>864.0</a:t>
                      </a:r>
                    </a:p>
                  </a:txBody>
                </a:tc>
                <a:tc>
                  <a:txBody>
                    <a:bodyPr/>
                    <a:lstStyle/>
                    <a:p>
                      <a:pPr lvl="0" indent="0" marL="0" algn="r">
                        <a:buNone/>
                      </a:pPr>
                      <a:r>
                        <a:rPr/>
                        <a:t>72.0</a:t>
                      </a:r>
                    </a:p>
                  </a:txBody>
                </a:tc>
                <a:tc>
                  <a:txBody>
                    <a:bodyPr/>
                    <a:lstStyle/>
                    <a:p>
                      <a:pPr lvl="0" indent="0" marL="0" algn="r">
                        <a:buNone/>
                      </a:pPr>
                      <a:r>
                        <a:rPr/>
                        <a:t>71.0</a:t>
                      </a:r>
                    </a:p>
                  </a:txBody>
                </a:tc>
              </a:tr>
              <a:tr h="0">
                <a:tc>
                  <a:txBody>
                    <a:bodyPr/>
                    <a:lstStyle/>
                    <a:p>
                      <a:pPr lvl="0" indent="0" marL="0" algn="l">
                        <a:buNone/>
                      </a:pPr>
                      <a:r>
                        <a:rPr/>
                        <a:t>B</a:t>
                      </a:r>
                    </a:p>
                  </a:txBody>
                </a:tc>
                <a:tc>
                  <a:txBody>
                    <a:bodyPr/>
                    <a:lstStyle/>
                    <a:p>
                      <a:pPr lvl="0" indent="0" marL="0" algn="l">
                        <a:buNone/>
                      </a:pPr>
                      <a:r>
                        <a:rPr/>
                        <a:t>2022</a:t>
                      </a:r>
                    </a:p>
                  </a:txBody>
                </a:tc>
                <a:tc>
                  <a:txBody>
                    <a:bodyPr/>
                    <a:lstStyle/>
                    <a:p>
                      <a:pPr lvl="0" indent="0" marL="0" algn="r">
                        <a:buNone/>
                      </a:pPr>
                      <a:r>
                        <a:rPr/>
                        <a:t>453.6</a:t>
                      </a:r>
                    </a:p>
                  </a:txBody>
                </a:tc>
                <a:tc>
                  <a:txBody>
                    <a:bodyPr/>
                    <a:lstStyle/>
                    <a:p>
                      <a:pPr lvl="0" indent="0" marL="0" algn="r">
                        <a:buNone/>
                      </a:pPr>
                      <a:r>
                        <a:rPr/>
                        <a:t>37.8</a:t>
                      </a:r>
                    </a:p>
                  </a:txBody>
                </a:tc>
                <a:tc>
                  <a:txBody>
                    <a:bodyPr/>
                    <a:lstStyle/>
                    <a:p>
                      <a:pPr lvl="0" indent="0" marL="0" algn="r">
                        <a:buNone/>
                      </a:pPr>
                      <a:r>
                        <a:rPr/>
                        <a:t>36.5</a:t>
                      </a:r>
                    </a:p>
                  </a:txBody>
                </a:tc>
              </a:tr>
              <a:tr h="0">
                <a:tc>
                  <a:txBody>
                    <a:bodyPr/>
                    <a:lstStyle/>
                    <a:p>
                      <a:pPr lvl="0" indent="0" marL="0" algn="l">
                        <a:buNone/>
                      </a:pPr>
                      <a:r>
                        <a:rPr/>
                        <a:t>C</a:t>
                      </a:r>
                    </a:p>
                  </a:txBody>
                </a:tc>
                <a:tc>
                  <a:txBody>
                    <a:bodyPr/>
                    <a:lstStyle/>
                    <a:p>
                      <a:pPr lvl="0" indent="0" marL="0" algn="l">
                        <a:buNone/>
                      </a:pPr>
                      <a:r>
                        <a:rPr/>
                        <a:t>2021</a:t>
                      </a:r>
                    </a:p>
                  </a:txBody>
                </a:tc>
                <a:tc>
                  <a:txBody>
                    <a:bodyPr/>
                    <a:lstStyle/>
                    <a:p>
                      <a:pPr lvl="0" indent="0" marL="0" algn="r">
                        <a:buNone/>
                      </a:pPr>
                      <a:r>
                        <a:rPr/>
                        <a:t>864.0</a:t>
                      </a:r>
                    </a:p>
                  </a:txBody>
                </a:tc>
                <a:tc>
                  <a:txBody>
                    <a:bodyPr/>
                    <a:lstStyle/>
                    <a:p>
                      <a:pPr lvl="0" indent="0" marL="0" algn="r">
                        <a:buNone/>
                      </a:pPr>
                      <a:r>
                        <a:rPr/>
                        <a:t>72.0</a:t>
                      </a:r>
                    </a:p>
                  </a:txBody>
                </a:tc>
                <a:tc>
                  <a:txBody>
                    <a:bodyPr/>
                    <a:lstStyle/>
                    <a:p>
                      <a:pPr lvl="0" indent="0" marL="0" algn="r">
                        <a:buNone/>
                      </a:pPr>
                      <a:r>
                        <a:rPr/>
                        <a:t>71.0</a:t>
                      </a:r>
                    </a:p>
                  </a:txBody>
                </a:tc>
              </a:tr>
              <a:tr h="0">
                <a:tc>
                  <a:txBody>
                    <a:bodyPr/>
                    <a:lstStyle/>
                    <a:p>
                      <a:pPr lvl="0" indent="0" marL="0" algn="l">
                        <a:buNone/>
                      </a:pPr>
                      <a:r>
                        <a:rPr/>
                        <a:t>C</a:t>
                      </a:r>
                    </a:p>
                  </a:txBody>
                </a:tc>
                <a:tc>
                  <a:txBody>
                    <a:bodyPr/>
                    <a:lstStyle/>
                    <a:p>
                      <a:pPr lvl="0" indent="0" marL="0" algn="l">
                        <a:buNone/>
                      </a:pPr>
                      <a:r>
                        <a:rPr/>
                        <a:t>2022</a:t>
                      </a:r>
                    </a:p>
                  </a:txBody>
                </a:tc>
                <a:tc>
                  <a:txBody>
                    <a:bodyPr/>
                    <a:lstStyle/>
                    <a:p>
                      <a:pPr lvl="0" indent="0" marL="0" algn="r">
                        <a:buNone/>
                      </a:pPr>
                      <a:r>
                        <a:rPr/>
                        <a:t>453.6</a:t>
                      </a:r>
                    </a:p>
                  </a:txBody>
                </a:tc>
                <a:tc>
                  <a:txBody>
                    <a:bodyPr/>
                    <a:lstStyle/>
                    <a:p>
                      <a:pPr lvl="0" indent="0" marL="0" algn="r">
                        <a:buNone/>
                      </a:pPr>
                      <a:r>
                        <a:rPr/>
                        <a:t>37.8</a:t>
                      </a:r>
                    </a:p>
                  </a:txBody>
                </a:tc>
                <a:tc>
                  <a:txBody>
                    <a:bodyPr/>
                    <a:lstStyle/>
                    <a:p>
                      <a:pPr lvl="0" indent="0" marL="0" algn="r">
                        <a:buNone/>
                      </a:pPr>
                      <a:r>
                        <a:rPr/>
                        <a:t>36.5</a:t>
                      </a: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Yearly Summary Report: MT CO2e impact, three hospitals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Plot Dots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A What do you see in the data display?</a:t>
            </a:r>
          </a:p>
        </p:txBody>
      </p:sp>
      <p:sp>
        <p:nvSpPr>
          <p:cNvPr id="4" name="Text Placeholder 3"/>
          <p:cNvSpPr>
            <a:spLocks noGrp="1"/>
          </p:cNvSpPr>
          <p:nvPr>
            <p:ph idx="2" sz="half" type="body"/>
          </p:nvPr>
        </p:nvSpPr>
        <p:spPr/>
        <p:txBody>
          <a:bodyPr/>
          <a:lstStyle/>
          <a:p>
            <a:pPr lvl="0"/>
            <a:r>
              <a:rPr/>
              <a:t>The time series graph for Hospital A shows the monthly values summarized in the table on the previous slide.</a:t>
            </a:r>
            <a:br/>
          </a:p>
          <a:p>
            <a:pPr lvl="0"/>
            <a:r>
              <a:rPr/>
              <a:t>Does the graph support the belief that the change in December 2021 improved performance, 2022 vs 2021?</a:t>
            </a:r>
          </a:p>
        </p:txBody>
      </p:sp>
      <p:pic>
        <p:nvPicPr>
          <p:cNvPr descr="May2023RunChartMarkdown_files/figure-pptx/plain_plo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Add Labels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Case A Make it easier to see the story in the numbers!</a:t>
            </a:r>
          </a:p>
        </p:txBody>
      </p:sp>
      <p:sp>
        <p:nvSpPr>
          <p:cNvPr id="4" name="Text Placeholder 3"/>
          <p:cNvSpPr>
            <a:spLocks noGrp="1"/>
          </p:cNvSpPr>
          <p:nvPr>
            <p:ph idx="2" sz="half" type="body"/>
          </p:nvPr>
        </p:nvSpPr>
        <p:spPr/>
        <p:txBody>
          <a:bodyPr/>
          <a:lstStyle/>
          <a:p>
            <a:pPr lvl="0"/>
            <a:r>
              <a:rPr/>
              <a:t>Does the graph support the belief that the change in December 2021 improved performance, 2022 vs 2021?</a:t>
            </a:r>
          </a:p>
          <a:p>
            <a:pPr lvl="0"/>
            <a:r>
              <a:rPr/>
              <a:t>Adding words, the line to mark the change in workflow, and the “better” direction arrow helps you think!</a:t>
            </a:r>
          </a:p>
        </p:txBody>
      </p:sp>
      <p:pic>
        <p:nvPicPr>
          <p:cNvPr descr="May2023RunChartMarkdown_files/figure-pptx/caseA-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 Dots and Add labels</dc:title>
  <dc:creator>Kevin Little</dc:creator>
  <cp:keywords/>
  <dcterms:created xsi:type="dcterms:W3CDTF">2023-06-25T17:38:48Z</dcterms:created>
  <dcterms:modified xsi:type="dcterms:W3CDTF">2023-06-25T17:38:48Z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2023-06-25</vt:lpwstr>
  </property>
  <property fmtid="{D5CDD505-2E9C-101B-9397-08002B2CF9AE}" pid="3" name="output">
    <vt:lpwstr/>
  </property>
  <property fmtid="{D5CDD505-2E9C-101B-9397-08002B2CF9AE}" pid="4" name="subtitle">
    <vt:lpwstr>IHI Decarbonization Learning Session June 2023</vt:lpwstr>
  </property>
</Properties>
</file>