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6"/>
  </p:normalViewPr>
  <p:slideViewPr>
    <p:cSldViewPr snapToGrid="0" snapToObjects="1">
      <p:cViewPr>
        <p:scale>
          <a:sx n="114" d="100"/>
          <a:sy n="114" d="100"/>
        </p:scale>
        <p:origin x="-2720" y="-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F952-1F8A-9F49-961D-6BF1F4588FD1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F6994-35CE-4B4C-B353-BAB9049C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F6994-35CE-4B4C-B353-BAB9049C8A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389B-89B8-9242-9733-2E3491F00EE7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B8B8-3C32-5D41-A650-20672515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8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92382" y="1330036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65885" y="2941319"/>
            <a:ext cx="81152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-0.2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92381" y="4627418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28109" y="2078181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28109" y="3879273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39145" y="2978726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6"/>
          </p:cNvCxnSpPr>
          <p:nvPr/>
        </p:nvCxnSpPr>
        <p:spPr>
          <a:xfrm>
            <a:off x="2140527" y="1704109"/>
            <a:ext cx="1246909" cy="74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</p:cNvCxnSpPr>
          <p:nvPr/>
        </p:nvCxnSpPr>
        <p:spPr>
          <a:xfrm flipV="1">
            <a:off x="2177414" y="2452255"/>
            <a:ext cx="1230804" cy="90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8" idx="2"/>
          </p:cNvCxnSpPr>
          <p:nvPr/>
        </p:nvCxnSpPr>
        <p:spPr>
          <a:xfrm>
            <a:off x="2177414" y="3352799"/>
            <a:ext cx="1050695" cy="90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8" idx="2"/>
          </p:cNvCxnSpPr>
          <p:nvPr/>
        </p:nvCxnSpPr>
        <p:spPr>
          <a:xfrm>
            <a:off x="2140527" y="1704109"/>
            <a:ext cx="1087582" cy="254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19744" y="2604654"/>
            <a:ext cx="1267692" cy="254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140525" y="4253345"/>
            <a:ext cx="1246911" cy="90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</p:cNvCxnSpPr>
          <p:nvPr/>
        </p:nvCxnSpPr>
        <p:spPr>
          <a:xfrm>
            <a:off x="3976254" y="2452254"/>
            <a:ext cx="1336963" cy="78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6"/>
            <a:endCxn id="9" idx="3"/>
          </p:cNvCxnSpPr>
          <p:nvPr/>
        </p:nvCxnSpPr>
        <p:spPr>
          <a:xfrm flipV="1">
            <a:off x="3976254" y="3617308"/>
            <a:ext cx="1072454" cy="636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2667" y="1809277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33619" y="2236423"/>
            <a:ext cx="546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-0.2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86338" y="296081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0.4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199932" y="345624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96132" y="4276004"/>
            <a:ext cx="546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-0.3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42358" y="4817626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06084" y="253319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87216" y="3750661"/>
            <a:ext cx="546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-0.1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524377" y="857495"/>
                <a:ext cx="2258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0" smtClean="0">
                        <a:latin typeface="Cambria Math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377" y="857495"/>
                <a:ext cx="225811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1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939145" y="649897"/>
                <a:ext cx="216918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𝒉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45" y="649897"/>
                <a:ext cx="2169184" cy="7325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976254" y="5521882"/>
            <a:ext cx="496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 = 0.1*0.5 + 0.4*-0.2 + -0.3*0.1 = -0.06 -&gt; 0.4850</a:t>
            </a:r>
          </a:p>
          <a:p>
            <a:r>
              <a:rPr lang="en-US" dirty="0" smtClean="0"/>
              <a:t>h2 = -0.2*0.5 + 0.5*-0.2 + 0.2*0.1 = -0.18 -&gt; 0.4551</a:t>
            </a:r>
          </a:p>
          <a:p>
            <a:r>
              <a:rPr lang="en-US" dirty="0" smtClean="0"/>
              <a:t>o1 = 0.4850 * 0.3 + 0.4551 * -0.1 = 0.1 -&gt; 0.5250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923575" y="1801182"/>
                <a:ext cx="2207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𝐗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75" y="1801182"/>
                <a:ext cx="220701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3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923574" y="2376964"/>
                <a:ext cx="1467197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𝐡</m:t>
                          </m:r>
                        </m:e>
                        <m:sub>
                          <m:r>
                            <a:rPr lang="en-US" b="1" i="0" smtClean="0">
                              <a:latin typeface="Cambria Math" charset="0"/>
                            </a:rPr>
                            <m:t>𝐢𝐧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0" smtClean="0">
                          <a:latin typeface="Cambria Math" charset="0"/>
                        </a:rPr>
                        <m:t>𝐗</m:t>
                      </m:r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74" y="2376964"/>
                <a:ext cx="1467197" cy="286297"/>
              </a:xfrm>
              <a:prstGeom prst="rect">
                <a:avLst/>
              </a:prstGeom>
              <a:blipFill rotWithShape="0">
                <a:blip r:embed="rId5"/>
                <a:stretch>
                  <a:fillRect l="-3750" r="-20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923574" y="2902526"/>
                <a:ext cx="2125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𝐡</m:t>
                          </m:r>
                        </m:e>
                        <m:sub>
                          <m:r>
                            <a:rPr lang="en-US" b="1" i="0" smtClean="0">
                              <a:latin typeface="Cambria Math" charset="0"/>
                            </a:rPr>
                            <m:t>𝐨𝐮𝐭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charset="0"/>
                                </a:rPr>
                                <m:t>𝐢𝐧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74" y="2902526"/>
                <a:ext cx="212558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99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924392" y="3428088"/>
                <a:ext cx="1765291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𝐨</m:t>
                          </m:r>
                        </m:e>
                        <m:sub>
                          <m:r>
                            <a:rPr lang="en-US" b="1" i="0" smtClean="0">
                              <a:latin typeface="Cambria Math" charset="0"/>
                            </a:rPr>
                            <m:t>𝐢𝐧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𝐡</m:t>
                          </m:r>
                        </m:e>
                        <m:sub>
                          <m:r>
                            <a:rPr lang="en-US" b="1" i="0" smtClean="0">
                              <a:latin typeface="Cambria Math" charset="0"/>
                            </a:rPr>
                            <m:t>𝐨𝐮𝐭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b="1" i="0" smtClean="0">
                              <a:latin typeface="Cambria Math" charset="0"/>
                            </a:rPr>
                            <m:t>𝐡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b="1" i="0" smtClean="0">
                              <a:latin typeface="Cambria Math" charset="0"/>
                            </a:rPr>
                            <m:t>𝐨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2" y="3428088"/>
                <a:ext cx="1765291" cy="286297"/>
              </a:xfrm>
              <a:prstGeom prst="rect">
                <a:avLst/>
              </a:prstGeom>
              <a:blipFill rotWithShape="0">
                <a:blip r:embed="rId7"/>
                <a:stretch>
                  <a:fillRect l="-1384" r="-34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923574" y="3953557"/>
                <a:ext cx="2125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𝐨</m:t>
                          </m:r>
                        </m:e>
                        <m:sub>
                          <m:r>
                            <a:rPr lang="en-US" b="1" i="0" smtClean="0">
                              <a:latin typeface="Cambria Math" charset="0"/>
                            </a:rPr>
                            <m:t>𝐨𝐮𝐭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charset="0"/>
                                </a:rPr>
                                <m:t>𝐢𝐧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74" y="3953557"/>
                <a:ext cx="21255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862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211634" y="759191"/>
                <a:ext cx="148040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34" y="759191"/>
                <a:ext cx="1480405" cy="4619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23888" y="198657"/>
            <a:ext cx="1872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Forward Pass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85717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92382" y="1330036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65885" y="2941319"/>
            <a:ext cx="811529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-0.2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392381" y="4627418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28109" y="2078181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28109" y="3879273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39145" y="2978726"/>
            <a:ext cx="748145" cy="748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6"/>
          </p:cNvCxnSpPr>
          <p:nvPr/>
        </p:nvCxnSpPr>
        <p:spPr>
          <a:xfrm>
            <a:off x="2140527" y="1704109"/>
            <a:ext cx="1246909" cy="74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</p:cNvCxnSpPr>
          <p:nvPr/>
        </p:nvCxnSpPr>
        <p:spPr>
          <a:xfrm flipV="1">
            <a:off x="2177414" y="2452255"/>
            <a:ext cx="1230804" cy="90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8" idx="2"/>
          </p:cNvCxnSpPr>
          <p:nvPr/>
        </p:nvCxnSpPr>
        <p:spPr>
          <a:xfrm>
            <a:off x="2177414" y="3352799"/>
            <a:ext cx="1050695" cy="90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8" idx="2"/>
          </p:cNvCxnSpPr>
          <p:nvPr/>
        </p:nvCxnSpPr>
        <p:spPr>
          <a:xfrm>
            <a:off x="2140527" y="1704109"/>
            <a:ext cx="1087582" cy="254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19744" y="2604654"/>
            <a:ext cx="1267692" cy="254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140525" y="4253345"/>
            <a:ext cx="1246911" cy="90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</p:cNvCxnSpPr>
          <p:nvPr/>
        </p:nvCxnSpPr>
        <p:spPr>
          <a:xfrm>
            <a:off x="3976254" y="2452254"/>
            <a:ext cx="1336963" cy="78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6"/>
            <a:endCxn id="9" idx="3"/>
          </p:cNvCxnSpPr>
          <p:nvPr/>
        </p:nvCxnSpPr>
        <p:spPr>
          <a:xfrm flipV="1">
            <a:off x="3976254" y="3617308"/>
            <a:ext cx="1072454" cy="636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2667" y="1809277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33619" y="2236423"/>
            <a:ext cx="546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-0.2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86338" y="2960810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0.4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199932" y="3456242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96132" y="4276004"/>
            <a:ext cx="546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-0.3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42358" y="4817626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06084" y="2533194"/>
            <a:ext cx="476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87216" y="3750661"/>
            <a:ext cx="5469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-0.1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524377" y="857495"/>
                <a:ext cx="2258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0" smtClean="0">
                        <a:latin typeface="Cambria Math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377" y="857495"/>
                <a:ext cx="225811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939145" y="649897"/>
                <a:ext cx="216918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𝒉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45" y="649897"/>
                <a:ext cx="2169184" cy="7325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-796721" y="5770928"/>
            <a:ext cx="4960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 = 0.1*0.5 + 0.4*-0.2 + -0.3*0.1 = -0.06 -&gt; 0.4850</a:t>
            </a:r>
          </a:p>
          <a:p>
            <a:r>
              <a:rPr lang="en-US" dirty="0" smtClean="0"/>
              <a:t>h2 = -0.2*0.5 + 0.5*-0.2 + 0.2*0.1 = -0.18 -&gt; 0.4551</a:t>
            </a:r>
          </a:p>
          <a:p>
            <a:r>
              <a:rPr lang="en-US" dirty="0" smtClean="0"/>
              <a:t>o1 = 0.4850 * 0.3 + 0.4551 * -0.1 = 0.1 -&gt; 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5923575" y="1801182"/>
                <a:ext cx="2207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charset="0"/>
                        </a:rPr>
                        <m:t>𝐗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75" y="1801182"/>
                <a:ext cx="220701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3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923574" y="2376964"/>
                <a:ext cx="3244478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𝐡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𝐢𝐧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0" smtClean="0">
                        <a:latin typeface="Cambria Math" charset="0"/>
                      </a:rPr>
                      <m:t>𝐗</m:t>
                    </m:r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b="1" i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_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US" b="1" dirty="0" smtClean="0"/>
                  <a:t> 		</a:t>
                </a:r>
                <a:r>
                  <a:rPr lang="en-US" dirty="0" smtClean="0"/>
                  <a:t>[1x2]</a:t>
                </a:r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74" y="2376964"/>
                <a:ext cx="3244478" cy="286297"/>
              </a:xfrm>
              <a:prstGeom prst="rect">
                <a:avLst/>
              </a:prstGeom>
              <a:blipFill rotWithShape="0">
                <a:blip r:embed="rId6"/>
                <a:stretch>
                  <a:fillRect l="-2632" t="-25532" r="-3571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5923574" y="2902526"/>
                <a:ext cx="3244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𝐡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𝐨𝐮𝐭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𝑠𝑖𝑔𝑚𝑜𝑖𝑑</m:t>
                    </m:r>
                    <m:d>
                      <m:dPr>
                        <m:ctrlPr>
                          <a:rPr lang="en-US" b="1" i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charset="0"/>
                              </a:rPr>
                              <m:t>𝐢𝐧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/>
                  <a:t>	</a:t>
                </a:r>
                <a:r>
                  <a:rPr lang="en-US" dirty="0" smtClean="0"/>
                  <a:t>[1x2]</a:t>
                </a:r>
                <a:endParaRPr lang="en-US" b="1" dirty="0" smtClean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74" y="2902526"/>
                <a:ext cx="324447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32" t="-28261" r="-35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5924392" y="3428088"/>
                <a:ext cx="3244478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𝐨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𝐢𝐧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𝐡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𝐨𝐮𝐭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b="1" i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𝐡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_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𝐨</m:t>
                        </m:r>
                      </m:sub>
                    </m:sSub>
                  </m:oMath>
                </a14:m>
                <a:r>
                  <a:rPr lang="en-US" b="1" dirty="0" smtClean="0"/>
                  <a:t>		</a:t>
                </a:r>
                <a:r>
                  <a:rPr lang="en-US" dirty="0" smtClean="0"/>
                  <a:t>[1x1]</a:t>
                </a:r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2" y="3428088"/>
                <a:ext cx="3244478" cy="286297"/>
              </a:xfrm>
              <a:prstGeom prst="rect">
                <a:avLst/>
              </a:prstGeom>
              <a:blipFill rotWithShape="0">
                <a:blip r:embed="rId8"/>
                <a:stretch>
                  <a:fillRect l="-1880" t="-25532" r="-3571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923574" y="3953557"/>
                <a:ext cx="32444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𝐨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𝐨𝐮𝐭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𝐨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𝐢𝐧</m:t>
                        </m:r>
                      </m:sub>
                    </m:sSub>
                  </m:oMath>
                </a14:m>
                <a:r>
                  <a:rPr lang="en-US" b="1" dirty="0" smtClean="0"/>
                  <a:t>		</a:t>
                </a:r>
                <a:r>
                  <a:rPr lang="en-US" dirty="0" smtClean="0"/>
                  <a:t>[1x1]</a:t>
                </a: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574" y="3953557"/>
                <a:ext cx="324447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880" t="-28889" r="-357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211634" y="759191"/>
                <a:ext cx="148040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𝒉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34" y="759191"/>
                <a:ext cx="1480405" cy="4619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23888" y="198657"/>
            <a:ext cx="206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Backward Pass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475018" y="4479212"/>
                <a:ext cx="6067367" cy="2277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=0.4 −0.1=0.3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sSub>
                        <m:sSubPr>
                          <m:ctrlPr>
                            <a:rPr lang="en-US" b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𝐨</m:t>
                          </m:r>
                        </m:e>
                        <m:sub>
                          <m:r>
                            <a:rPr lang="en-US" b="1" i="0" smtClean="0">
                              <a:latin typeface="Cambria Math" charset="0"/>
                            </a:rPr>
                            <m:t>𝐨𝐮𝐭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𝐨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charset="0"/>
                                </a:rPr>
                                <m:t>𝐨𝐮𝐭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  <m:r>
                        <a:rPr lang="fi-FI" b="0" i="1" smtClean="0">
                          <a:latin typeface="Cambria Math" charset="0"/>
                        </a:rPr>
                        <m:t>.0</m:t>
                      </m:r>
                      <m:r>
                        <a:rPr lang="en-US" b="0" i="1" smtClean="0">
                          <a:latin typeface="Cambria Math" charset="0"/>
                        </a:rPr>
                        <m:t>27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𝐡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_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𝐨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=[−0.0081;0.0027]</m:t>
                    </m:r>
                  </m:oMath>
                </a14:m>
                <a:r>
                  <a:rPr lang="en-US" b="0" i="1" dirty="0" smtClean="0">
                    <a:latin typeface="Cambria Math" charset="0"/>
                  </a:rPr>
                  <a:t>	</a:t>
                </a:r>
                <a:r>
                  <a:rPr lang="en-US" i="1" dirty="0">
                    <a:latin typeface="Cambria Math" charset="0"/>
                  </a:rPr>
                  <a:t>	</a:t>
                </a:r>
                <a:r>
                  <a:rPr lang="en-US" i="1" dirty="0" smtClean="0">
                    <a:latin typeface="Cambria Math" charset="0"/>
                  </a:rPr>
                  <a:t>	 </a:t>
                </a:r>
                <a:r>
                  <a:rPr lang="en-US" dirty="0" smtClean="0"/>
                  <a:t>[</a:t>
                </a:r>
                <a:r>
                  <a:rPr lang="en-US" dirty="0"/>
                  <a:t>2x1]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𝜹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𝒆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b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𝐡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𝐨𝐮𝐭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𝒐𝒖𝒕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=[−0.0020;0.0006]</m:t>
                    </m:r>
                  </m:oMath>
                </a14:m>
                <a:r>
                  <a:rPr lang="en-US" b="0" dirty="0" smtClean="0"/>
                  <a:t>	 [2x1]</a:t>
                </a:r>
              </a:p>
              <a:p>
                <a:pPr/>
                <a:endParaRPr lang="en-US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𝑾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𝐡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_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𝐨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sSub>
                      <m:sSubPr>
                        <m:ctrlPr>
                          <a:rPr lang="en-US" b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𝐡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𝐨𝐮𝐭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−0.0082</m:t>
                    </m:r>
                  </m:oMath>
                </a14:m>
                <a:r>
                  <a:rPr lang="en-US" dirty="0" smtClean="0"/>
                  <a:t>			 [2x1]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𝐖</m:t>
                        </m:r>
                      </m:e>
                      <m:sub>
                        <m:r>
                          <a:rPr lang="en-US" b="1" i="0" smtClean="0">
                            <a:latin typeface="Cambria Math" charset="0"/>
                          </a:rPr>
                          <m:t>𝐢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_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𝐨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𝜂</m:t>
                    </m:r>
                    <m:r>
                      <a:rPr lang="en-US" b="0" i="1" smtClean="0">
                        <a:latin typeface="Cambria Math" charset="0"/>
                      </a:rPr>
                      <m:t>∗</m:t>
                    </m:r>
                    <m:r>
                      <a:rPr lang="en-US" b="1" i="0" smtClean="0">
                        <a:latin typeface="Cambria Math" charset="0"/>
                      </a:rPr>
                      <m:t>𝐗</m:t>
                    </m:r>
                    <m:r>
                      <a:rPr lang="en-US" b="1" i="0" smtClean="0">
                        <a:latin typeface="Cambria Math" charset="0"/>
                      </a:rPr>
                      <m:t> ∗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𝜹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</m:oMath>
                </a14:m>
                <a:r>
                  <a:rPr lang="en-US" b="1" dirty="0" smtClean="0"/>
                  <a:t>				 </a:t>
                </a:r>
                <a:r>
                  <a:rPr lang="en-US" dirty="0" smtClean="0"/>
                  <a:t>[3x2]</a:t>
                </a:r>
                <a:endParaRPr lang="en-US" dirty="0"/>
              </a:p>
              <a:p>
                <a:pPr/>
                <a:endParaRPr lang="en-US" b="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18" y="4479212"/>
                <a:ext cx="6067367" cy="2277226"/>
              </a:xfrm>
              <a:prstGeom prst="rect">
                <a:avLst/>
              </a:prstGeom>
              <a:blipFill rotWithShape="0">
                <a:blip r:embed="rId11"/>
                <a:stretch>
                  <a:fillRect l="-1407" t="-17694" r="-1608" b="-8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0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395</Words>
  <Application>Microsoft Macintosh PowerPoint</Application>
  <PresentationFormat>On-screen Show (4:3)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Kai</dc:creator>
  <cp:lastModifiedBy>Liu, Kai</cp:lastModifiedBy>
  <cp:revision>11</cp:revision>
  <dcterms:created xsi:type="dcterms:W3CDTF">2017-03-28T15:49:12Z</dcterms:created>
  <dcterms:modified xsi:type="dcterms:W3CDTF">2017-03-28T18:38:04Z</dcterms:modified>
</cp:coreProperties>
</file>