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3d774fd70c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3d774fd70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3d774fd70c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3d774fd70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3d774fd70c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3d774fd70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3d774fd70c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3d774fd70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3d774fd70c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3d774fd70c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realtor.com/research/data/"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github.com/midwire/free_zipcode_data/blob/5f831e3918488751a701b583a419ca3e1d44d93f/all_us_zipcodes.csv"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Real Estate Market Predictions</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
              <a:t>A look at NC real estate in the wider context of the Eastern United States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real estate? Why now?</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a:solidFill>
                  <a:srgbClr val="24292F"/>
                </a:solidFill>
                <a:highlight>
                  <a:srgbClr val="FFFFFF"/>
                </a:highlight>
              </a:rPr>
              <a:t>A world wide pandemic brought about a low supply supply of housing with a high demand. This has been driving drastic price increases.  As inflation begins to increase mortgage rates will the housing market continue to see such growth?  Will prices level off? Or will the housing market crash as it did between 2008 and 2011?</a:t>
            </a:r>
            <a:endParaRPr sz="1700">
              <a:solidFill>
                <a:srgbClr val="24292F"/>
              </a:solidFill>
              <a:highlight>
                <a:srgbClr val="FFFFFF"/>
              </a:highlight>
            </a:endParaRPr>
          </a:p>
          <a:p>
            <a:pPr marL="0" lvl="0" indent="0" algn="l" rtl="0">
              <a:spcBef>
                <a:spcPts val="1200"/>
              </a:spcBef>
              <a:spcAft>
                <a:spcPts val="0"/>
              </a:spcAft>
              <a:buNone/>
            </a:pPr>
            <a:endParaRPr sz="1700">
              <a:solidFill>
                <a:srgbClr val="24292F"/>
              </a:solidFill>
              <a:highlight>
                <a:srgbClr val="FFFFFF"/>
              </a:highlight>
            </a:endParaRPr>
          </a:p>
          <a:p>
            <a:pPr marL="0" lvl="0" indent="0" algn="l" rtl="0">
              <a:spcBef>
                <a:spcPts val="1200"/>
              </a:spcBef>
              <a:spcAft>
                <a:spcPts val="0"/>
              </a:spcAft>
              <a:buNone/>
            </a:pPr>
            <a:endParaRPr sz="1700">
              <a:solidFill>
                <a:srgbClr val="24292F"/>
              </a:solidFill>
              <a:highlight>
                <a:srgbClr val="FFFFFF"/>
              </a:highlight>
            </a:endParaRPr>
          </a:p>
          <a:p>
            <a:pPr marL="0" lvl="0" indent="0" algn="l" rtl="0">
              <a:spcBef>
                <a:spcPts val="1200"/>
              </a:spcBef>
              <a:spcAft>
                <a:spcPts val="1200"/>
              </a:spcAft>
              <a:buNone/>
            </a:pPr>
            <a:endParaRPr sz="1700">
              <a:solidFill>
                <a:srgbClr val="24292F"/>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Sources</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0" algn="l" rtl="0">
              <a:spcBef>
                <a:spcPts val="300"/>
              </a:spcBef>
              <a:spcAft>
                <a:spcPts val="0"/>
              </a:spcAft>
              <a:buNone/>
            </a:pPr>
            <a:r>
              <a:rPr lang="en" sz="1700">
                <a:solidFill>
                  <a:srgbClr val="24292F"/>
                </a:solidFill>
                <a:highlight>
                  <a:srgbClr val="FFFFFF"/>
                </a:highlight>
              </a:rPr>
              <a:t>Datasets are taken from </a:t>
            </a:r>
            <a:r>
              <a:rPr lang="en" sz="1700">
                <a:solidFill>
                  <a:schemeClr val="hlink"/>
                </a:solidFill>
                <a:highlight>
                  <a:srgbClr val="FFFFFF"/>
                </a:highlight>
                <a:uFill>
                  <a:noFill/>
                </a:uFill>
                <a:hlinkClick r:id="rId3"/>
              </a:rPr>
              <a:t>Realtor.com</a:t>
            </a:r>
            <a:r>
              <a:rPr lang="en" sz="1700">
                <a:solidFill>
                  <a:srgbClr val="24292F"/>
                </a:solidFill>
                <a:highlight>
                  <a:srgbClr val="FFFFFF"/>
                </a:highlight>
              </a:rPr>
              <a:t>, selected CSVs of interest include:</a:t>
            </a:r>
            <a:endParaRPr sz="1700">
              <a:solidFill>
                <a:srgbClr val="24292F"/>
              </a:solidFill>
              <a:highlight>
                <a:srgbClr val="FFFFFF"/>
              </a:highlight>
            </a:endParaRPr>
          </a:p>
          <a:p>
            <a:pPr marL="914400" lvl="1" indent="-336550" algn="l" rtl="0">
              <a:spcBef>
                <a:spcPts val="1200"/>
              </a:spcBef>
              <a:spcAft>
                <a:spcPts val="0"/>
              </a:spcAft>
              <a:buClr>
                <a:srgbClr val="24292F"/>
              </a:buClr>
              <a:buSzPts val="1700"/>
              <a:buChar char="○"/>
            </a:pPr>
            <a:r>
              <a:rPr lang="en" sz="1700">
                <a:solidFill>
                  <a:srgbClr val="24292F"/>
                </a:solidFill>
                <a:highlight>
                  <a:srgbClr val="FFFFFF"/>
                </a:highlight>
              </a:rPr>
              <a:t>the RDC Core Metrics by Zipcode Inventory of historical data</a:t>
            </a:r>
            <a:endParaRPr sz="1700">
              <a:solidFill>
                <a:srgbClr val="24292F"/>
              </a:solidFill>
              <a:highlight>
                <a:srgbClr val="FFFFFF"/>
              </a:highlight>
            </a:endParaRPr>
          </a:p>
          <a:p>
            <a:pPr marL="914400" lvl="1" indent="-336550" algn="l" rtl="0">
              <a:spcBef>
                <a:spcPts val="0"/>
              </a:spcBef>
              <a:spcAft>
                <a:spcPts val="0"/>
              </a:spcAft>
              <a:buClr>
                <a:srgbClr val="24292F"/>
              </a:buClr>
              <a:buSzPts val="1700"/>
              <a:buChar char="○"/>
            </a:pPr>
            <a:r>
              <a:rPr lang="en" sz="1700">
                <a:solidFill>
                  <a:srgbClr val="24292F"/>
                </a:solidFill>
                <a:highlight>
                  <a:srgbClr val="FFFFFF"/>
                </a:highlight>
              </a:rPr>
              <a:t>The RDC Inventory Hotness Metrics Zip History</a:t>
            </a:r>
            <a:endParaRPr sz="1700">
              <a:solidFill>
                <a:srgbClr val="24292F"/>
              </a:solidFill>
              <a:highlight>
                <a:srgbClr val="FFFFFF"/>
              </a:highlight>
            </a:endParaRPr>
          </a:p>
          <a:p>
            <a:pPr marL="914400" lvl="1" indent="-336550" algn="l" rtl="0">
              <a:spcBef>
                <a:spcPts val="0"/>
              </a:spcBef>
              <a:spcAft>
                <a:spcPts val="0"/>
              </a:spcAft>
              <a:buClr>
                <a:srgbClr val="24292F"/>
              </a:buClr>
              <a:buSzPts val="1700"/>
              <a:buChar char="○"/>
            </a:pPr>
            <a:r>
              <a:rPr lang="en" sz="1700">
                <a:solidFill>
                  <a:srgbClr val="24292F"/>
                </a:solidFill>
                <a:highlight>
                  <a:srgbClr val="FFFFFF"/>
                </a:highlight>
              </a:rPr>
              <a:t>zipcode latitude and longitude data sourced from </a:t>
            </a:r>
            <a:r>
              <a:rPr lang="en" sz="1700">
                <a:solidFill>
                  <a:schemeClr val="hlink"/>
                </a:solidFill>
                <a:highlight>
                  <a:srgbClr val="FFFFFF"/>
                </a:highlight>
                <a:uFill>
                  <a:noFill/>
                </a:uFill>
                <a:hlinkClick r:id="rId4"/>
              </a:rPr>
              <a:t>Github repo</a:t>
            </a:r>
            <a:endParaRPr sz="1700">
              <a:solidFill>
                <a:schemeClr val="hlink"/>
              </a:solidFill>
              <a:highlight>
                <a:srgbClr val="FFFFFF"/>
              </a:highlight>
            </a:endParaRPr>
          </a:p>
          <a:p>
            <a:pPr marL="457200" lvl="0" indent="0" algn="l" rtl="0">
              <a:spcBef>
                <a:spcPts val="1200"/>
              </a:spcBef>
              <a:spcAft>
                <a:spcPts val="0"/>
              </a:spcAft>
              <a:buNone/>
            </a:pPr>
            <a:endParaRPr sz="1700">
              <a:solidFill>
                <a:srgbClr val="24292F"/>
              </a:solidFill>
              <a:highlight>
                <a:srgbClr val="FFFFFF"/>
              </a:highlight>
            </a:endParaRPr>
          </a:p>
          <a:p>
            <a:pPr marL="0" lvl="0" indent="0" algn="l" rtl="0">
              <a:spcBef>
                <a:spcPts val="1200"/>
              </a:spcBef>
              <a:spcAft>
                <a:spcPts val="1200"/>
              </a:spcAft>
              <a:buNone/>
            </a:pPr>
            <a:endParaRPr/>
          </a:p>
        </p:txBody>
      </p:sp>
      <p:sp>
        <p:nvSpPr>
          <p:cNvPr id="68" name="Google Shape;68;p15"/>
          <p:cNvSpPr txBox="1"/>
          <p:nvPr/>
        </p:nvSpPr>
        <p:spPr>
          <a:xfrm>
            <a:off x="2793825" y="1432725"/>
            <a:ext cx="733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69" name="Google Shape;69;p15"/>
          <p:cNvSpPr txBox="1"/>
          <p:nvPr/>
        </p:nvSpPr>
        <p:spPr>
          <a:xfrm>
            <a:off x="902620" y="2143841"/>
            <a:ext cx="733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Questions we hope to answer:</a:t>
            </a:r>
            <a:endParaRPr/>
          </a:p>
          <a:p>
            <a:pPr marL="0" lvl="0" indent="0" algn="l" rtl="0">
              <a:spcBef>
                <a:spcPts val="0"/>
              </a:spcBef>
              <a:spcAft>
                <a:spcPts val="0"/>
              </a:spcAft>
              <a:buNone/>
            </a:pPr>
            <a:endParaRPr/>
          </a:p>
        </p:txBody>
      </p:sp>
      <p:sp>
        <p:nvSpPr>
          <p:cNvPr id="75" name="Google Shape;7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Clr>
                <a:schemeClr val="dk1"/>
              </a:buClr>
              <a:buSzPts val="1100"/>
              <a:buFont typeface="Arial"/>
              <a:buNone/>
            </a:pPr>
            <a:endParaRPr/>
          </a:p>
          <a:p>
            <a:pPr marL="0" lvl="0" indent="0" algn="l" rtl="0">
              <a:spcBef>
                <a:spcPts val="1200"/>
              </a:spcBef>
              <a:spcAft>
                <a:spcPts val="0"/>
              </a:spcAft>
              <a:buClr>
                <a:schemeClr val="dk1"/>
              </a:buClr>
              <a:buSzPts val="1100"/>
              <a:buFont typeface="Arial"/>
              <a:buNone/>
            </a:pPr>
            <a:r>
              <a:rPr lang="en"/>
              <a:t>1. Is the real estate market increasing, leveling off, or crashing?</a:t>
            </a:r>
            <a:endParaRPr/>
          </a:p>
          <a:p>
            <a:pPr marL="0" lvl="0" indent="0" algn="l" rtl="0">
              <a:spcBef>
                <a:spcPts val="1200"/>
              </a:spcBef>
              <a:spcAft>
                <a:spcPts val="0"/>
              </a:spcAft>
              <a:buNone/>
            </a:pPr>
            <a:r>
              <a:rPr lang="en"/>
              <a:t>2 .Is North Carolina real estate in line with the trending data of the rest of United States?</a:t>
            </a:r>
            <a:endParaRPr/>
          </a:p>
          <a:p>
            <a:pPr marL="0" lvl="0" indent="0" algn="l" rtl="0">
              <a:spcBef>
                <a:spcPts val="1200"/>
              </a:spcBef>
              <a:spcAft>
                <a:spcPts val="0"/>
              </a:spcAft>
              <a:buNone/>
            </a:pPr>
            <a:r>
              <a:rPr lang="en"/>
              <a:t>3. Will different geographical regions retain a stronger real estate market due to migration outside of major metro areas as work from home options increase post pandemic?</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Exploration </a:t>
            </a:r>
            <a:endParaRPr/>
          </a:p>
        </p:txBody>
      </p:sp>
      <p:sp>
        <p:nvSpPr>
          <p:cNvPr id="81" name="Google Shape;8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Utilize pandas to access data types, drop nulls, examine features</a:t>
            </a:r>
            <a:endParaRPr/>
          </a:p>
          <a:p>
            <a:pPr marL="457200" lvl="0" indent="0" algn="l" rtl="0">
              <a:spcBef>
                <a:spcPts val="1200"/>
              </a:spcBef>
              <a:spcAft>
                <a:spcPts val="1200"/>
              </a:spcAft>
              <a:buNone/>
            </a:pPr>
            <a:endParaRPr/>
          </a:p>
        </p:txBody>
      </p:sp>
      <p:pic>
        <p:nvPicPr>
          <p:cNvPr id="82" name="Google Shape;82;p17"/>
          <p:cNvPicPr preferRelativeResize="0"/>
          <p:nvPr/>
        </p:nvPicPr>
        <p:blipFill>
          <a:blip r:embed="rId3">
            <a:alphaModFix/>
          </a:blip>
          <a:stretch>
            <a:fillRect/>
          </a:stretch>
        </p:blipFill>
        <p:spPr>
          <a:xfrm>
            <a:off x="0" y="1647650"/>
            <a:ext cx="9143999" cy="3178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Analysis</a:t>
            </a:r>
            <a:endParaRPr/>
          </a:p>
        </p:txBody>
      </p:sp>
      <p:sp>
        <p:nvSpPr>
          <p:cNvPr id="88" name="Google Shape;88;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Data contains too many features to successfully utilize accessible machine learning tools</a:t>
            </a:r>
            <a:endParaRPr/>
          </a:p>
          <a:p>
            <a:pPr marL="457200" lvl="0" indent="-342900" algn="l" rtl="0">
              <a:spcBef>
                <a:spcPts val="0"/>
              </a:spcBef>
              <a:spcAft>
                <a:spcPts val="0"/>
              </a:spcAft>
              <a:buSzPts val="1800"/>
              <a:buChar char="●"/>
            </a:pPr>
            <a:r>
              <a:rPr lang="en"/>
              <a:t>Zip Code data file containing latitudes and longitudes added to generate more options for graphing and analyzing in Tableau </a:t>
            </a:r>
            <a:endParaRPr/>
          </a:p>
          <a:p>
            <a:pPr marL="457200" lvl="0" indent="-342900" algn="l" rtl="0">
              <a:spcBef>
                <a:spcPts val="0"/>
              </a:spcBef>
              <a:spcAft>
                <a:spcPts val="0"/>
              </a:spcAft>
              <a:buSzPts val="1800"/>
              <a:buChar char="●"/>
            </a:pPr>
            <a:r>
              <a:rPr lang="en"/>
              <a:t>Increased original data set to include United states rather than only NC </a:t>
            </a:r>
            <a:endParaRPr/>
          </a:p>
          <a:p>
            <a:pPr marL="457200" lvl="0" indent="-342900" algn="l" rtl="0">
              <a:spcBef>
                <a:spcPts val="0"/>
              </a:spcBef>
              <a:spcAft>
                <a:spcPts val="0"/>
              </a:spcAft>
              <a:buSzPts val="1800"/>
              <a:buChar char="●"/>
            </a:pPr>
            <a:r>
              <a:rPr lang="en"/>
              <a:t>Plotted various features - NC median price 2017 - 06/2020</a:t>
            </a:r>
            <a:endParaRPr/>
          </a:p>
          <a:p>
            <a:pPr marL="457200" lvl="0" indent="0" algn="l" rtl="0">
              <a:spcBef>
                <a:spcPts val="1200"/>
              </a:spcBef>
              <a:spcAft>
                <a:spcPts val="1200"/>
              </a:spcAft>
              <a:buNone/>
            </a:pPr>
            <a:endParaRPr/>
          </a:p>
        </p:txBody>
      </p:sp>
      <p:pic>
        <p:nvPicPr>
          <p:cNvPr id="89" name="Google Shape;89;p18"/>
          <p:cNvPicPr preferRelativeResize="0"/>
          <p:nvPr/>
        </p:nvPicPr>
        <p:blipFill>
          <a:blip r:embed="rId3">
            <a:alphaModFix/>
          </a:blip>
          <a:stretch>
            <a:fillRect/>
          </a:stretch>
        </p:blipFill>
        <p:spPr>
          <a:xfrm>
            <a:off x="0" y="3304827"/>
            <a:ext cx="9144001" cy="19691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268</Words>
  <Application>Microsoft Office PowerPoint</Application>
  <PresentationFormat>On-screen Show (16:9)</PresentationFormat>
  <Paragraphs>22</Paragraphs>
  <Slides>6</Slides>
  <Notes>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vt:i4>
      </vt:variant>
    </vt:vector>
  </HeadingPairs>
  <TitlesOfParts>
    <vt:vector size="8" baseType="lpstr">
      <vt:lpstr>Arial</vt:lpstr>
      <vt:lpstr>Simple Light</vt:lpstr>
      <vt:lpstr>Real Estate Market Predictions</vt:lpstr>
      <vt:lpstr>Why real estate? Why now?</vt:lpstr>
      <vt:lpstr>Data Sources</vt:lpstr>
      <vt:lpstr>Questions we hope to answer: </vt:lpstr>
      <vt:lpstr>Data Exploration </vt:lpstr>
      <vt:lpstr>Data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Market Predictions</dc:title>
  <dc:creator>Lindsey Vitellaro</dc:creator>
  <cp:lastModifiedBy>Lindsey Vitellaro</cp:lastModifiedBy>
  <cp:revision>1</cp:revision>
  <dcterms:modified xsi:type="dcterms:W3CDTF">2022-07-18T19:44:07Z</dcterms:modified>
</cp:coreProperties>
</file>