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erriweather" panose="000005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288"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dc8abfc07_0_1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dc8abfc07_0_1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the early stage, To see if the median listing price is increasing/decreasing influenced by the  </a:t>
            </a:r>
            <a:r>
              <a:rPr lang="en" sz="1142">
                <a:solidFill>
                  <a:srgbClr val="424242"/>
                </a:solidFill>
                <a:latin typeface="Roboto"/>
                <a:ea typeface="Roboto"/>
                <a:cs typeface="Roboto"/>
                <a:sym typeface="Roboto"/>
              </a:rPr>
              <a:t>community features </a:t>
            </a:r>
            <a:r>
              <a:rPr lang="en"/>
              <a:t>Created clusters using K-means in an effort to group similar data features and discover any underlying patterns. We tested 3 clusters to explore any further groupings within the larger orange class, but determined two clusters was most accurate and verified with the elbow curve.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42c1f309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42c1f309d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tested various ensemble classifiers such as Random Forest Classifier, AdaBoost Classifier, Gradient Boosting Classifier to see if the median listing price is increasing/decreasing influenced by the  </a:t>
            </a:r>
            <a:r>
              <a:rPr lang="en" sz="1142">
                <a:solidFill>
                  <a:srgbClr val="424242"/>
                </a:solidFill>
                <a:latin typeface="Roboto"/>
                <a:ea typeface="Roboto"/>
                <a:cs typeface="Roboto"/>
                <a:sym typeface="Roboto"/>
              </a:rPr>
              <a:t>community features. </a:t>
            </a:r>
            <a:r>
              <a:rPr lang="en"/>
              <a:t>For the classifier models, we needed to create a predictive class.  This was done by creating an increase/decrease column based on the percent change of the median listing price. Our accuracy scores were underwhelming.  We utilized hypertuning on all three of the classifier models,  but did not see the increase in accuracy we were looking for. We then moved on to regression models,</a:t>
            </a:r>
            <a:r>
              <a:rPr lang="en">
                <a:solidFill>
                  <a:schemeClr val="dk1"/>
                </a:solidFill>
              </a:rPr>
              <a:t> testing several regressor models, setting the median listing price as the predictive field.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2c1f309d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42c1f309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highest accuracy score was achieved with the Balanced Random Forest Regressor. Hypertuning with 144 fits; it did not yield noticeable score improvement. The original accuracy score was 96.9%. The feature importance as it stands places the nontraditional features: violent crime and number of schools, in the top five. Future exploration of machine learning models for fit will be necessary to validate this relationship.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42c1f309d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42c1f309d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2c1f309d4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42c1f309d4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24292F"/>
                </a:solidFill>
                <a:highlight>
                  <a:srgbClr val="FFFFFF"/>
                </a:highlight>
              </a:rPr>
              <a:t>With naive knowledge in the machine learning world and the limited dataset, we concluded that the change in accuracy score due to some of the hypertune parameters is adequate in predicting our target variable median listing price.</a:t>
            </a:r>
            <a:endParaRPr sz="1200">
              <a:solidFill>
                <a:srgbClr val="24292F"/>
              </a:solidFill>
              <a:highlight>
                <a:srgbClr val="FFFFFF"/>
              </a:highlight>
            </a:endParaRPr>
          </a:p>
          <a:p>
            <a:pPr marL="0" lvl="0" indent="0" algn="l" rtl="0">
              <a:spcBef>
                <a:spcPts val="0"/>
              </a:spcBef>
              <a:spcAft>
                <a:spcPts val="0"/>
              </a:spcAft>
              <a:buClr>
                <a:schemeClr val="dk1"/>
              </a:buClr>
              <a:buSzPts val="1100"/>
              <a:buFont typeface="Arial"/>
              <a:buNone/>
            </a:pPr>
            <a:endParaRPr sz="1200">
              <a:solidFill>
                <a:srgbClr val="24292F"/>
              </a:solidFill>
              <a:highlight>
                <a:srgbClr val="FFFFFF"/>
              </a:highlight>
            </a:endParaRPr>
          </a:p>
          <a:p>
            <a:pPr marL="0" lvl="0" indent="0" algn="l" rtl="0">
              <a:spcBef>
                <a:spcPts val="0"/>
              </a:spcBef>
              <a:spcAft>
                <a:spcPts val="0"/>
              </a:spcAft>
              <a:buNone/>
            </a:pPr>
            <a:r>
              <a:rPr lang="en" sz="1200">
                <a:solidFill>
                  <a:schemeClr val="dk1"/>
                </a:solidFill>
                <a:highlight>
                  <a:srgbClr val="FFFFFF"/>
                </a:highlight>
              </a:rPr>
              <a:t>From this project, we learnt that it is  important to design an approach that is fed with data from various sources. Only then does it makes sense to apply state-of-the-art Machine Learning techniques to real estate questions, such as median listing price. The combination of traditional and nontraditional data might yield a more accurate estimation.</a:t>
            </a: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a:p>
            <a:pPr marL="0" lvl="0" indent="0" algn="l" rtl="0">
              <a:lnSpc>
                <a:spcPct val="115000"/>
              </a:lnSpc>
              <a:spcBef>
                <a:spcPts val="0"/>
              </a:spcBef>
              <a:spcAft>
                <a:spcPts val="0"/>
              </a:spcAft>
              <a:buNone/>
            </a:pPr>
            <a:r>
              <a:rPr lang="en">
                <a:solidFill>
                  <a:srgbClr val="737373"/>
                </a:solidFill>
                <a:latin typeface="Roboto"/>
                <a:ea typeface="Roboto"/>
                <a:cs typeface="Roboto"/>
                <a:sym typeface="Roboto"/>
              </a:rPr>
              <a:t>For Future analysis, we want to Source more robust community data using smaller geographical areas </a:t>
            </a:r>
            <a:endParaRPr>
              <a:solidFill>
                <a:srgbClr val="737373"/>
              </a:solidFill>
              <a:latin typeface="Roboto"/>
              <a:ea typeface="Roboto"/>
              <a:cs typeface="Roboto"/>
              <a:sym typeface="Roboto"/>
            </a:endParaRPr>
          </a:p>
          <a:p>
            <a:pPr marL="0" lvl="0" indent="0" algn="l" rtl="0">
              <a:lnSpc>
                <a:spcPct val="115000"/>
              </a:lnSpc>
              <a:spcBef>
                <a:spcPts val="1200"/>
              </a:spcBef>
              <a:spcAft>
                <a:spcPts val="0"/>
              </a:spcAft>
              <a:buNone/>
            </a:pPr>
            <a:r>
              <a:rPr lang="en">
                <a:solidFill>
                  <a:srgbClr val="737373"/>
                </a:solidFill>
                <a:latin typeface="Roboto"/>
                <a:ea typeface="Roboto"/>
                <a:cs typeface="Roboto"/>
                <a:sym typeface="Roboto"/>
              </a:rPr>
              <a:t>Source school ratings rather than number of schools</a:t>
            </a:r>
            <a:endParaRPr>
              <a:solidFill>
                <a:srgbClr val="737373"/>
              </a:solidFill>
              <a:latin typeface="Roboto"/>
              <a:ea typeface="Roboto"/>
              <a:cs typeface="Roboto"/>
              <a:sym typeface="Roboto"/>
            </a:endParaRPr>
          </a:p>
          <a:p>
            <a:pPr marL="457200" lvl="0" indent="-298450" algn="l" rtl="0">
              <a:lnSpc>
                <a:spcPct val="115000"/>
              </a:lnSpc>
              <a:spcBef>
                <a:spcPts val="1200"/>
              </a:spcBef>
              <a:spcAft>
                <a:spcPts val="0"/>
              </a:spcAft>
              <a:buClr>
                <a:srgbClr val="737373"/>
              </a:buClr>
              <a:buSzPts val="1100"/>
              <a:buFont typeface="Roboto"/>
              <a:buChar char="●"/>
            </a:pPr>
            <a:r>
              <a:rPr lang="en">
                <a:solidFill>
                  <a:srgbClr val="737373"/>
                </a:solidFill>
                <a:latin typeface="Roboto"/>
                <a:ea typeface="Roboto"/>
                <a:cs typeface="Roboto"/>
                <a:sym typeface="Roboto"/>
              </a:rPr>
              <a:t>Fill in missing crime data for later years</a:t>
            </a:r>
            <a:endParaRPr>
              <a:solidFill>
                <a:srgbClr val="737373"/>
              </a:solidFill>
              <a:latin typeface="Roboto"/>
              <a:ea typeface="Roboto"/>
              <a:cs typeface="Roboto"/>
              <a:sym typeface="Roboto"/>
            </a:endParaRPr>
          </a:p>
          <a:p>
            <a:pPr marL="457200" lvl="0" indent="-298450" algn="l" rtl="0">
              <a:lnSpc>
                <a:spcPct val="115000"/>
              </a:lnSpc>
              <a:spcBef>
                <a:spcPts val="0"/>
              </a:spcBef>
              <a:spcAft>
                <a:spcPts val="0"/>
              </a:spcAft>
              <a:buClr>
                <a:srgbClr val="737373"/>
              </a:buClr>
              <a:buSzPts val="1100"/>
              <a:buFont typeface="Roboto"/>
              <a:buChar char="●"/>
            </a:pPr>
            <a:r>
              <a:rPr lang="en">
                <a:solidFill>
                  <a:srgbClr val="737373"/>
                </a:solidFill>
                <a:latin typeface="Roboto"/>
                <a:ea typeface="Roboto"/>
                <a:cs typeface="Roboto"/>
                <a:sym typeface="Roboto"/>
              </a:rPr>
              <a:t>Source other non-traditional data such as: distance to grocery stores, area tax rates, availability of public transportation,</a:t>
            </a:r>
            <a:r>
              <a:rPr lang="en" sz="1200">
                <a:solidFill>
                  <a:schemeClr val="dk1"/>
                </a:solidFill>
                <a:highlight>
                  <a:srgbClr val="FFFFFF"/>
                </a:highlight>
              </a:rPr>
              <a:t>population density, proximity to the recreational areas,accessibility of the area (number of roads, condition of the roads)</a:t>
            </a:r>
            <a:endParaRPr sz="1200">
              <a:solidFill>
                <a:schemeClr val="dk1"/>
              </a:solidFill>
              <a:highlight>
                <a:srgbClr val="FFFFFF"/>
              </a:highlight>
            </a:endParaRPr>
          </a:p>
          <a:p>
            <a:pPr marL="457200" lvl="0" indent="-298450" algn="l" rtl="0">
              <a:lnSpc>
                <a:spcPct val="115000"/>
              </a:lnSpc>
              <a:spcBef>
                <a:spcPts val="0"/>
              </a:spcBef>
              <a:spcAft>
                <a:spcPts val="0"/>
              </a:spcAft>
              <a:buClr>
                <a:srgbClr val="737373"/>
              </a:buClr>
              <a:buSzPts val="1100"/>
              <a:buFont typeface="Roboto"/>
              <a:buChar char="●"/>
            </a:pPr>
            <a:r>
              <a:rPr lang="en">
                <a:solidFill>
                  <a:srgbClr val="737373"/>
                </a:solidFill>
                <a:latin typeface="Roboto"/>
                <a:ea typeface="Roboto"/>
                <a:cs typeface="Roboto"/>
                <a:sym typeface="Roboto"/>
              </a:rPr>
              <a:t>Experiment with more Regressor models and multiple hypertune parameters</a:t>
            </a:r>
            <a:br>
              <a:rPr lang="en">
                <a:solidFill>
                  <a:srgbClr val="737373"/>
                </a:solidFill>
                <a:latin typeface="Roboto"/>
                <a:ea typeface="Roboto"/>
                <a:cs typeface="Roboto"/>
                <a:sym typeface="Roboto"/>
              </a:rPr>
            </a:br>
            <a:r>
              <a:rPr lang="en">
                <a:solidFill>
                  <a:srgbClr val="737373"/>
                </a:solidFill>
                <a:latin typeface="Roboto"/>
                <a:ea typeface="Roboto"/>
                <a:cs typeface="Roboto"/>
                <a:sym typeface="Roboto"/>
              </a:rPr>
              <a:t>try basic neural networks models and Deep learning.</a:t>
            </a:r>
            <a:endParaRPr sz="500">
              <a:solidFill>
                <a:schemeClr val="dk1"/>
              </a:solidFill>
              <a:highlight>
                <a:srgbClr val="FFFFFF"/>
              </a:highlight>
            </a:endParaRPr>
          </a:p>
          <a:p>
            <a:pPr marL="0" lvl="0" indent="0" algn="l" rtl="0">
              <a:spcBef>
                <a:spcPts val="1200"/>
              </a:spcBef>
              <a:spcAft>
                <a:spcPts val="0"/>
              </a:spcAft>
              <a:buNone/>
            </a:pPr>
            <a:endParaRPr sz="1200">
              <a:solidFill>
                <a:schemeClr val="dk1"/>
              </a:solidFill>
              <a:highlight>
                <a:srgbClr val="FFFFFF"/>
              </a:highlight>
            </a:endParaRPr>
          </a:p>
          <a:p>
            <a:pPr marL="0" lvl="0" indent="0" algn="l" rtl="0">
              <a:spcBef>
                <a:spcPts val="0"/>
              </a:spcBef>
              <a:spcAft>
                <a:spcPts val="0"/>
              </a:spcAft>
              <a:buNone/>
            </a:pPr>
            <a:endParaRPr sz="1200">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3d774fd70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3d774fd7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700">
                <a:solidFill>
                  <a:srgbClr val="24292F"/>
                </a:solidFill>
                <a:highlight>
                  <a:schemeClr val="lt1"/>
                </a:highlight>
                <a:latin typeface="Roboto"/>
                <a:ea typeface="Roboto"/>
                <a:cs typeface="Roboto"/>
                <a:sym typeface="Roboto"/>
              </a:rPr>
              <a:t>Covid shook up a lot of things and Real Estate was definitely one of them. The pandemic brought about a low supply of housing with a high demand. This has driven drastic price increases.  As mortgage rates increase, will the housing market continue to see such growth?  Will prices level off? What are the factors that ultimately affect the price we pay for our homes.  </a:t>
            </a:r>
            <a:endParaRPr sz="1700">
              <a:solidFill>
                <a:srgbClr val="24292F"/>
              </a:solidFill>
              <a:highlight>
                <a:schemeClr val="lt1"/>
              </a:highlight>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d774fd70c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d774fd70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3d774fd70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3d774fd7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42c1f309d4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42c1f309d4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Postrgre SQL for Joins/ Python Jupyter for Cleaning/Joins/ Machine Learning and Excel website into table and pdf in to table. Bit.io for our database that we connected our information to.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d774fd70c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d774fd70c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original datasets focused on features such median listing price (our target), the price change in percent over time, average days on the market, number of active and new listings by county, number of homes with a price increase or price decrease (also by county), median square feet.  This information ranged from 2016 to 2022. Our initial exploration showed the growth in the median listing price year over year, and while there were obvious outliers most of the data seemed fairly consistent.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42c1f309d4_0_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42c1f309d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decided our data set was too limited and we needed to introduce more variability with additional features. We then sourced additional data such as crime statistics, number of parks and number of schools by county.  Unfortunately, school and crime data take time to publish so we were not able to source the most recent years resulting in a smaller data set than we originally intended.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3d774fd70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3d774fd70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extracted data from several sources.  This caused a lot of issues when trying to join and merge the various datasets. Our data required that we reformat dates, change column names and data types to be cohesive between tables.  Our various data sets also used different geographical boundaries such as county, ZIP code, and ZCTAs (ZIP code tabulation areas).  These are generalized areal representations derived from the USPS ZIP codes and used by the US Census Bureau. Some of the data such as the crime statistics and interest rates were created in excel based off pdf files and website tables.</a:t>
            </a:r>
            <a:endParaRPr/>
          </a:p>
          <a:p>
            <a:pPr marL="0" lvl="0" indent="0" algn="l" rtl="0">
              <a:spcBef>
                <a:spcPts val="0"/>
              </a:spcBef>
              <a:spcAft>
                <a:spcPts val="0"/>
              </a:spcAft>
              <a:buNone/>
            </a:pPr>
            <a:r>
              <a:rPr lang="en"/>
              <a:t>We utilized pandas to remove null values, drop unnecessary columns and repetitive information. We also utlized pandas for some joins. We then jumped to PostgressSQL with pgAdmin.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42c1f309d4_0_4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42c1f309d4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entity relational diagram shows some of these discrepancies.  In the end we spent a lot time jumping between both pandas and SQL to create one final table to use in our machine 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public.tableau.com/app/profile/kayla.sommerdorf/viz/RealEstateProject_16586455498320/Dashboard3"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realtor.com/research/data/" TargetMode="External"/><Relationship Id="rId7" Type="http://schemas.openxmlformats.org/officeDocument/2006/relationships/hyperlink" Target="https://nanda.isr.umich.edu/data/"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ncsbi.gov/" TargetMode="External"/><Relationship Id="rId5" Type="http://schemas.openxmlformats.org/officeDocument/2006/relationships/hyperlink" Target="https://www.freddiemac.com/pmms" TargetMode="External"/><Relationship Id="rId4" Type="http://schemas.openxmlformats.org/officeDocument/2006/relationships/hyperlink" Target="https://github.com/midwire/free_zipcode_data/blob/5f831e3918488751a701b583a419ca3e1d44d93f/all_us_zipcodes.cs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Real Estate Market Predictions</a:t>
            </a:r>
            <a:endParaRPr/>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A look at NC real estate </a:t>
            </a:r>
            <a:endParaRPr/>
          </a:p>
        </p:txBody>
      </p:sp>
      <p:sp>
        <p:nvSpPr>
          <p:cNvPr id="69" name="Google Shape;69;p13"/>
          <p:cNvSpPr txBox="1"/>
          <p:nvPr/>
        </p:nvSpPr>
        <p:spPr>
          <a:xfrm rot="-140">
            <a:off x="1141103" y="744717"/>
            <a:ext cx="73440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b="1">
                <a:latin typeface="Merriweather"/>
                <a:ea typeface="Merriweather"/>
                <a:cs typeface="Merriweather"/>
                <a:sym typeface="Merriweather"/>
              </a:rPr>
              <a:t>Real Estate Market Predictions:</a:t>
            </a:r>
            <a:endParaRPr sz="2800" b="1">
              <a:latin typeface="Merriweather"/>
              <a:ea typeface="Merriweather"/>
              <a:cs typeface="Merriweather"/>
              <a:sym typeface="Merriweather"/>
            </a:endParaRPr>
          </a:p>
          <a:p>
            <a:pPr marL="0" lvl="0" indent="0" algn="ctr" rtl="0">
              <a:spcBef>
                <a:spcPts val="0"/>
              </a:spcBef>
              <a:spcAft>
                <a:spcPts val="0"/>
              </a:spcAft>
              <a:buNone/>
            </a:pPr>
            <a:r>
              <a:rPr lang="en" sz="3200" b="1">
                <a:latin typeface="Merriweather"/>
                <a:ea typeface="Merriweather"/>
                <a:cs typeface="Merriweather"/>
                <a:sym typeface="Merriweather"/>
              </a:rPr>
              <a:t>A look at North Carolina </a:t>
            </a:r>
            <a:endParaRPr sz="3200" b="1">
              <a:latin typeface="Merriweather"/>
              <a:ea typeface="Merriweather"/>
              <a:cs typeface="Merriweather"/>
              <a:sym typeface="Merriweather"/>
            </a:endParaRPr>
          </a:p>
        </p:txBody>
      </p:sp>
      <p:pic>
        <p:nvPicPr>
          <p:cNvPr id="70" name="Google Shape;70;p13"/>
          <p:cNvPicPr preferRelativeResize="0"/>
          <p:nvPr/>
        </p:nvPicPr>
        <p:blipFill rotWithShape="1">
          <a:blip r:embed="rId3">
            <a:alphaModFix/>
          </a:blip>
          <a:srcRect t="6619" b="6627"/>
          <a:stretch/>
        </p:blipFill>
        <p:spPr>
          <a:xfrm>
            <a:off x="0" y="0"/>
            <a:ext cx="9144000" cy="5285251"/>
          </a:xfrm>
          <a:prstGeom prst="rect">
            <a:avLst/>
          </a:prstGeom>
          <a:noFill/>
          <a:ln>
            <a:noFill/>
          </a:ln>
        </p:spPr>
      </p:pic>
      <p:sp>
        <p:nvSpPr>
          <p:cNvPr id="71" name="Google Shape;71;p13"/>
          <p:cNvSpPr txBox="1"/>
          <p:nvPr/>
        </p:nvSpPr>
        <p:spPr>
          <a:xfrm>
            <a:off x="1127927" y="350035"/>
            <a:ext cx="7357200" cy="2868418"/>
          </a:xfrm>
          <a:prstGeom prst="rect">
            <a:avLst/>
          </a:prstGeom>
          <a:noFill/>
          <a:ln>
            <a:noFill/>
          </a:ln>
        </p:spPr>
        <p:txBody>
          <a:bodyPr spcFirstLastPara="1" wrap="square" lIns="0" tIns="91425" rIns="499200" bIns="91425" anchor="t" anchorCtr="0">
            <a:noAutofit/>
          </a:bodyPr>
          <a:lstStyle/>
          <a:p>
            <a:pPr marL="0" lvl="0" indent="0" algn="ctr" rtl="0">
              <a:spcBef>
                <a:spcPts val="0"/>
              </a:spcBef>
              <a:spcAft>
                <a:spcPts val="0"/>
              </a:spcAft>
              <a:buNone/>
            </a:pPr>
            <a:r>
              <a:rPr lang="en" sz="4000" dirty="0">
                <a:latin typeface="Roboto"/>
                <a:ea typeface="Roboto"/>
                <a:cs typeface="Roboto"/>
                <a:sym typeface="Roboto"/>
              </a:rPr>
              <a:t>Real Estate Market Predictions:</a:t>
            </a:r>
            <a:endParaRPr sz="4000" dirty="0">
              <a:latin typeface="Roboto"/>
              <a:ea typeface="Roboto"/>
              <a:cs typeface="Roboto"/>
              <a:sym typeface="Roboto"/>
            </a:endParaRPr>
          </a:p>
          <a:p>
            <a:pPr marL="0" lvl="0" indent="0" algn="ctr" rtl="0">
              <a:spcBef>
                <a:spcPts val="0"/>
              </a:spcBef>
              <a:spcAft>
                <a:spcPts val="0"/>
              </a:spcAft>
              <a:buNone/>
            </a:pPr>
            <a:r>
              <a:rPr lang="en" sz="4000" dirty="0">
                <a:latin typeface="Roboto"/>
                <a:ea typeface="Roboto"/>
                <a:cs typeface="Roboto"/>
                <a:sym typeface="Roboto"/>
              </a:rPr>
              <a:t>A look at North Carolina</a:t>
            </a:r>
            <a:endParaRPr sz="4000"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60950" y="16985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K-means Clustering </a:t>
            </a:r>
            <a:endParaRPr/>
          </a:p>
        </p:txBody>
      </p:sp>
      <p:sp>
        <p:nvSpPr>
          <p:cNvPr id="145" name="Google Shape;145;p22"/>
          <p:cNvSpPr txBox="1">
            <a:spLocks noGrp="1"/>
          </p:cNvSpPr>
          <p:nvPr>
            <p:ph type="body" idx="1"/>
          </p:nvPr>
        </p:nvSpPr>
        <p:spPr>
          <a:xfrm>
            <a:off x="2295763" y="2370275"/>
            <a:ext cx="4166400" cy="1847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6" name="Google Shape;146;p22"/>
          <p:cNvPicPr preferRelativeResize="0"/>
          <p:nvPr/>
        </p:nvPicPr>
        <p:blipFill>
          <a:blip r:embed="rId3">
            <a:alphaModFix/>
          </a:blip>
          <a:stretch>
            <a:fillRect/>
          </a:stretch>
        </p:blipFill>
        <p:spPr>
          <a:xfrm>
            <a:off x="1417400" y="1445875"/>
            <a:ext cx="5923118" cy="327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127675" y="2733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Analysis</a:t>
            </a:r>
            <a:endParaRPr/>
          </a:p>
        </p:txBody>
      </p:sp>
      <p:sp>
        <p:nvSpPr>
          <p:cNvPr id="152" name="Google Shape;152;p23"/>
          <p:cNvSpPr txBox="1">
            <a:spLocks noGrp="1"/>
          </p:cNvSpPr>
          <p:nvPr>
            <p:ph type="body" idx="1"/>
          </p:nvPr>
        </p:nvSpPr>
        <p:spPr>
          <a:xfrm>
            <a:off x="460950" y="1876200"/>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3" name="Google Shape;153;p23"/>
          <p:cNvPicPr preferRelativeResize="0"/>
          <p:nvPr/>
        </p:nvPicPr>
        <p:blipFill>
          <a:blip r:embed="rId3">
            <a:alphaModFix/>
          </a:blip>
          <a:stretch>
            <a:fillRect/>
          </a:stretch>
        </p:blipFill>
        <p:spPr>
          <a:xfrm>
            <a:off x="471900" y="2015700"/>
            <a:ext cx="8084701" cy="271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225525" y="219300"/>
            <a:ext cx="8222100" cy="924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3088"/>
          </a:p>
          <a:p>
            <a:pPr marL="0" lvl="0" indent="0" algn="ctr" rtl="0">
              <a:spcBef>
                <a:spcPts val="0"/>
              </a:spcBef>
              <a:spcAft>
                <a:spcPts val="0"/>
              </a:spcAft>
              <a:buNone/>
            </a:pPr>
            <a:r>
              <a:rPr lang="en"/>
              <a:t>Data Analysis: Balanced Random Forest Regressor</a:t>
            </a:r>
            <a:endParaRPr sz="3088"/>
          </a:p>
        </p:txBody>
      </p:sp>
      <p:pic>
        <p:nvPicPr>
          <p:cNvPr id="159" name="Google Shape;159;p24"/>
          <p:cNvPicPr preferRelativeResize="0"/>
          <p:nvPr/>
        </p:nvPicPr>
        <p:blipFill>
          <a:blip r:embed="rId3">
            <a:alphaModFix/>
          </a:blip>
          <a:stretch>
            <a:fillRect/>
          </a:stretch>
        </p:blipFill>
        <p:spPr>
          <a:xfrm>
            <a:off x="292766" y="1239950"/>
            <a:ext cx="8416459" cy="1821750"/>
          </a:xfrm>
          <a:prstGeom prst="rect">
            <a:avLst/>
          </a:prstGeom>
          <a:noFill/>
          <a:ln>
            <a:noFill/>
          </a:ln>
        </p:spPr>
      </p:pic>
      <p:sp>
        <p:nvSpPr>
          <p:cNvPr id="160" name="Google Shape;160;p24"/>
          <p:cNvSpPr txBox="1"/>
          <p:nvPr/>
        </p:nvSpPr>
        <p:spPr>
          <a:xfrm>
            <a:off x="1056550" y="3506375"/>
            <a:ext cx="327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pic>
        <p:nvPicPr>
          <p:cNvPr id="161" name="Google Shape;161;p24"/>
          <p:cNvPicPr preferRelativeResize="0"/>
          <p:nvPr/>
        </p:nvPicPr>
        <p:blipFill>
          <a:blip r:embed="rId4">
            <a:alphaModFix/>
          </a:blip>
          <a:stretch>
            <a:fillRect/>
          </a:stretch>
        </p:blipFill>
        <p:spPr>
          <a:xfrm>
            <a:off x="1186984" y="3100125"/>
            <a:ext cx="6299179" cy="182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134000" y="817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Dashboard</a:t>
            </a:r>
            <a:endParaRPr/>
          </a:p>
        </p:txBody>
      </p:sp>
      <p:sp>
        <p:nvSpPr>
          <p:cNvPr id="167" name="Google Shape;167;p2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sp>
        <p:nvSpPr>
          <p:cNvPr id="168" name="Google Shape;168;p25">
            <a:hlinkClick r:id="rId3"/>
          </p:cNvPr>
          <p:cNvSpPr txBox="1"/>
          <p:nvPr/>
        </p:nvSpPr>
        <p:spPr>
          <a:xfrm>
            <a:off x="134000" y="958863"/>
            <a:ext cx="7343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hlink"/>
                </a:solidFill>
                <a:hlinkClick r:id="rId3"/>
              </a:rPr>
              <a:t>NC County Real Estate Data</a:t>
            </a:r>
            <a:endParaRPr sz="2500">
              <a:latin typeface="Roboto"/>
              <a:ea typeface="Roboto"/>
              <a:cs typeface="Roboto"/>
              <a:sym typeface="Roboto"/>
            </a:endParaRPr>
          </a:p>
        </p:txBody>
      </p:sp>
      <p:pic>
        <p:nvPicPr>
          <p:cNvPr id="169" name="Google Shape;169;p25"/>
          <p:cNvPicPr preferRelativeResize="0"/>
          <p:nvPr/>
        </p:nvPicPr>
        <p:blipFill>
          <a:blip r:embed="rId4">
            <a:alphaModFix/>
          </a:blip>
          <a:stretch>
            <a:fillRect/>
          </a:stretch>
        </p:blipFill>
        <p:spPr>
          <a:xfrm>
            <a:off x="329738" y="1637750"/>
            <a:ext cx="8484526" cy="3352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190325" y="15680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Conclusions</a:t>
            </a:r>
            <a:endParaRPr/>
          </a:p>
        </p:txBody>
      </p:sp>
      <p:pic>
        <p:nvPicPr>
          <p:cNvPr id="175" name="Google Shape;175;p26"/>
          <p:cNvPicPr preferRelativeResize="0"/>
          <p:nvPr/>
        </p:nvPicPr>
        <p:blipFill>
          <a:blip r:embed="rId3">
            <a:alphaModFix/>
          </a:blip>
          <a:stretch>
            <a:fillRect/>
          </a:stretch>
        </p:blipFill>
        <p:spPr>
          <a:xfrm>
            <a:off x="841963" y="1906125"/>
            <a:ext cx="7460075" cy="3120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26450" y="119100"/>
            <a:ext cx="8291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Why real estate? Why now?</a:t>
            </a:r>
            <a:endParaRPr/>
          </a:p>
        </p:txBody>
      </p:sp>
      <p:sp>
        <p:nvSpPr>
          <p:cNvPr id="77" name="Google Shape;77;p14"/>
          <p:cNvSpPr txBox="1">
            <a:spLocks noGrp="1"/>
          </p:cNvSpPr>
          <p:nvPr>
            <p:ph type="body" idx="1"/>
          </p:nvPr>
        </p:nvSpPr>
        <p:spPr>
          <a:xfrm>
            <a:off x="5188275" y="886800"/>
            <a:ext cx="4122000" cy="382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700">
              <a:solidFill>
                <a:srgbClr val="24292F"/>
              </a:solidFill>
              <a:highlight>
                <a:srgbClr val="FFFFFF"/>
              </a:highlight>
            </a:endParaRPr>
          </a:p>
          <a:p>
            <a:pPr marL="0" lvl="0" indent="0" algn="l" rtl="0">
              <a:spcBef>
                <a:spcPts val="1200"/>
              </a:spcBef>
              <a:spcAft>
                <a:spcPts val="0"/>
              </a:spcAft>
              <a:buNone/>
            </a:pPr>
            <a:endParaRPr sz="1700">
              <a:solidFill>
                <a:srgbClr val="24292F"/>
              </a:solidFill>
              <a:highlight>
                <a:srgbClr val="FFFFFF"/>
              </a:highlight>
            </a:endParaRPr>
          </a:p>
          <a:p>
            <a:pPr marL="0" lvl="0" indent="0" algn="l" rtl="0">
              <a:spcBef>
                <a:spcPts val="1200"/>
              </a:spcBef>
              <a:spcAft>
                <a:spcPts val="0"/>
              </a:spcAft>
              <a:buNone/>
            </a:pPr>
            <a:endParaRPr sz="1700">
              <a:solidFill>
                <a:srgbClr val="24292F"/>
              </a:solidFill>
              <a:highlight>
                <a:srgbClr val="FFFFFF"/>
              </a:highlight>
            </a:endParaRPr>
          </a:p>
          <a:p>
            <a:pPr marL="0" lvl="0" indent="0" algn="l" rtl="0">
              <a:spcBef>
                <a:spcPts val="1200"/>
              </a:spcBef>
              <a:spcAft>
                <a:spcPts val="1200"/>
              </a:spcAft>
              <a:buNone/>
            </a:pPr>
            <a:endParaRPr sz="1700">
              <a:solidFill>
                <a:srgbClr val="24292F"/>
              </a:solidFill>
              <a:highlight>
                <a:srgbClr val="FFFFFF"/>
              </a:highlight>
            </a:endParaRPr>
          </a:p>
        </p:txBody>
      </p:sp>
      <p:sp>
        <p:nvSpPr>
          <p:cNvPr id="78" name="Google Shape;78;p14"/>
          <p:cNvSpPr txBox="1"/>
          <p:nvPr/>
        </p:nvSpPr>
        <p:spPr>
          <a:xfrm>
            <a:off x="977425" y="2964325"/>
            <a:ext cx="7345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p>
        </p:txBody>
      </p:sp>
      <p:pic>
        <p:nvPicPr>
          <p:cNvPr id="79" name="Google Shape;79;p14"/>
          <p:cNvPicPr preferRelativeResize="0"/>
          <p:nvPr/>
        </p:nvPicPr>
        <p:blipFill>
          <a:blip r:embed="rId3">
            <a:alphaModFix/>
          </a:blip>
          <a:stretch>
            <a:fillRect/>
          </a:stretch>
        </p:blipFill>
        <p:spPr>
          <a:xfrm>
            <a:off x="2041938" y="1463972"/>
            <a:ext cx="5060124" cy="3431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60950" y="9875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Sources</a:t>
            </a:r>
            <a:endParaRPr/>
          </a:p>
        </p:txBody>
      </p:sp>
      <p:sp>
        <p:nvSpPr>
          <p:cNvPr id="85" name="Google Shape;85;p15"/>
          <p:cNvSpPr txBox="1">
            <a:spLocks noGrp="1"/>
          </p:cNvSpPr>
          <p:nvPr>
            <p:ph type="body" idx="1"/>
          </p:nvPr>
        </p:nvSpPr>
        <p:spPr>
          <a:xfrm>
            <a:off x="460950" y="1318900"/>
            <a:ext cx="8222100" cy="3484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300"/>
              </a:spcBef>
              <a:spcAft>
                <a:spcPts val="0"/>
              </a:spcAft>
              <a:buNone/>
            </a:pPr>
            <a:endParaRPr sz="1900">
              <a:solidFill>
                <a:srgbClr val="24292F"/>
              </a:solidFill>
              <a:highlight>
                <a:srgbClr val="FFFFFF"/>
              </a:highlight>
            </a:endParaRPr>
          </a:p>
          <a:p>
            <a:pPr marL="914400" lvl="1" indent="-349250" algn="l" rtl="0">
              <a:spcBef>
                <a:spcPts val="1200"/>
              </a:spcBef>
              <a:spcAft>
                <a:spcPts val="0"/>
              </a:spcAft>
              <a:buClr>
                <a:srgbClr val="24292F"/>
              </a:buClr>
              <a:buSzPts val="1900"/>
              <a:buChar char="○"/>
            </a:pPr>
            <a:r>
              <a:rPr lang="en" sz="1900">
                <a:solidFill>
                  <a:srgbClr val="24292F"/>
                </a:solidFill>
                <a:highlight>
                  <a:srgbClr val="FFFFFF"/>
                </a:highlight>
              </a:rPr>
              <a:t>the RDC Core Metrics by Zipcode Inventory of historical data and the RDC Inventory Hotness Metrics Zip History from </a:t>
            </a:r>
            <a:r>
              <a:rPr lang="en" sz="1900">
                <a:solidFill>
                  <a:schemeClr val="dk1"/>
                </a:solidFill>
                <a:highlight>
                  <a:schemeClr val="lt1"/>
                </a:highlight>
                <a:uFill>
                  <a:noFill/>
                </a:uFill>
                <a:hlinkClick r:id="rId3">
                  <a:extLst>
                    <a:ext uri="{A12FA001-AC4F-418D-AE19-62706E023703}">
                      <ahyp:hlinkClr xmlns:ahyp="http://schemas.microsoft.com/office/drawing/2018/hyperlinkcolor" val="tx"/>
                    </a:ext>
                  </a:extLst>
                </a:hlinkClick>
              </a:rPr>
              <a:t>Realtor.com</a:t>
            </a:r>
            <a:endParaRPr sz="1900">
              <a:solidFill>
                <a:srgbClr val="24292F"/>
              </a:solidFill>
              <a:highlight>
                <a:srgbClr val="FFFFFF"/>
              </a:highlight>
            </a:endParaRPr>
          </a:p>
          <a:p>
            <a:pPr marL="914400" lvl="1" indent="-349250" algn="l" rtl="0">
              <a:spcBef>
                <a:spcPts val="0"/>
              </a:spcBef>
              <a:spcAft>
                <a:spcPts val="0"/>
              </a:spcAft>
              <a:buClr>
                <a:srgbClr val="24292F"/>
              </a:buClr>
              <a:buSzPts val="1900"/>
              <a:buChar char="○"/>
            </a:pPr>
            <a:r>
              <a:rPr lang="en" sz="1900">
                <a:solidFill>
                  <a:srgbClr val="24292F"/>
                </a:solidFill>
                <a:highlight>
                  <a:srgbClr val="FFFFFF"/>
                </a:highlight>
              </a:rPr>
              <a:t>zipcode latitude and longitude data sourced from </a:t>
            </a:r>
            <a:r>
              <a:rPr lang="en" sz="1900">
                <a:solidFill>
                  <a:schemeClr val="dk1"/>
                </a:solidFill>
                <a:highlight>
                  <a:srgbClr val="FFFFFF"/>
                </a:highlight>
                <a:uFill>
                  <a:noFill/>
                </a:uFill>
                <a:hlinkClick r:id="rId4">
                  <a:extLst>
                    <a:ext uri="{A12FA001-AC4F-418D-AE19-62706E023703}">
                      <ahyp:hlinkClr xmlns:ahyp="http://schemas.microsoft.com/office/drawing/2018/hyperlinkcolor" val="tx"/>
                    </a:ext>
                  </a:extLst>
                </a:hlinkClick>
              </a:rPr>
              <a:t>Github repo</a:t>
            </a:r>
            <a:endParaRPr sz="1900">
              <a:solidFill>
                <a:schemeClr val="dk1"/>
              </a:solidFill>
              <a:highlight>
                <a:srgbClr val="FFFFFF"/>
              </a:highlight>
            </a:endParaRPr>
          </a:p>
          <a:p>
            <a:pPr marL="914400" lvl="1" indent="-349250" algn="l" rtl="0">
              <a:spcBef>
                <a:spcPts val="0"/>
              </a:spcBef>
              <a:spcAft>
                <a:spcPts val="0"/>
              </a:spcAft>
              <a:buClr>
                <a:srgbClr val="24292F"/>
              </a:buClr>
              <a:buSzPts val="1900"/>
              <a:buChar char="○"/>
            </a:pPr>
            <a:r>
              <a:rPr lang="en" sz="1900">
                <a:solidFill>
                  <a:srgbClr val="24292F"/>
                </a:solidFill>
                <a:highlight>
                  <a:srgbClr val="FFFFFF"/>
                </a:highlight>
              </a:rPr>
              <a:t>Mortgage rates from </a:t>
            </a:r>
            <a:r>
              <a:rPr lang="en" sz="1900" u="sng">
                <a:solidFill>
                  <a:schemeClr val="dk1"/>
                </a:solidFill>
                <a:highlight>
                  <a:srgbClr val="FFFFFF"/>
                </a:highlight>
                <a:hlinkClick r:id="rId5">
                  <a:extLst>
                    <a:ext uri="{A12FA001-AC4F-418D-AE19-62706E023703}">
                      <ahyp:hlinkClr xmlns:ahyp="http://schemas.microsoft.com/office/drawing/2018/hyperlinkcolor" val="tx"/>
                    </a:ext>
                  </a:extLst>
                </a:hlinkClick>
              </a:rPr>
              <a:t>FreddieMac</a:t>
            </a:r>
            <a:endParaRPr sz="1900">
              <a:solidFill>
                <a:schemeClr val="dk1"/>
              </a:solidFill>
              <a:highlight>
                <a:srgbClr val="FFFFFF"/>
              </a:highlight>
            </a:endParaRPr>
          </a:p>
          <a:p>
            <a:pPr marL="914400" lvl="1" indent="-349250" algn="l" rtl="0">
              <a:spcBef>
                <a:spcPts val="0"/>
              </a:spcBef>
              <a:spcAft>
                <a:spcPts val="0"/>
              </a:spcAft>
              <a:buClr>
                <a:srgbClr val="24292F"/>
              </a:buClr>
              <a:buSzPts val="1900"/>
              <a:buChar char="○"/>
            </a:pPr>
            <a:r>
              <a:rPr lang="en" sz="1900">
                <a:solidFill>
                  <a:srgbClr val="24292F"/>
                </a:solidFill>
                <a:highlight>
                  <a:srgbClr val="FFFFFF"/>
                </a:highlight>
              </a:rPr>
              <a:t>NC crime statistics from </a:t>
            </a:r>
            <a:r>
              <a:rPr lang="en" sz="1900" u="sng">
                <a:solidFill>
                  <a:schemeClr val="dk1"/>
                </a:solidFill>
                <a:highlight>
                  <a:srgbClr val="FFFFFF"/>
                </a:highlight>
                <a:hlinkClick r:id="rId6">
                  <a:extLst>
                    <a:ext uri="{A12FA001-AC4F-418D-AE19-62706E023703}">
                      <ahyp:hlinkClr xmlns:ahyp="http://schemas.microsoft.com/office/drawing/2018/hyperlinkcolor" val="tx"/>
                    </a:ext>
                  </a:extLst>
                </a:hlinkClick>
              </a:rPr>
              <a:t>NCSBI.gov</a:t>
            </a:r>
            <a:r>
              <a:rPr lang="en" sz="1900">
                <a:solidFill>
                  <a:schemeClr val="dk1"/>
                </a:solidFill>
                <a:highlight>
                  <a:srgbClr val="FFFFFF"/>
                </a:highlight>
              </a:rPr>
              <a:t> </a:t>
            </a:r>
            <a:endParaRPr sz="1900">
              <a:solidFill>
                <a:srgbClr val="24292F"/>
              </a:solidFill>
              <a:highlight>
                <a:srgbClr val="FFFFFF"/>
              </a:highlight>
            </a:endParaRPr>
          </a:p>
          <a:p>
            <a:pPr marL="914400" lvl="1" indent="-349250" algn="l" rtl="0">
              <a:spcBef>
                <a:spcPts val="0"/>
              </a:spcBef>
              <a:spcAft>
                <a:spcPts val="0"/>
              </a:spcAft>
              <a:buClr>
                <a:srgbClr val="24292F"/>
              </a:buClr>
              <a:buSzPts val="1900"/>
              <a:buChar char="○"/>
            </a:pPr>
            <a:r>
              <a:rPr lang="en" sz="1900">
                <a:solidFill>
                  <a:srgbClr val="24292F"/>
                </a:solidFill>
                <a:highlight>
                  <a:srgbClr val="FFFFFF"/>
                </a:highlight>
              </a:rPr>
              <a:t>NC school data and park data from </a:t>
            </a:r>
            <a:r>
              <a:rPr lang="en" sz="1900" u="sng">
                <a:solidFill>
                  <a:schemeClr val="dk1"/>
                </a:solidFill>
                <a:highlight>
                  <a:srgbClr val="FFFFFF"/>
                </a:highlight>
                <a:hlinkClick r:id="rId7">
                  <a:extLst>
                    <a:ext uri="{A12FA001-AC4F-418D-AE19-62706E023703}">
                      <ahyp:hlinkClr xmlns:ahyp="http://schemas.microsoft.com/office/drawing/2018/hyperlinkcolor" val="tx"/>
                    </a:ext>
                  </a:extLst>
                </a:hlinkClick>
              </a:rPr>
              <a:t>The National Neighborhood Data Archive (NaNDA)</a:t>
            </a:r>
            <a:endParaRPr sz="1900">
              <a:solidFill>
                <a:schemeClr val="dk1"/>
              </a:solidFill>
              <a:highlight>
                <a:srgbClr val="FFFFFF"/>
              </a:highlight>
            </a:endParaRPr>
          </a:p>
          <a:p>
            <a:pPr marL="914400" lvl="0" indent="0" algn="l" rtl="0">
              <a:spcBef>
                <a:spcPts val="1200"/>
              </a:spcBef>
              <a:spcAft>
                <a:spcPts val="0"/>
              </a:spcAft>
              <a:buNone/>
            </a:pPr>
            <a:endParaRPr sz="1900">
              <a:solidFill>
                <a:schemeClr val="dk2"/>
              </a:solidFill>
              <a:highlight>
                <a:srgbClr val="FFFFFF"/>
              </a:highlight>
            </a:endParaRPr>
          </a:p>
          <a:p>
            <a:pPr marL="457200" lvl="0" indent="0" algn="l" rtl="0">
              <a:spcBef>
                <a:spcPts val="1200"/>
              </a:spcBef>
              <a:spcAft>
                <a:spcPts val="0"/>
              </a:spcAft>
              <a:buNone/>
            </a:pPr>
            <a:endParaRPr sz="1900">
              <a:solidFill>
                <a:srgbClr val="24292F"/>
              </a:solidFill>
              <a:highlight>
                <a:srgbClr val="FFFFFF"/>
              </a:highlight>
            </a:endParaRPr>
          </a:p>
          <a:p>
            <a:pPr marL="0" lvl="0" indent="0" algn="l" rtl="0">
              <a:spcBef>
                <a:spcPts val="1200"/>
              </a:spcBef>
              <a:spcAft>
                <a:spcPts val="1200"/>
              </a:spcAft>
              <a:buNone/>
            </a:pPr>
            <a:endParaRPr sz="2000"/>
          </a:p>
        </p:txBody>
      </p:sp>
      <p:sp>
        <p:nvSpPr>
          <p:cNvPr id="86" name="Google Shape;86;p15"/>
          <p:cNvSpPr txBox="1"/>
          <p:nvPr/>
        </p:nvSpPr>
        <p:spPr>
          <a:xfrm>
            <a:off x="2770125" y="1318900"/>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87" name="Google Shape;87;p15"/>
          <p:cNvSpPr txBox="1"/>
          <p:nvPr/>
        </p:nvSpPr>
        <p:spPr>
          <a:xfrm>
            <a:off x="904195" y="2171541"/>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88" name="Google Shape;88;p15"/>
          <p:cNvCxnSpPr/>
          <p:nvPr/>
        </p:nvCxnSpPr>
        <p:spPr>
          <a:xfrm>
            <a:off x="-4906475" y="213325"/>
            <a:ext cx="2275500" cy="22755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471900" y="308125"/>
            <a:ext cx="8222100" cy="900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Questions we hope to answer:</a:t>
            </a:r>
            <a:endParaRPr/>
          </a:p>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187725" y="1506425"/>
            <a:ext cx="8635200" cy="3636900"/>
          </a:xfrm>
          <a:prstGeom prst="rect">
            <a:avLst/>
          </a:prstGeom>
          <a:solidFill>
            <a:schemeClr val="lt1"/>
          </a:solidFill>
        </p:spPr>
        <p:txBody>
          <a:bodyPr spcFirstLastPara="1" wrap="square" lIns="91425" tIns="91425" rIns="91425" bIns="91425" anchor="ctr" anchorCtr="0">
            <a:normAutofit lnSpcReduction="20000"/>
          </a:bodyPr>
          <a:lstStyle/>
          <a:p>
            <a:pPr marL="457200" lvl="0" indent="-383670" algn="l" rtl="0">
              <a:spcBef>
                <a:spcPts val="0"/>
              </a:spcBef>
              <a:spcAft>
                <a:spcPts val="0"/>
              </a:spcAft>
              <a:buClr>
                <a:schemeClr val="dk2"/>
              </a:buClr>
              <a:buSzPts val="2442"/>
              <a:buAutoNum type="arabicPeriod"/>
            </a:pPr>
            <a:r>
              <a:rPr lang="en" sz="2442">
                <a:solidFill>
                  <a:schemeClr val="dk2"/>
                </a:solidFill>
              </a:rPr>
              <a:t>What community features most affect house pricing? Crime statistics, area schools, proximity to parks and recreation, population demographics?</a:t>
            </a:r>
            <a:endParaRPr sz="2442">
              <a:solidFill>
                <a:schemeClr val="dk2"/>
              </a:solidFill>
            </a:endParaRPr>
          </a:p>
          <a:p>
            <a:pPr marL="457200" lvl="0" indent="-383670" algn="l" rtl="0">
              <a:spcBef>
                <a:spcPts val="0"/>
              </a:spcBef>
              <a:spcAft>
                <a:spcPts val="0"/>
              </a:spcAft>
              <a:buClr>
                <a:schemeClr val="dk2"/>
              </a:buClr>
              <a:buSzPts val="2442"/>
              <a:buAutoNum type="arabicPeriod"/>
            </a:pPr>
            <a:r>
              <a:rPr lang="en" sz="2442">
                <a:solidFill>
                  <a:schemeClr val="dk2"/>
                </a:solidFill>
              </a:rPr>
              <a:t>Will we continue to see exponential growth in house prices with rising interest rates?</a:t>
            </a:r>
            <a:endParaRPr sz="2442">
              <a:solidFill>
                <a:schemeClr val="dk2"/>
              </a:solidFill>
            </a:endParaRPr>
          </a:p>
          <a:p>
            <a:pPr marL="457200" lvl="0" indent="-383670" algn="l" rtl="0">
              <a:spcBef>
                <a:spcPts val="0"/>
              </a:spcBef>
              <a:spcAft>
                <a:spcPts val="0"/>
              </a:spcAft>
              <a:buClr>
                <a:schemeClr val="dk2"/>
              </a:buClr>
              <a:buSzPts val="2442"/>
              <a:buAutoNum type="arabicPeriod"/>
            </a:pPr>
            <a:r>
              <a:rPr lang="en" sz="2442">
                <a:solidFill>
                  <a:schemeClr val="dk2"/>
                </a:solidFill>
              </a:rPr>
              <a:t>Can we use these features to accurately predict the sale price of Lindsey’s house?</a:t>
            </a:r>
            <a:endParaRPr sz="2442">
              <a:solidFill>
                <a:schemeClr val="dk2"/>
              </a:solidFill>
            </a:endParaRPr>
          </a:p>
          <a:p>
            <a:pPr marL="0" lvl="0" indent="0" algn="just" rtl="0">
              <a:spcBef>
                <a:spcPts val="1200"/>
              </a:spcBef>
              <a:spcAft>
                <a:spcPts val="0"/>
              </a:spcAft>
              <a:buNone/>
            </a:pPr>
            <a:endParaRPr sz="2035"/>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353513" y="3023700"/>
            <a:ext cx="2238625" cy="1514475"/>
          </a:xfrm>
          <a:prstGeom prst="rect">
            <a:avLst/>
          </a:prstGeom>
          <a:noFill/>
          <a:ln>
            <a:noFill/>
          </a:ln>
        </p:spPr>
      </p:pic>
      <p:pic>
        <p:nvPicPr>
          <p:cNvPr id="100" name="Google Shape;100;p17"/>
          <p:cNvPicPr preferRelativeResize="0"/>
          <p:nvPr/>
        </p:nvPicPr>
        <p:blipFill>
          <a:blip r:embed="rId4">
            <a:alphaModFix/>
          </a:blip>
          <a:stretch>
            <a:fillRect/>
          </a:stretch>
        </p:blipFill>
        <p:spPr>
          <a:xfrm>
            <a:off x="6202150" y="3023700"/>
            <a:ext cx="1946862" cy="1514476"/>
          </a:xfrm>
          <a:prstGeom prst="rect">
            <a:avLst/>
          </a:prstGeom>
          <a:noFill/>
          <a:ln>
            <a:noFill/>
          </a:ln>
        </p:spPr>
      </p:pic>
      <p:pic>
        <p:nvPicPr>
          <p:cNvPr id="101" name="Google Shape;101;p17"/>
          <p:cNvPicPr preferRelativeResize="0"/>
          <p:nvPr/>
        </p:nvPicPr>
        <p:blipFill>
          <a:blip r:embed="rId5">
            <a:alphaModFix/>
          </a:blip>
          <a:stretch>
            <a:fillRect/>
          </a:stretch>
        </p:blipFill>
        <p:spPr>
          <a:xfrm>
            <a:off x="3300385" y="196825"/>
            <a:ext cx="2238625" cy="1253630"/>
          </a:xfrm>
          <a:prstGeom prst="rect">
            <a:avLst/>
          </a:prstGeom>
          <a:noFill/>
          <a:ln>
            <a:noFill/>
          </a:ln>
        </p:spPr>
      </p:pic>
      <p:pic>
        <p:nvPicPr>
          <p:cNvPr id="102" name="Google Shape;102;p17"/>
          <p:cNvPicPr preferRelativeResize="0"/>
          <p:nvPr/>
        </p:nvPicPr>
        <p:blipFill>
          <a:blip r:embed="rId6">
            <a:alphaModFix/>
          </a:blip>
          <a:stretch>
            <a:fillRect/>
          </a:stretch>
        </p:blipFill>
        <p:spPr>
          <a:xfrm>
            <a:off x="3622088" y="1955650"/>
            <a:ext cx="1301700" cy="1411475"/>
          </a:xfrm>
          <a:prstGeom prst="rect">
            <a:avLst/>
          </a:prstGeom>
          <a:noFill/>
          <a:ln>
            <a:noFill/>
          </a:ln>
        </p:spPr>
      </p:pic>
      <p:pic>
        <p:nvPicPr>
          <p:cNvPr id="103" name="Google Shape;103;p17"/>
          <p:cNvPicPr preferRelativeResize="0"/>
          <p:nvPr/>
        </p:nvPicPr>
        <p:blipFill>
          <a:blip r:embed="rId7">
            <a:alphaModFix/>
          </a:blip>
          <a:stretch>
            <a:fillRect/>
          </a:stretch>
        </p:blipFill>
        <p:spPr>
          <a:xfrm>
            <a:off x="6358025" y="953950"/>
            <a:ext cx="2076450" cy="1162050"/>
          </a:xfrm>
          <a:prstGeom prst="rect">
            <a:avLst/>
          </a:prstGeom>
          <a:noFill/>
          <a:ln>
            <a:noFill/>
          </a:ln>
        </p:spPr>
      </p:pic>
      <p:pic>
        <p:nvPicPr>
          <p:cNvPr id="104" name="Google Shape;104;p17"/>
          <p:cNvPicPr preferRelativeResize="0"/>
          <p:nvPr/>
        </p:nvPicPr>
        <p:blipFill>
          <a:blip r:embed="rId8">
            <a:alphaModFix/>
          </a:blip>
          <a:stretch>
            <a:fillRect/>
          </a:stretch>
        </p:blipFill>
        <p:spPr>
          <a:xfrm>
            <a:off x="3300375" y="3782474"/>
            <a:ext cx="2042949" cy="1071350"/>
          </a:xfrm>
          <a:prstGeom prst="rect">
            <a:avLst/>
          </a:prstGeom>
          <a:noFill/>
          <a:ln>
            <a:noFill/>
          </a:ln>
        </p:spPr>
      </p:pic>
      <p:pic>
        <p:nvPicPr>
          <p:cNvPr id="105" name="Google Shape;105;p17"/>
          <p:cNvPicPr preferRelativeResize="0"/>
          <p:nvPr/>
        </p:nvPicPr>
        <p:blipFill>
          <a:blip r:embed="rId9">
            <a:alphaModFix/>
          </a:blip>
          <a:stretch>
            <a:fillRect/>
          </a:stretch>
        </p:blipFill>
        <p:spPr>
          <a:xfrm>
            <a:off x="474875" y="464850"/>
            <a:ext cx="1788725" cy="17887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460950" y="165925"/>
            <a:ext cx="8222100" cy="700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Exploration </a:t>
            </a:r>
            <a:endParaRPr/>
          </a:p>
        </p:txBody>
      </p:sp>
      <p:sp>
        <p:nvSpPr>
          <p:cNvPr id="111" name="Google Shape;111;p1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0" algn="l" rtl="0">
              <a:spcBef>
                <a:spcPts val="1200"/>
              </a:spcBef>
              <a:spcAft>
                <a:spcPts val="1200"/>
              </a:spcAft>
              <a:buNone/>
            </a:pPr>
            <a:endParaRPr/>
          </a:p>
        </p:txBody>
      </p:sp>
      <p:pic>
        <p:nvPicPr>
          <p:cNvPr id="112" name="Google Shape;112;p18"/>
          <p:cNvPicPr preferRelativeResize="0"/>
          <p:nvPr/>
        </p:nvPicPr>
        <p:blipFill>
          <a:blip r:embed="rId3">
            <a:alphaModFix/>
          </a:blip>
          <a:stretch>
            <a:fillRect/>
          </a:stretch>
        </p:blipFill>
        <p:spPr>
          <a:xfrm>
            <a:off x="888900" y="995525"/>
            <a:ext cx="7366175" cy="4147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471900" y="193550"/>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Data Exploration </a:t>
            </a:r>
            <a:endParaRPr/>
          </a:p>
        </p:txBody>
      </p:sp>
      <p:sp>
        <p:nvSpPr>
          <p:cNvPr id="118" name="Google Shape;118;p19"/>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a:p>
            <a:pPr marL="0" lvl="0" indent="0" algn="l" rtl="0">
              <a:spcBef>
                <a:spcPts val="0"/>
              </a:spcBef>
              <a:spcAft>
                <a:spcPts val="1200"/>
              </a:spcAft>
              <a:buNone/>
            </a:pPr>
            <a:endParaRPr/>
          </a:p>
        </p:txBody>
      </p:sp>
      <p:pic>
        <p:nvPicPr>
          <p:cNvPr id="119" name="Google Shape;119;p19"/>
          <p:cNvPicPr preferRelativeResize="0"/>
          <p:nvPr/>
        </p:nvPicPr>
        <p:blipFill>
          <a:blip r:embed="rId3">
            <a:alphaModFix/>
          </a:blip>
          <a:stretch>
            <a:fillRect/>
          </a:stretch>
        </p:blipFill>
        <p:spPr>
          <a:xfrm>
            <a:off x="1659200" y="961250"/>
            <a:ext cx="5878276" cy="4182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471900" y="1769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ETL process</a:t>
            </a:r>
            <a:endParaRPr/>
          </a:p>
        </p:txBody>
      </p:sp>
      <p:sp>
        <p:nvSpPr>
          <p:cNvPr id="125" name="Google Shape;125;p20"/>
          <p:cNvSpPr txBox="1"/>
          <p:nvPr/>
        </p:nvSpPr>
        <p:spPr>
          <a:xfrm>
            <a:off x="5687925" y="544425"/>
            <a:ext cx="733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26" name="Google Shape;126;p2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a:p>
            <a:pPr marL="0" lvl="0" indent="0" algn="l" rtl="0">
              <a:spcBef>
                <a:spcPts val="0"/>
              </a:spcBef>
              <a:spcAft>
                <a:spcPts val="1200"/>
              </a:spcAft>
              <a:buNone/>
            </a:pPr>
            <a:endParaRPr/>
          </a:p>
        </p:txBody>
      </p:sp>
      <p:sp>
        <p:nvSpPr>
          <p:cNvPr id="127" name="Google Shape;127;p20"/>
          <p:cNvSpPr/>
          <p:nvPr/>
        </p:nvSpPr>
        <p:spPr>
          <a:xfrm>
            <a:off x="734775" y="1327350"/>
            <a:ext cx="2180700" cy="3301800"/>
          </a:xfrm>
          <a:prstGeom prst="rect">
            <a:avLst/>
          </a:prstGeom>
          <a:solidFill>
            <a:srgbClr val="13294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a:off x="3697625" y="1327350"/>
            <a:ext cx="1990200" cy="3301800"/>
          </a:xfrm>
          <a:prstGeom prst="rect">
            <a:avLst/>
          </a:prstGeom>
          <a:solidFill>
            <a:srgbClr val="8099A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a:off x="6469975" y="1327350"/>
            <a:ext cx="1920900" cy="3301800"/>
          </a:xfrm>
          <a:prstGeom prst="rect">
            <a:avLst/>
          </a:prstGeom>
          <a:solidFill>
            <a:srgbClr val="E1E8E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txBox="1"/>
          <p:nvPr/>
        </p:nvSpPr>
        <p:spPr>
          <a:xfrm>
            <a:off x="1208850" y="1801400"/>
            <a:ext cx="170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131" name="Google Shape;131;p20"/>
          <p:cNvSpPr txBox="1"/>
          <p:nvPr/>
        </p:nvSpPr>
        <p:spPr>
          <a:xfrm>
            <a:off x="734775" y="1469575"/>
            <a:ext cx="21807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lt1"/>
                </a:solidFill>
                <a:latin typeface="Roboto"/>
                <a:ea typeface="Roboto"/>
                <a:cs typeface="Roboto"/>
                <a:sym typeface="Roboto"/>
              </a:rPr>
              <a:t>1- Extract</a:t>
            </a:r>
            <a:endParaRPr sz="1800">
              <a:solidFill>
                <a:schemeClr val="lt1"/>
              </a:solidFill>
              <a:latin typeface="Roboto"/>
              <a:ea typeface="Roboto"/>
              <a:cs typeface="Roboto"/>
              <a:sym typeface="Roboto"/>
            </a:endParaRPr>
          </a:p>
          <a:p>
            <a:pPr marL="0" lvl="0" indent="0" algn="l" rtl="0">
              <a:spcBef>
                <a:spcPts val="0"/>
              </a:spcBef>
              <a:spcAft>
                <a:spcPts val="0"/>
              </a:spcAft>
              <a:buNone/>
            </a:pPr>
            <a:endParaRPr sz="18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Extract data from multiple sources, ensuring it has all the information necessary and limited null values.</a:t>
            </a:r>
            <a:endParaRPr sz="1800">
              <a:solidFill>
                <a:schemeClr val="lt1"/>
              </a:solidFill>
              <a:latin typeface="Roboto"/>
              <a:ea typeface="Roboto"/>
              <a:cs typeface="Roboto"/>
              <a:sym typeface="Roboto"/>
            </a:endParaRPr>
          </a:p>
          <a:p>
            <a:pPr marL="457200" lvl="0" indent="0" algn="l" rtl="0">
              <a:spcBef>
                <a:spcPts val="0"/>
              </a:spcBef>
              <a:spcAft>
                <a:spcPts val="0"/>
              </a:spcAft>
              <a:buNone/>
            </a:pPr>
            <a:endParaRPr sz="1800">
              <a:latin typeface="Roboto"/>
              <a:ea typeface="Roboto"/>
              <a:cs typeface="Roboto"/>
              <a:sym typeface="Roboto"/>
            </a:endParaRPr>
          </a:p>
        </p:txBody>
      </p:sp>
      <p:sp>
        <p:nvSpPr>
          <p:cNvPr id="132" name="Google Shape;132;p20"/>
          <p:cNvSpPr txBox="1"/>
          <p:nvPr/>
        </p:nvSpPr>
        <p:spPr>
          <a:xfrm>
            <a:off x="3751825" y="1469575"/>
            <a:ext cx="1920900" cy="306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lt1"/>
                </a:solidFill>
                <a:latin typeface="Roboto"/>
                <a:ea typeface="Roboto"/>
                <a:cs typeface="Roboto"/>
                <a:sym typeface="Roboto"/>
              </a:rPr>
              <a:t>2 - Transform</a:t>
            </a:r>
            <a:endParaRPr sz="1700">
              <a:solidFill>
                <a:schemeClr val="lt1"/>
              </a:solidFill>
              <a:latin typeface="Roboto"/>
              <a:ea typeface="Roboto"/>
              <a:cs typeface="Roboto"/>
              <a:sym typeface="Roboto"/>
            </a:endParaRPr>
          </a:p>
          <a:p>
            <a:pPr marL="0" lvl="0" indent="0" algn="l" rtl="0">
              <a:spcBef>
                <a:spcPts val="0"/>
              </a:spcBef>
              <a:spcAft>
                <a:spcPts val="0"/>
              </a:spcAft>
              <a:buNone/>
            </a:pPr>
            <a:endParaRPr sz="1700">
              <a:solidFill>
                <a:schemeClr val="lt1"/>
              </a:solidFill>
              <a:latin typeface="Roboto"/>
              <a:ea typeface="Roboto"/>
              <a:cs typeface="Roboto"/>
              <a:sym typeface="Roboto"/>
            </a:endParaRPr>
          </a:p>
          <a:p>
            <a:pPr marL="0" lvl="0" indent="0" algn="l" rtl="0">
              <a:spcBef>
                <a:spcPts val="0"/>
              </a:spcBef>
              <a:spcAft>
                <a:spcPts val="0"/>
              </a:spcAft>
              <a:buNone/>
            </a:pPr>
            <a:r>
              <a:rPr lang="en" sz="1700">
                <a:solidFill>
                  <a:schemeClr val="lt1"/>
                </a:solidFill>
                <a:latin typeface="Roboto"/>
                <a:ea typeface="Roboto"/>
                <a:cs typeface="Roboto"/>
                <a:sym typeface="Roboto"/>
              </a:rPr>
              <a:t>Utilize pandas to remove null values and drop unnecessary or repetitive features, merge data sets and create multiple data frames.</a:t>
            </a:r>
            <a:endParaRPr sz="1700">
              <a:solidFill>
                <a:schemeClr val="lt1"/>
              </a:solidFill>
              <a:latin typeface="Roboto"/>
              <a:ea typeface="Roboto"/>
              <a:cs typeface="Roboto"/>
              <a:sym typeface="Roboto"/>
            </a:endParaRPr>
          </a:p>
        </p:txBody>
      </p:sp>
      <p:sp>
        <p:nvSpPr>
          <p:cNvPr id="133" name="Google Shape;133;p20"/>
          <p:cNvSpPr txBox="1"/>
          <p:nvPr/>
        </p:nvSpPr>
        <p:spPr>
          <a:xfrm>
            <a:off x="6469900" y="1469575"/>
            <a:ext cx="1920900" cy="280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Roboto"/>
                <a:ea typeface="Roboto"/>
                <a:cs typeface="Roboto"/>
                <a:sym typeface="Roboto"/>
              </a:rPr>
              <a:t>3 - Load </a:t>
            </a:r>
            <a:endParaRPr sz="1700">
              <a:solidFill>
                <a:schemeClr val="dk2"/>
              </a:solidFill>
              <a:latin typeface="Roboto"/>
              <a:ea typeface="Roboto"/>
              <a:cs typeface="Roboto"/>
              <a:sym typeface="Roboto"/>
            </a:endParaRPr>
          </a:p>
          <a:p>
            <a:pPr marL="0" lvl="0" indent="0" algn="l" rtl="0">
              <a:spcBef>
                <a:spcPts val="0"/>
              </a:spcBef>
              <a:spcAft>
                <a:spcPts val="0"/>
              </a:spcAft>
              <a:buNone/>
            </a:pPr>
            <a:endParaRPr sz="1700">
              <a:solidFill>
                <a:schemeClr val="dk2"/>
              </a:solidFill>
              <a:latin typeface="Roboto"/>
              <a:ea typeface="Roboto"/>
              <a:cs typeface="Roboto"/>
              <a:sym typeface="Roboto"/>
            </a:endParaRPr>
          </a:p>
          <a:p>
            <a:pPr marL="0" lvl="0" indent="0" algn="l" rtl="0">
              <a:spcBef>
                <a:spcPts val="0"/>
              </a:spcBef>
              <a:spcAft>
                <a:spcPts val="0"/>
              </a:spcAft>
              <a:buNone/>
            </a:pPr>
            <a:r>
              <a:rPr lang="en" sz="1700">
                <a:solidFill>
                  <a:schemeClr val="dk2"/>
                </a:solidFill>
                <a:latin typeface="Roboto"/>
                <a:ea typeface="Roboto"/>
                <a:cs typeface="Roboto"/>
                <a:sym typeface="Roboto"/>
              </a:rPr>
              <a:t>Create an Entity Relational Diagram to reference when loading final data to Postgress SQL with pgAdmin. Create final joins.</a:t>
            </a:r>
            <a:endParaRPr sz="17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D9EEB"/>
        </a:solidFill>
        <a:effectLst/>
      </p:bgPr>
    </p:bg>
    <p:spTree>
      <p:nvGrpSpPr>
        <p:cNvPr id="1" name="Shape 137"/>
        <p:cNvGrpSpPr/>
        <p:nvPr/>
      </p:nvGrpSpPr>
      <p:grpSpPr>
        <a:xfrm>
          <a:off x="0" y="0"/>
          <a:ext cx="0" cy="0"/>
          <a:chOff x="0" y="0"/>
          <a:chExt cx="0" cy="0"/>
        </a:xfrm>
      </p:grpSpPr>
      <p:sp>
        <p:nvSpPr>
          <p:cNvPr id="138" name="Google Shape;138;p21"/>
          <p:cNvSpPr txBox="1">
            <a:spLocks noGrp="1"/>
          </p:cNvSpPr>
          <p:nvPr>
            <p:ph type="title" idx="4294967295"/>
          </p:nvPr>
        </p:nvSpPr>
        <p:spPr>
          <a:xfrm>
            <a:off x="216000" y="2269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ERD </a:t>
            </a:r>
            <a:endParaRPr/>
          </a:p>
        </p:txBody>
      </p:sp>
      <p:pic>
        <p:nvPicPr>
          <p:cNvPr id="139" name="Google Shape;139;p21"/>
          <p:cNvPicPr preferRelativeResize="0"/>
          <p:nvPr/>
        </p:nvPicPr>
        <p:blipFill>
          <a:blip r:embed="rId3">
            <a:alphaModFix/>
          </a:blip>
          <a:stretch>
            <a:fillRect/>
          </a:stretch>
        </p:blipFill>
        <p:spPr>
          <a:xfrm>
            <a:off x="1365225" y="435025"/>
            <a:ext cx="6720649" cy="4273450"/>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1158</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vt:lpstr>
      <vt:lpstr>Merriweather</vt:lpstr>
      <vt:lpstr>Material</vt:lpstr>
      <vt:lpstr>Real Estate Market Predictions</vt:lpstr>
      <vt:lpstr>Why real estate? Why now?</vt:lpstr>
      <vt:lpstr>Data Sources</vt:lpstr>
      <vt:lpstr>Questions we hope to answer: </vt:lpstr>
      <vt:lpstr>PowerPoint Presentation</vt:lpstr>
      <vt:lpstr>Data Exploration </vt:lpstr>
      <vt:lpstr>Data Exploration </vt:lpstr>
      <vt:lpstr>The ETL process</vt:lpstr>
      <vt:lpstr>ERD </vt:lpstr>
      <vt:lpstr>K-means Clustering </vt:lpstr>
      <vt:lpstr>Data Analysis</vt:lpstr>
      <vt:lpstr> Data Analysis: Balanced Random Forest Regressor</vt:lpstr>
      <vt:lpstr>Dashboard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Estate Market Predictions</dc:title>
  <dc:creator>Lindsey Vitellaro</dc:creator>
  <cp:lastModifiedBy>Lindsey Vitellaro</cp:lastModifiedBy>
  <cp:revision>1</cp:revision>
  <dcterms:modified xsi:type="dcterms:W3CDTF">2022-08-10T03:16:31Z</dcterms:modified>
</cp:coreProperties>
</file>