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notesMasterIdLst>
    <p:notesMasterId r:id="rId43"/>
  </p:notesMasterIdLst>
  <p:sldIdLst>
    <p:sldId id="40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4" r:id="rId21"/>
    <p:sldId id="475" r:id="rId22"/>
    <p:sldId id="476" r:id="rId23"/>
    <p:sldId id="477" r:id="rId24"/>
    <p:sldId id="478" r:id="rId25"/>
    <p:sldId id="479" r:id="rId26"/>
    <p:sldId id="481" r:id="rId27"/>
    <p:sldId id="443" r:id="rId28"/>
    <p:sldId id="482" r:id="rId29"/>
    <p:sldId id="483" r:id="rId30"/>
    <p:sldId id="488" r:id="rId31"/>
    <p:sldId id="484" r:id="rId32"/>
    <p:sldId id="487" r:id="rId33"/>
    <p:sldId id="491" r:id="rId34"/>
    <p:sldId id="489" r:id="rId35"/>
    <p:sldId id="486" r:id="rId36"/>
    <p:sldId id="492" r:id="rId37"/>
    <p:sldId id="493" r:id="rId38"/>
    <p:sldId id="494" r:id="rId39"/>
    <p:sldId id="495" r:id="rId40"/>
    <p:sldId id="496" r:id="rId41"/>
    <p:sldId id="497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25" autoAdjust="0"/>
  </p:normalViewPr>
  <p:slideViewPr>
    <p:cSldViewPr>
      <p:cViewPr varScale="1">
        <p:scale>
          <a:sx n="125" d="100"/>
          <a:sy n="125" d="100"/>
        </p:scale>
        <p:origin x="108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260B-2F28-4645-81BA-C4A40754F252}" type="datetimeFigureOut">
              <a:rPr lang="zh-CN" altLang="en-US" smtClean="0"/>
              <a:pPr/>
              <a:t>2024/3/27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6D46-34AE-41FE-9F9B-A6837970F8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1718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0043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012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298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97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79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77D2EB4-1AFB-4CB2-833E-92D9EDB79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50BBC76-48FE-4E7B-9D91-65F70FD75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81000"/>
            <a:ext cx="1998662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3588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0D0E9B-ABD5-4C94-82D6-5223996B6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156052-49CC-4F48-94DA-EB7EC2CA6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341438"/>
            <a:ext cx="7848600" cy="46783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97CB78-7885-4FAF-AC33-77205728F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2EB4-1AFB-4CB2-833E-92D9EDB79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021E3-3140-4135-B99C-2367B394D4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0DA4E-0BC0-49FB-AEF5-43C7B09E0B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8207-931D-404A-8774-CE06720577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8C9DD-79E8-4856-BEE2-D750E3D050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08A92-BE2D-48BD-AEDB-0EE199D09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F021E3-3140-4135-B99C-2367B394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9FF2-5397-49F4-8B1D-EC26ED734F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AB025-DEF8-43D7-B10C-B4C4CBD067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4CB7-45E1-4798-AFEF-076F93E15D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BBC76-48FE-4E7B-9D91-65F70FD751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E9B-ABD5-4C94-82D6-5223996B61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610DA4E-0BC0-49FB-AEF5-43C7B09E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2FE8207-931D-404A-8774-CE067205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E8C9DD-79E8-4856-BEE2-D750E3D05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C08A92-BE2D-48BD-AEDB-0EE199D09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9709FF2-5397-49F4-8B1D-EC26ED734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AAB025-DEF8-43D7-B10C-B4C4CBD06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554CB7-45E1-4798-AFEF-076F93E15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1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1034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</a:p>
          <a:p>
            <a:pPr lvl="3"/>
            <a:r>
              <a:rPr lang="zh-CN" altLang="en-US"/>
              <a:t>第四级</a:t>
            </a:r>
            <a:r>
              <a:rPr lang="en-US" altLang="zh-CN"/>
              <a:t>1</a:t>
            </a:r>
          </a:p>
          <a:p>
            <a:pPr lvl="4"/>
            <a:r>
              <a:rPr lang="zh-CN" altLang="en-US"/>
              <a:t>第五级</a:t>
            </a:r>
            <a:r>
              <a:rPr lang="en-US" altLang="zh-CN"/>
              <a:t>1</a:t>
            </a:r>
          </a:p>
        </p:txBody>
      </p:sp>
      <p:sp>
        <p:nvSpPr>
          <p:cNvPr id="14663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81750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1">
                <a:solidFill>
                  <a:srgbClr val="0033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3600" b="1">
              <a:solidFill>
                <a:srgbClr val="003366"/>
              </a:solidFill>
              <a:latin typeface="Times New Roman" pitchFamily="18" charset="0"/>
              <a:ea typeface="SimHei" pitchFamily="2" charset="-122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7391400" y="760413"/>
            <a:ext cx="1489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zh-CN" altLang="en-US" sz="1400" b="1">
                <a:solidFill>
                  <a:srgbClr val="002B82"/>
                </a:solidFill>
                <a:latin typeface="Arial" pitchFamily="34" charset="0"/>
                <a:ea typeface="宋体" pitchFamily="2" charset="-122"/>
              </a:rPr>
              <a:t>国际金融理财师</a:t>
            </a:r>
          </a:p>
        </p:txBody>
      </p:sp>
      <p:pic>
        <p:nvPicPr>
          <p:cNvPr id="103431" name="Picture 8" descr="CFP_R_透明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177800"/>
            <a:ext cx="83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400" b="1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947-9A29-424B-B93B-40BCECA6A83A}" type="datetimeFigureOut">
              <a:rPr lang="zh-CN" altLang="en-US" smtClean="0"/>
              <a:pPr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baseline="30000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76479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 dirty="0" smtClean="0">
                <a:solidFill>
                  <a:srgbClr val="0070C0"/>
                </a:solidFill>
              </a:rPr>
              <a:t>Python</a:t>
            </a:r>
            <a:r>
              <a:rPr lang="zh-CN" altLang="en-US" sz="2400" b="0" i="1" u="sng" dirty="0" smtClean="0">
                <a:solidFill>
                  <a:srgbClr val="0070C0"/>
                </a:solidFill>
              </a:rPr>
              <a:t>与</a:t>
            </a:r>
            <a:r>
              <a:rPr lang="zh-CN" altLang="en-US" sz="2400" b="0" i="1" u="sng" dirty="0">
                <a:solidFill>
                  <a:srgbClr val="0070C0"/>
                </a:solidFill>
              </a:rPr>
              <a:t>金融计算</a:t>
            </a: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11560" y="2107555"/>
            <a:ext cx="79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FF</a:t>
            </a: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三因子资产定价模型的实证检验</a:t>
            </a:r>
            <a:endParaRPr lang="en-US" altLang="zh-CN" sz="4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78938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03648" y="427882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zqjiang.ecust@qq.com</a:t>
            </a:r>
            <a:endParaRPr lang="en-US" altLang="zh-CN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051081"/>
            <a:ext cx="7128792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sz="4100" b="1" dirty="0">
                <a:solidFill>
                  <a:srgbClr val="0070C0"/>
                </a:solidFill>
                <a:ea typeface="微软雅黑" panose="020B0503020204020204" pitchFamily="34" charset="-122"/>
              </a:rPr>
              <a:t>账面市值比组合构建：</a:t>
            </a:r>
            <a:endParaRPr lang="en-US" altLang="zh-CN" sz="41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zh-CN" altLang="en-US" sz="2900" b="1" dirty="0">
                <a:ea typeface="微软雅黑" panose="020B0503020204020204" pitchFamily="34" charset="-122"/>
              </a:rPr>
              <a:t>每年 </a:t>
            </a:r>
            <a:r>
              <a:rPr lang="en-US" altLang="zh-CN" sz="2900" b="1" dirty="0">
                <a:ea typeface="微软雅黑" panose="020B0503020204020204" pitchFamily="34" charset="-122"/>
              </a:rPr>
              <a:t>(</a:t>
            </a:r>
            <a:r>
              <a:rPr lang="en-US" altLang="zh-CN" sz="2900" b="1" i="1" dirty="0">
                <a:ea typeface="微软雅黑" panose="020B0503020204020204" pitchFamily="34" charset="-122"/>
              </a:rPr>
              <a:t>t</a:t>
            </a:r>
            <a:r>
              <a:rPr lang="zh-CN" altLang="en-US" sz="2900" b="1" dirty="0">
                <a:ea typeface="微软雅黑" panose="020B0503020204020204" pitchFamily="34" charset="-122"/>
              </a:rPr>
              <a:t>年</a:t>
            </a:r>
            <a:r>
              <a:rPr lang="en-US" altLang="zh-CN" sz="2900" b="1" dirty="0">
                <a:ea typeface="微软雅黑" panose="020B0503020204020204" pitchFamily="34" charset="-122"/>
              </a:rPr>
              <a:t>) 6</a:t>
            </a:r>
            <a:r>
              <a:rPr lang="zh-CN" altLang="en-US" sz="2900" b="1" dirty="0">
                <a:ea typeface="微软雅黑" panose="020B0503020204020204" pitchFamily="34" charset="-122"/>
              </a:rPr>
              <a:t>月基于账面市值比 </a:t>
            </a:r>
            <a:r>
              <a:rPr lang="en-US" altLang="zh-CN" sz="2900" b="1" dirty="0">
                <a:ea typeface="微软雅黑" panose="020B0503020204020204" pitchFamily="34" charset="-122"/>
              </a:rPr>
              <a:t>B/M </a:t>
            </a:r>
            <a:r>
              <a:rPr lang="zh-CN" altLang="en-US" sz="2900" b="1" dirty="0">
                <a:ea typeface="微软雅黑" panose="020B0503020204020204" pitchFamily="34" charset="-122"/>
              </a:rPr>
              <a:t>分类股票</a:t>
            </a:r>
            <a:endParaRPr lang="en-US" altLang="zh-CN" sz="29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计算 </a:t>
            </a:r>
            <a:r>
              <a:rPr lang="en-US" altLang="zh-CN" sz="34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t</a:t>
            </a:r>
            <a:r>
              <a:rPr lang="en-US" altLang="zh-CN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-1 </a:t>
            </a: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年末</a:t>
            </a:r>
            <a:r>
              <a:rPr lang="zh-CN" altLang="en-US" sz="3400" b="1" dirty="0">
                <a:ea typeface="微软雅黑" panose="020B0503020204020204" pitchFamily="34" charset="-122"/>
              </a:rPr>
              <a:t>股票账面值 </a:t>
            </a:r>
            <a:r>
              <a:rPr lang="en-US" altLang="zh-CN" sz="3400" b="1" i="1" dirty="0">
                <a:ea typeface="微软雅黑" panose="020B0503020204020204" pitchFamily="34" charset="-122"/>
              </a:rPr>
              <a:t>B 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计算 </a:t>
            </a:r>
            <a:r>
              <a:rPr lang="en-US" altLang="zh-CN" sz="34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t</a:t>
            </a:r>
            <a:r>
              <a:rPr lang="en-US" altLang="zh-CN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-1 </a:t>
            </a: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年末</a:t>
            </a:r>
            <a:r>
              <a:rPr lang="zh-CN" altLang="en-US" sz="3400" b="1" dirty="0">
                <a:ea typeface="微软雅黑" panose="020B0503020204020204" pitchFamily="34" charset="-122"/>
              </a:rPr>
              <a:t>股票最后一个交易日的股价</a:t>
            </a:r>
            <a:r>
              <a:rPr lang="en-US" altLang="zh-CN" sz="3400" b="1" dirty="0">
                <a:ea typeface="微软雅黑" panose="020B0503020204020204" pitchFamily="34" charset="-122"/>
              </a:rPr>
              <a:t>×</a:t>
            </a:r>
            <a:r>
              <a:rPr lang="zh-CN" altLang="en-US" sz="3400" b="1" dirty="0">
                <a:ea typeface="微软雅黑" panose="020B0503020204020204" pitchFamily="34" charset="-122"/>
              </a:rPr>
              <a:t>发行股数 </a:t>
            </a:r>
            <a:r>
              <a:rPr lang="en-US" altLang="zh-CN" sz="3400" b="1" i="1" dirty="0">
                <a:ea typeface="微软雅黑" panose="020B0503020204020204" pitchFamily="34" charset="-122"/>
              </a:rPr>
              <a:t>M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3400" b="1" dirty="0">
                <a:ea typeface="微软雅黑" panose="020B0503020204020204" pitchFamily="34" charset="-122"/>
              </a:rPr>
              <a:t>计算</a:t>
            </a:r>
            <a:r>
              <a:rPr lang="en-US" altLang="zh-CN" sz="3400" b="1" dirty="0">
                <a:ea typeface="微软雅黑" panose="020B0503020204020204" pitchFamily="34" charset="-122"/>
              </a:rPr>
              <a:t>B/M</a:t>
            </a:r>
            <a:r>
              <a:rPr lang="zh-CN" altLang="en-US" sz="3400" b="1" dirty="0">
                <a:ea typeface="微软雅黑" panose="020B0503020204020204" pitchFamily="34" charset="-122"/>
              </a:rPr>
              <a:t>并分成三组：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5000"/>
              </a:lnSpc>
              <a:buNone/>
            </a:pPr>
            <a:r>
              <a:rPr lang="zh-CN" altLang="en-US" sz="3400" b="1" dirty="0">
                <a:ea typeface="微软雅黑" panose="020B0503020204020204" pitchFamily="34" charset="-122"/>
              </a:rPr>
              <a:t>最低</a:t>
            </a:r>
            <a:r>
              <a:rPr lang="en-US" altLang="zh-CN" sz="3400" b="1" dirty="0">
                <a:ea typeface="微软雅黑" panose="020B0503020204020204" pitchFamily="34" charset="-122"/>
              </a:rPr>
              <a:t>30%</a:t>
            </a:r>
            <a:r>
              <a:rPr lang="zh-CN" altLang="en-US" sz="3400" b="1" dirty="0">
                <a:ea typeface="微软雅黑" panose="020B0503020204020204" pitchFamily="34" charset="-122"/>
              </a:rPr>
              <a:t>的股票记为</a:t>
            </a:r>
            <a:r>
              <a:rPr lang="en-US" altLang="zh-CN" sz="3400" b="1" dirty="0">
                <a:ea typeface="微软雅黑" panose="020B0503020204020204" pitchFamily="34" charset="-122"/>
              </a:rPr>
              <a:t>L</a:t>
            </a:r>
            <a:r>
              <a:rPr lang="zh-CN" altLang="en-US" sz="3400" b="1" dirty="0">
                <a:ea typeface="微软雅黑" panose="020B0503020204020204" pitchFamily="34" charset="-122"/>
              </a:rPr>
              <a:t>类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5000"/>
              </a:lnSpc>
              <a:buNone/>
            </a:pPr>
            <a:r>
              <a:rPr lang="zh-CN" altLang="en-US" sz="3400" b="1" dirty="0">
                <a:ea typeface="微软雅黑" panose="020B0503020204020204" pitchFamily="34" charset="-122"/>
              </a:rPr>
              <a:t>中间</a:t>
            </a:r>
            <a:r>
              <a:rPr lang="en-US" altLang="zh-CN" sz="3400" b="1" dirty="0">
                <a:ea typeface="微软雅黑" panose="020B0503020204020204" pitchFamily="34" charset="-122"/>
              </a:rPr>
              <a:t>40%</a:t>
            </a:r>
            <a:r>
              <a:rPr lang="zh-CN" altLang="en-US" sz="3400" b="1" dirty="0">
                <a:ea typeface="微软雅黑" panose="020B0503020204020204" pitchFamily="34" charset="-122"/>
              </a:rPr>
              <a:t>的股票记为</a:t>
            </a:r>
            <a:r>
              <a:rPr lang="en-US" altLang="zh-CN" sz="3400" b="1" dirty="0">
                <a:ea typeface="微软雅黑" panose="020B0503020204020204" pitchFamily="34" charset="-122"/>
              </a:rPr>
              <a:t>M</a:t>
            </a:r>
            <a:r>
              <a:rPr lang="zh-CN" altLang="en-US" sz="3400" b="1" dirty="0">
                <a:ea typeface="微软雅黑" panose="020B0503020204020204" pitchFamily="34" charset="-122"/>
              </a:rPr>
              <a:t>类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5000"/>
              </a:lnSpc>
              <a:buNone/>
            </a:pPr>
            <a:r>
              <a:rPr lang="zh-CN" altLang="en-US" sz="3400" b="1" dirty="0">
                <a:ea typeface="微软雅黑" panose="020B0503020204020204" pitchFamily="34" charset="-122"/>
              </a:rPr>
              <a:t>最高</a:t>
            </a:r>
            <a:r>
              <a:rPr lang="en-US" altLang="zh-CN" sz="3400" b="1" dirty="0">
                <a:ea typeface="微软雅黑" panose="020B0503020204020204" pitchFamily="34" charset="-122"/>
              </a:rPr>
              <a:t>30%</a:t>
            </a:r>
            <a:r>
              <a:rPr lang="zh-CN" altLang="en-US" sz="3400" b="1" dirty="0">
                <a:ea typeface="微软雅黑" panose="020B0503020204020204" pitchFamily="34" charset="-122"/>
              </a:rPr>
              <a:t>股票记为</a:t>
            </a:r>
            <a:r>
              <a:rPr lang="en-US" altLang="zh-CN" sz="3400" b="1" dirty="0">
                <a:ea typeface="微软雅黑" panose="020B0503020204020204" pitchFamily="34" charset="-122"/>
              </a:rPr>
              <a:t>H</a:t>
            </a:r>
            <a:r>
              <a:rPr lang="zh-CN" altLang="en-US" sz="3400" b="1" dirty="0">
                <a:ea typeface="微软雅黑" panose="020B0503020204020204" pitchFamily="34" charset="-122"/>
              </a:rPr>
              <a:t>类</a:t>
            </a:r>
            <a:endParaRPr lang="en-US" altLang="zh-CN" sz="3400" b="1" dirty="0"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3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2059" y="1018935"/>
            <a:ext cx="7140761" cy="223224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45000"/>
              </a:lnSpc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规模（</a:t>
            </a:r>
            <a:r>
              <a:rPr lang="en-US" altLang="zh-CN" sz="3600" b="1" dirty="0">
                <a:ea typeface="微软雅黑" panose="020B0503020204020204" pitchFamily="34" charset="-122"/>
              </a:rPr>
              <a:t>S</a:t>
            </a:r>
            <a:r>
              <a:rPr lang="zh-CN" altLang="en-US" sz="3600" b="1" dirty="0">
                <a:ea typeface="微软雅黑" panose="020B0503020204020204" pitchFamily="34" charset="-122"/>
              </a:rPr>
              <a:t>、</a:t>
            </a:r>
            <a:r>
              <a:rPr lang="en-US" altLang="zh-CN" sz="3600" b="1" dirty="0">
                <a:ea typeface="微软雅黑" panose="020B0503020204020204" pitchFamily="34" charset="-122"/>
              </a:rPr>
              <a:t>B</a:t>
            </a:r>
            <a:r>
              <a:rPr lang="zh-CN" altLang="en-US" sz="3600" b="1" dirty="0">
                <a:ea typeface="微软雅黑" panose="020B0503020204020204" pitchFamily="34" charset="-122"/>
              </a:rPr>
              <a:t>）和</a:t>
            </a:r>
            <a:r>
              <a:rPr lang="en-US" altLang="zh-CN" sz="3600" b="1" dirty="0">
                <a:ea typeface="微软雅黑" panose="020B0503020204020204" pitchFamily="34" charset="-122"/>
              </a:rPr>
              <a:t>B/M</a:t>
            </a:r>
            <a:r>
              <a:rPr lang="zh-CN" altLang="en-US" sz="3600" b="1" dirty="0"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ea typeface="微软雅黑" panose="020B0503020204020204" pitchFamily="34" charset="-122"/>
              </a:rPr>
              <a:t>H</a:t>
            </a:r>
            <a:r>
              <a:rPr lang="zh-CN" altLang="en-US" sz="3600" b="1" dirty="0">
                <a:ea typeface="微软雅黑" panose="020B0503020204020204" pitchFamily="34" charset="-122"/>
              </a:rPr>
              <a:t>、</a:t>
            </a:r>
            <a:r>
              <a:rPr lang="en-US" altLang="zh-CN" sz="3600" b="1" dirty="0">
                <a:ea typeface="微软雅黑" panose="020B0503020204020204" pitchFamily="34" charset="-122"/>
              </a:rPr>
              <a:t>M</a:t>
            </a:r>
            <a:r>
              <a:rPr lang="zh-CN" altLang="en-US" sz="3600" b="1" dirty="0">
                <a:ea typeface="微软雅黑" panose="020B0503020204020204" pitchFamily="34" charset="-122"/>
              </a:rPr>
              <a:t>、</a:t>
            </a:r>
            <a:r>
              <a:rPr lang="en-US" altLang="zh-CN" sz="3600" b="1" dirty="0">
                <a:ea typeface="微软雅黑" panose="020B0503020204020204" pitchFamily="34" charset="-122"/>
              </a:rPr>
              <a:t>L</a:t>
            </a:r>
            <a:r>
              <a:rPr lang="zh-CN" altLang="en-US" sz="3600" b="1" dirty="0">
                <a:ea typeface="微软雅黑" panose="020B0503020204020204" pitchFamily="34" charset="-122"/>
              </a:rPr>
              <a:t>）</a:t>
            </a:r>
          </a:p>
          <a:p>
            <a:pPr marL="0" indent="0" algn="ctr">
              <a:lnSpc>
                <a:spcPct val="145000"/>
              </a:lnSpc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两两组合构成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6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个投资组合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0" indent="0" algn="ctr">
              <a:lnSpc>
                <a:spcPct val="145000"/>
              </a:lnSpc>
              <a:buNone/>
            </a:pPr>
            <a:r>
              <a:rPr lang="en-US" altLang="zh-CN" sz="2800" b="1" dirty="0">
                <a:ea typeface="微软雅黑" panose="020B0503020204020204" pitchFamily="34" charset="-122"/>
              </a:rPr>
              <a:t>S/L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S/M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S/H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B/L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B/M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B/H</a:t>
            </a:r>
            <a:endParaRPr lang="en-US" altLang="zh-CN" sz="4800" b="1" dirty="0"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107504" y="3212976"/>
            <a:ext cx="8988425" cy="448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45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规模溢价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SMB =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公司规模最小的投资组合收益率－公司规模最大的投资组合收益率</a:t>
            </a:r>
            <a:endParaRPr lang="zh-CN" altLang="en-US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789040"/>
            <a:ext cx="5784052" cy="13681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51520" y="5157192"/>
            <a:ext cx="8766182" cy="448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45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账面市值比溢价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HML =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高账面市值比投资组合收益率 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-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低账面市值比投资组合收益率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661248"/>
            <a:ext cx="3600400" cy="6604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9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340777"/>
            <a:ext cx="7560840" cy="360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市场风险溢酬为</a:t>
            </a:r>
            <a:r>
              <a:rPr lang="en-US" altLang="zh-CN" b="1" i="1" dirty="0">
                <a:solidFill>
                  <a:srgbClr val="0070C0"/>
                </a:solidFill>
                <a:ea typeface="微软雅黑" panose="020B0503020204020204" pitchFamily="34" charset="-122"/>
              </a:rPr>
              <a:t>R</a:t>
            </a:r>
            <a:r>
              <a:rPr lang="en-US" altLang="zh-CN" b="1" i="1" baseline="-25000" dirty="0">
                <a:solidFill>
                  <a:srgbClr val="0070C0"/>
                </a:solidFill>
                <a:ea typeface="微软雅黑" panose="020B0503020204020204" pitchFamily="34" charset="-122"/>
              </a:rPr>
              <a:t>m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- </a:t>
            </a:r>
            <a:r>
              <a:rPr lang="en-US" altLang="zh-CN" b="1" i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R</a:t>
            </a:r>
            <a:r>
              <a:rPr lang="en-US" altLang="zh-CN" b="1" i="1" baseline="-25000" dirty="0" err="1">
                <a:solidFill>
                  <a:srgbClr val="0070C0"/>
                </a:solidFill>
                <a:ea typeface="微软雅黑" panose="020B0503020204020204" pitchFamily="34" charset="-122"/>
              </a:rPr>
              <a:t>f</a:t>
            </a:r>
            <a:endParaRPr lang="en-US" altLang="zh-CN" b="1" i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1" dirty="0" err="1">
                <a:ea typeface="微软雅黑" panose="020B0503020204020204" pitchFamily="34" charset="-122"/>
              </a:rPr>
              <a:t>R</a:t>
            </a:r>
            <a:r>
              <a:rPr lang="en-US" altLang="zh-CN" sz="2800" b="1" i="1" baseline="-25000" dirty="0" err="1">
                <a:ea typeface="微软雅黑" panose="020B0503020204020204" pitchFamily="34" charset="-122"/>
              </a:rPr>
              <a:t>f</a:t>
            </a:r>
            <a:r>
              <a:rPr lang="en-US" altLang="zh-CN" sz="2800" b="1" i="1" baseline="-25000" dirty="0"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ea typeface="微软雅黑" panose="020B0503020204020204" pitchFamily="34" charset="-122"/>
              </a:rPr>
              <a:t>为无风险利率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ea typeface="微软雅黑" panose="020B0503020204020204" pitchFamily="34" charset="-122"/>
              </a:rPr>
              <a:t>R</a:t>
            </a:r>
            <a:r>
              <a:rPr lang="en-US" altLang="zh-CN" sz="2800" b="1" i="1" baseline="-25000" dirty="0">
                <a:ea typeface="微软雅黑" panose="020B0503020204020204" pitchFamily="34" charset="-122"/>
              </a:rPr>
              <a:t>m </a:t>
            </a:r>
            <a:r>
              <a:rPr lang="zh-CN" altLang="en-US" sz="2800" b="1" dirty="0">
                <a:ea typeface="微软雅黑" panose="020B0503020204020204" pitchFamily="34" charset="-122"/>
              </a:rPr>
              <a:t>所有股票的市值加权投资组合收益率（市场指数的收益率替代）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资产组合 </a:t>
            </a:r>
            <a:r>
              <a:rPr lang="en-US" altLang="zh-CN" b="1" i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FF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模型为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941177"/>
            <a:ext cx="7351872" cy="4703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9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71600" y="1556792"/>
            <a:ext cx="7452144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单资产多因子模型检验步骤：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用</a:t>
            </a:r>
            <a:r>
              <a:rPr lang="en-US" altLang="zh-CN" b="1" dirty="0">
                <a:ea typeface="微软雅黑" panose="020B0503020204020204" pitchFamily="34" charset="-122"/>
              </a:rPr>
              <a:t>OLS</a:t>
            </a:r>
            <a:r>
              <a:rPr lang="zh-CN" altLang="en-US" b="1" dirty="0">
                <a:ea typeface="微软雅黑" panose="020B0503020204020204" pitchFamily="34" charset="-122"/>
              </a:rPr>
              <a:t>估计参数，得到 </a:t>
            </a:r>
            <a:r>
              <a:rPr lang="el-GR" altLang="zh-CN" b="1" i="1" dirty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</a:rPr>
              <a:t>的估计值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计算 </a:t>
            </a:r>
            <a:r>
              <a:rPr lang="en-US" altLang="zh-CN" b="1" i="1" dirty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ea typeface="微软雅黑" panose="020B0503020204020204" pitchFamily="34" charset="-122"/>
              </a:rPr>
              <a:t>= 0 </a:t>
            </a:r>
            <a:r>
              <a:rPr lang="zh-CN" altLang="en-US" b="1" dirty="0">
                <a:ea typeface="微软雅黑" panose="020B0503020204020204" pitchFamily="34" charset="-122"/>
              </a:rPr>
              <a:t>的 </a:t>
            </a:r>
            <a:r>
              <a:rPr lang="en-US" altLang="zh-CN" b="1" i="1" dirty="0"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ea typeface="微软雅黑" panose="020B0503020204020204" pitchFamily="34" charset="-122"/>
              </a:rPr>
              <a:t>检验统计量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确定显著性水平，比较分位数或计算</a:t>
            </a:r>
            <a:r>
              <a:rPr lang="en-US" altLang="zh-CN" b="1" i="1" dirty="0">
                <a:ea typeface="微软雅黑" panose="020B0503020204020204" pitchFamily="34" charset="-122"/>
              </a:rPr>
              <a:t>p</a:t>
            </a:r>
            <a:r>
              <a:rPr lang="zh-CN" altLang="en-US" b="1" dirty="0">
                <a:ea typeface="微软雅黑" panose="020B0503020204020204" pitchFamily="34" charset="-122"/>
              </a:rPr>
              <a:t>值，作出统计推断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7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99" y="1196753"/>
            <a:ext cx="7932104" cy="13681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假设有</a:t>
            </a:r>
            <a:r>
              <a:rPr lang="en-US" altLang="zh-CN" b="1" i="1" dirty="0"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58912"/>
            <a:ext cx="7344816" cy="5544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08044" y="2564905"/>
                <a:ext cx="7128792" cy="3412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三因子模型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𝑺𝑴𝑩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𝑯𝑴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/>
                        </a:rPr>
                        <m:t>𝑳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sz="2000" b="1" i="1" baseline="-2500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altLang="zh-CN" sz="2000" baseline="-25000" dirty="0"/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抽象为</a:t>
                </a:r>
                <a:r>
                  <a:rPr lang="zh-CN" altLang="en-US" sz="2400" b="1" u="sng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多元线性回归模型</a:t>
                </a:r>
                <a:endParaRPr lang="en-US" altLang="zh-CN" sz="2400" b="1" u="sng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b="1" u="sng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最小二乘线性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拟合进行参数估计</a:t>
                </a:r>
                <a:endParaRPr lang="en-US" altLang="zh-CN" sz="2400" b="1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𝐦𝐢𝐧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𝑸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baseline="-250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44" y="2564905"/>
                <a:ext cx="7128792" cy="3412344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7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05212" y="1815258"/>
                <a:ext cx="6733573" cy="4550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对上式中的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求偏导，并有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num>
                      <m:den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212" y="1815258"/>
                <a:ext cx="6733573" cy="4550605"/>
              </a:xfrm>
              <a:prstGeom prst="rect">
                <a:avLst/>
              </a:prstGeom>
              <a:blipFill>
                <a:blip r:embed="rId3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9" name="AutoShape 2" descr="http://img2.imgtn.bdimg.com/it/u=2922051055,1270136539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4800" y="29014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60003" y="1282292"/>
                <a:ext cx="7423993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求解：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𝐦𝐢𝐧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03" y="1282292"/>
                <a:ext cx="7423993" cy="532966"/>
              </a:xfrm>
              <a:prstGeom prst="rect">
                <a:avLst/>
              </a:prstGeom>
              <a:blipFill>
                <a:blip r:embed="rId4"/>
                <a:stretch>
                  <a:fillRect l="-1642" t="-1250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6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4800" y="29014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59832" y="1449239"/>
                <a:ext cx="4355976" cy="17889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sz="12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449239"/>
                <a:ext cx="4355976" cy="1788951"/>
              </a:xfrm>
              <a:prstGeom prst="rect">
                <a:avLst/>
              </a:prstGeom>
              <a:blipFill>
                <a:blip r:embed="rId4"/>
                <a:stretch>
                  <a:fillRect l="-13566" t="-37884" r="-13287" b="-5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号 11"/>
          <p:cNvSpPr/>
          <p:nvPr/>
        </p:nvSpPr>
        <p:spPr>
          <a:xfrm>
            <a:off x="2699792" y="1537536"/>
            <a:ext cx="216024" cy="1612355"/>
          </a:xfrm>
          <a:prstGeom prst="leftBrace">
            <a:avLst>
              <a:gd name="adj1" fmla="val 58343"/>
              <a:gd name="adj2" fmla="val 5039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03648" y="3530093"/>
                <a:ext cx="4376454" cy="249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30093"/>
                <a:ext cx="4376454" cy="24911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26029" y="2094071"/>
            <a:ext cx="144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整理后：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444208" y="3471022"/>
                <a:ext cx="1323952" cy="249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471022"/>
                <a:ext cx="1323952" cy="24911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5" name="矩形 14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33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5467" y="1351925"/>
            <a:ext cx="7293496" cy="1212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最小二乘估计量为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9632" y="2809871"/>
            <a:ext cx="6138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r>
              <a:rPr lang="en-US" altLang="zh-CN" sz="32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ea typeface="微软雅黑" panose="020B0503020204020204" pitchFamily="34" charset="-122"/>
              </a:rPr>
              <a:t>:</a:t>
            </a:r>
            <a:r>
              <a:rPr lang="en-US" altLang="zh-CN" sz="3200" b="1" i="1" dirty="0">
                <a:ea typeface="微软雅黑" panose="020B0503020204020204" pitchFamily="34" charset="-122"/>
              </a:rPr>
              <a:t> </a:t>
            </a:r>
            <a:r>
              <a:rPr lang="en-US" altLang="zh-CN" sz="3200" b="1" i="1" dirty="0">
                <a:latin typeface="+mn-lt"/>
                <a:ea typeface="微软雅黑" panose="020B0503020204020204" pitchFamily="34" charset="-122"/>
              </a:rPr>
              <a:t>α</a:t>
            </a:r>
            <a:r>
              <a:rPr lang="en-US" altLang="zh-CN" sz="3200" b="1" i="1" baseline="-25000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3200" b="1" i="1" baseline="-25000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latin typeface="+mn-lt"/>
                <a:ea typeface="微软雅黑" panose="020B0503020204020204" pitchFamily="34" charset="-122"/>
              </a:rPr>
              <a:t>= 0 </a:t>
            </a:r>
            <a:r>
              <a:rPr lang="zh-CN" altLang="en-US" sz="3200" b="1" dirty="0">
                <a:ea typeface="微软雅黑" panose="020B0503020204020204" pitchFamily="34" charset="-122"/>
              </a:rPr>
              <a:t>的统计量 </a:t>
            </a:r>
            <a:r>
              <a:rPr lang="en-US" altLang="zh-CN" sz="3200" b="1" dirty="0">
                <a:ea typeface="微软雅黑" panose="020B0503020204020204" pitchFamily="34" charset="-122"/>
              </a:rPr>
              <a:t>( </a:t>
            </a:r>
            <a:r>
              <a:rPr lang="en-US" altLang="zh-CN" sz="3200" b="1" i="1" dirty="0">
                <a:latin typeface="+mn-lt"/>
                <a:ea typeface="微软雅黑" panose="020B0503020204020204" pitchFamily="34" charset="-122"/>
              </a:rPr>
              <a:t>t </a:t>
            </a:r>
            <a:r>
              <a:rPr lang="zh-CN" altLang="en-US" sz="3200" b="1" dirty="0">
                <a:ea typeface="微软雅黑" panose="020B0503020204020204" pitchFamily="34" charset="-122"/>
              </a:rPr>
              <a:t>检验 </a:t>
            </a:r>
            <a:r>
              <a:rPr lang="en-US" altLang="zh-CN" sz="3200" b="1" dirty="0">
                <a:ea typeface="微软雅黑" panose="020B0503020204020204" pitchFamily="34" charset="-122"/>
              </a:rPr>
              <a:t>)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89988"/>
            <a:ext cx="3096344" cy="5362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89279"/>
            <a:ext cx="1728192" cy="597302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9" name="矩形 1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73016"/>
            <a:ext cx="4615986" cy="25102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4198" y="2551239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（锐思数据库，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2009-2017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年，月度）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行业指数（行业组合）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、市场溢酬因子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endParaRPr lang="en-US" altLang="zh-CN" sz="20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公司规模因子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SMB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、公司价值因子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HML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、无风险收益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1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1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三因子模型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𝑺𝑴𝑩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𝑯𝑴𝑳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sz="2000" b="1" i="1" baseline="-250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  <a:blipFill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3" name="矩形 12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53424" y="4221088"/>
            <a:ext cx="68380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行业组合：上证能源、上证金融、上证消费、上证材料、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上证工业、上证医药、上证信息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34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12044"/>
            <a:ext cx="79208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行业组合：上证能源、上证金融、上证消费、上证材料、上证工业、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上证医药、上证信息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881590" y="1916832"/>
          <a:ext cx="7380820" cy="30861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97072">
                  <a:extLst>
                    <a:ext uri="{9D8B030D-6E8A-4147-A177-3AD203B41FA5}">
                      <a16:colId xmlns:a16="http://schemas.microsoft.com/office/drawing/2014/main" val="1834951147"/>
                    </a:ext>
                  </a:extLst>
                </a:gridCol>
                <a:gridCol w="1536918">
                  <a:extLst>
                    <a:ext uri="{9D8B030D-6E8A-4147-A177-3AD203B41FA5}">
                      <a16:colId xmlns:a16="http://schemas.microsoft.com/office/drawing/2014/main" val="2639799439"/>
                    </a:ext>
                  </a:extLst>
                </a:gridCol>
                <a:gridCol w="1581605">
                  <a:extLst>
                    <a:ext uri="{9D8B030D-6E8A-4147-A177-3AD203B41FA5}">
                      <a16:colId xmlns:a16="http://schemas.microsoft.com/office/drawing/2014/main" val="4268914789"/>
                    </a:ext>
                  </a:extLst>
                </a:gridCol>
                <a:gridCol w="1581605">
                  <a:extLst>
                    <a:ext uri="{9D8B030D-6E8A-4147-A177-3AD203B41FA5}">
                      <a16:colId xmlns:a16="http://schemas.microsoft.com/office/drawing/2014/main" val="4074653029"/>
                    </a:ext>
                  </a:extLst>
                </a:gridCol>
                <a:gridCol w="1283620">
                  <a:extLst>
                    <a:ext uri="{9D8B030D-6E8A-4147-A177-3AD203B41FA5}">
                      <a16:colId xmlns:a16="http://schemas.microsoft.com/office/drawing/2014/main" val="2276589693"/>
                    </a:ext>
                  </a:extLst>
                </a:gridCol>
              </a:tblGrid>
              <a:tr h="340109"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l-GR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endParaRPr lang="el-GR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l-GR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endParaRPr lang="el-GR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2479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材料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-0.0019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1.1989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-0.1363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4737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工业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-0.0025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1.1745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-0.0527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56460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金融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0.0038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1.1065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-0.2955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0.3742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0567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1.0917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0.3180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-1.0102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5349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能源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-0.0068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1.0711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0.2413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6015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医药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0.0087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0.6921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0.0546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-0.9498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4947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消费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0.0067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0.7794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0.0604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-0.5464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669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5576" y="5055566"/>
            <a:ext cx="8199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材料和工业组合可用</a:t>
            </a:r>
            <a:r>
              <a:rPr lang="en-US" altLang="zh-CN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CAPM</a:t>
            </a:r>
            <a:r>
              <a:rPr lang="zh-CN" altLang="en-US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解释</a:t>
            </a: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不能拒绝</a:t>
            </a:r>
            <a:r>
              <a:rPr lang="el-GR" altLang="zh-CN" b="1" i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en-US" altLang="zh-CN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金融和信息组合可用</a:t>
            </a:r>
            <a:r>
              <a:rPr lang="en-US" altLang="zh-CN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zh-CN" altLang="en-US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三因子模型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解释</a:t>
            </a: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不能拒绝</a:t>
            </a:r>
            <a:r>
              <a:rPr lang="el-GR" altLang="zh-CN" b="1" i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en-US" altLang="zh-CN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医药和消费组合</a:t>
            </a:r>
            <a:r>
              <a:rPr lang="zh-CN" altLang="en-US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不能完全被</a:t>
            </a:r>
            <a:r>
              <a:rPr lang="en-US" altLang="zh-CN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zh-CN" altLang="en-US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三因子模型解释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b="1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10%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显著性拒绝</a:t>
            </a:r>
            <a:r>
              <a:rPr lang="el-GR" altLang="zh-CN" b="1" i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α</a:t>
            </a:r>
            <a:r>
              <a:rPr lang="en-US" altLang="zh-CN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一般 </a:t>
            </a:r>
            <a:r>
              <a:rPr lang="en-US" altLang="zh-CN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&gt; 0, </a:t>
            </a:r>
            <a:r>
              <a:rPr lang="en-US" altLang="zh-CN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&lt; 0</a:t>
            </a: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金融和能源与此相反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。通常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剔除金融；能源金融属性强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1" name="矩形 10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5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8100" y="1988840"/>
            <a:ext cx="6775062" cy="295232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时间序列检验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横截面检验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拓展：中国股市的三因子模型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实证检验方法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94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71600" y="1055360"/>
            <a:ext cx="7452144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多资产多因子模型检验步骤：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用</a:t>
            </a:r>
            <a:r>
              <a:rPr lang="en-US" altLang="zh-CN" b="1" dirty="0">
                <a:ea typeface="微软雅黑" panose="020B0503020204020204" pitchFamily="34" charset="-122"/>
              </a:rPr>
              <a:t>OLS</a:t>
            </a:r>
            <a:r>
              <a:rPr lang="zh-CN" altLang="en-US" b="1" dirty="0">
                <a:ea typeface="微软雅黑" panose="020B0503020204020204" pitchFamily="34" charset="-122"/>
              </a:rPr>
              <a:t>估计参数，得到 </a:t>
            </a:r>
            <a:r>
              <a:rPr lang="el-GR" altLang="zh-CN" b="1" i="1" dirty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</a:rPr>
              <a:t>的估计值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联合检验 </a:t>
            </a:r>
            <a:r>
              <a:rPr lang="en-US" altLang="zh-CN" b="1" i="1" dirty="0">
                <a:ea typeface="微软雅黑" panose="020B0503020204020204" pitchFamily="34" charset="-122"/>
              </a:rPr>
              <a:t>H</a:t>
            </a:r>
            <a:r>
              <a:rPr lang="en-US" altLang="zh-CN" b="1" baseline="-25000" dirty="0"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ea typeface="微软雅黑" panose="020B0503020204020204" pitchFamily="34" charset="-122"/>
              </a:rPr>
              <a:t>: </a:t>
            </a:r>
            <a:r>
              <a:rPr lang="el-GR" altLang="zh-CN" b="1" i="1" dirty="0"/>
              <a:t>α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 = </a:t>
            </a:r>
            <a:r>
              <a:rPr lang="el-GR" altLang="zh-CN" b="1" i="1" dirty="0"/>
              <a:t>α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=, …, </a:t>
            </a:r>
            <a:r>
              <a:rPr lang="el-GR" altLang="zh-CN" b="1" i="1" dirty="0"/>
              <a:t>α</a:t>
            </a:r>
            <a:r>
              <a:rPr lang="en-US" altLang="zh-CN" b="1" i="1" baseline="-25000" dirty="0"/>
              <a:t>N</a:t>
            </a:r>
            <a:r>
              <a:rPr lang="en-US" altLang="zh-CN" b="1" dirty="0"/>
              <a:t> = 0</a:t>
            </a:r>
            <a:r>
              <a:rPr lang="zh-CN" altLang="en-US" b="1" dirty="0"/>
              <a:t>，</a:t>
            </a:r>
            <a:r>
              <a:rPr lang="zh-CN" altLang="en-US" b="1" dirty="0">
                <a:ea typeface="微软雅黑" panose="020B0503020204020204" pitchFamily="34" charset="-122"/>
              </a:rPr>
              <a:t>计算统计量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确定显著性水平，比较分位数或计算</a:t>
            </a:r>
            <a:r>
              <a:rPr lang="en-US" altLang="zh-CN" b="1" i="1" dirty="0">
                <a:ea typeface="微软雅黑" panose="020B0503020204020204" pitchFamily="34" charset="-122"/>
              </a:rPr>
              <a:t>p</a:t>
            </a:r>
            <a:r>
              <a:rPr lang="zh-CN" altLang="en-US" b="1" dirty="0">
                <a:ea typeface="微软雅黑" panose="020B0503020204020204" pitchFamily="34" charset="-122"/>
              </a:rPr>
              <a:t>值，作出统计推断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99" y="1131879"/>
            <a:ext cx="7932104" cy="10801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假设有</a:t>
            </a:r>
            <a:r>
              <a:rPr lang="en-US" altLang="zh-CN" b="1" i="1" dirty="0">
                <a:ea typeface="微软雅黑" panose="020B0503020204020204" pitchFamily="34" charset="-122"/>
              </a:rPr>
              <a:t>N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个资产，每个资产有</a:t>
            </a:r>
            <a:r>
              <a:rPr lang="en-US" altLang="zh-CN" b="1" i="1" dirty="0"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87624" y="2204660"/>
                <a:ext cx="7128792" cy="3778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三因子模型写成向量形式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r>
                        <a:rPr lang="zh-CN" altLang="en-US" sz="2000" b="1" i="0" smtClean="0">
                          <a:latin typeface="Cambria Math" panose="02040503050406030204" pitchFamily="18" charset="0"/>
                          <a:cs typeface="Times New Roman"/>
                        </a:rPr>
                        <m:t>𝛂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𝑚𝑡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𝑆𝑀𝐵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𝐻𝑀𝐿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𝛆</m:t>
                      </m:r>
                      <m:r>
                        <a:rPr lang="en-US" altLang="zh-CN" sz="2000" b="1" i="1" baseline="-2500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US" altLang="zh-CN" sz="2000" baseline="-25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/>
                        </a:rPr>
                        <m:t>; </m:t>
                      </m:r>
                      <m:r>
                        <a:rPr lang="zh-CN" altLang="en-US" sz="2000" b="1">
                          <a:latin typeface="Cambria Math" panose="02040503050406030204" pitchFamily="18" charset="0"/>
                          <a:cs typeface="Times New Roman"/>
                        </a:rPr>
                        <m:t>𝛂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baseline="-25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baseline="-25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baseline="-25000" dirty="0"/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b="1" u="sng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最小二乘线性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拟合进行参数估计</a:t>
                </a:r>
                <a:endParaRPr lang="en-US" altLang="zh-CN" sz="2400" b="1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𝐦𝐢𝐧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𝐐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𝐞</m:t>
                              </m:r>
                              <m:r>
                                <a:rPr lang="en-US" altLang="zh-CN" sz="2000" b="1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0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𝐞</m:t>
                      </m:r>
                      <m:r>
                        <a:rPr lang="en-US" altLang="zh-CN" sz="2000" b="1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20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04660"/>
                <a:ext cx="7128792" cy="3778599"/>
              </a:xfrm>
              <a:prstGeom prst="rect">
                <a:avLst/>
              </a:prstGeom>
              <a:blipFill>
                <a:blip r:embed="rId4"/>
                <a:stretch>
                  <a:fillRect l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8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367" y="1095400"/>
            <a:ext cx="7932104" cy="936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>
                <a:ea typeface="微软雅黑" panose="020B0503020204020204" pitchFamily="34" charset="-122"/>
              </a:rPr>
              <a:t>假设有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ea typeface="微软雅黑" panose="020B0503020204020204" pitchFamily="34" charset="-122"/>
              </a:rPr>
              <a:t>个资产，每个资产有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T</a:t>
            </a:r>
            <a:r>
              <a:rPr lang="zh-CN" altLang="en-US" sz="2800" b="1" dirty="0"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470484" y="2620454"/>
                <a:ext cx="5808548" cy="543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r>
                        <a:rPr lang="zh-CN" altLang="en-US" sz="2000" b="1" i="0" smtClean="0">
                          <a:latin typeface="Cambria Math" panose="02040503050406030204" pitchFamily="18" charset="0"/>
                          <a:cs typeface="Times New Roman"/>
                        </a:rPr>
                        <m:t>𝛂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𝑚𝑡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𝑆𝑀𝐵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𝐻𝑀𝐿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𝛆</m:t>
                      </m:r>
                      <m:r>
                        <a:rPr lang="en-US" altLang="zh-CN" sz="2000" b="1" i="1" baseline="-2500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484" y="2620454"/>
                <a:ext cx="5808548" cy="5433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0" y="3356992"/>
            <a:ext cx="8534462" cy="253843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71599" y="2095146"/>
            <a:ext cx="2355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用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OLS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估计参数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41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367" y="1095400"/>
            <a:ext cx="7932104" cy="936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>
                <a:ea typeface="微软雅黑" panose="020B0503020204020204" pitchFamily="34" charset="-122"/>
              </a:rPr>
              <a:t>假设有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ea typeface="微软雅黑" panose="020B0503020204020204" pitchFamily="34" charset="-122"/>
              </a:rPr>
              <a:t>个资产，每个资产有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T</a:t>
            </a:r>
            <a:r>
              <a:rPr lang="zh-CN" altLang="en-US" sz="2800" b="1" dirty="0"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568" y="1848274"/>
            <a:ext cx="6418745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联合检验 </a:t>
            </a:r>
            <a:r>
              <a:rPr lang="en-US" altLang="zh-CN" sz="2400" b="1" i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H</a:t>
            </a:r>
            <a:r>
              <a:rPr lang="en-US" altLang="zh-CN" sz="2400" b="1" baseline="-25000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0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: </a:t>
            </a:r>
            <a:r>
              <a:rPr lang="el-GR" altLang="zh-CN" sz="2400" b="1" i="1" dirty="0">
                <a:solidFill>
                  <a:srgbClr val="0070C0"/>
                </a:solidFill>
                <a:latin typeface="+mn-lt"/>
              </a:rPr>
              <a:t>α</a:t>
            </a:r>
            <a:r>
              <a:rPr lang="en-US" altLang="zh-CN" sz="2400" b="1" baseline="-250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 = </a:t>
            </a:r>
            <a:r>
              <a:rPr lang="el-GR" altLang="zh-CN" sz="2400" b="1" i="1" dirty="0">
                <a:solidFill>
                  <a:srgbClr val="0070C0"/>
                </a:solidFill>
                <a:latin typeface="+mn-lt"/>
              </a:rPr>
              <a:t>α</a:t>
            </a:r>
            <a:r>
              <a:rPr lang="en-US" altLang="zh-CN" sz="2400" b="1" baseline="-25000" dirty="0">
                <a:solidFill>
                  <a:srgbClr val="0070C0"/>
                </a:solidFill>
                <a:latin typeface="+mn-lt"/>
              </a:rPr>
              <a:t>2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 =, …, </a:t>
            </a:r>
            <a:r>
              <a:rPr lang="el-GR" altLang="zh-CN" sz="2400" b="1" i="1" dirty="0">
                <a:solidFill>
                  <a:srgbClr val="0070C0"/>
                </a:solidFill>
                <a:latin typeface="+mn-lt"/>
              </a:rPr>
              <a:t>α</a:t>
            </a:r>
            <a:r>
              <a:rPr lang="en-US" altLang="zh-CN" sz="2400" b="1" i="1" baseline="-25000" dirty="0">
                <a:solidFill>
                  <a:srgbClr val="0070C0"/>
                </a:solidFill>
                <a:latin typeface="+mn-lt"/>
              </a:rPr>
              <a:t>N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 = 0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GRS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检验）</a:t>
            </a:r>
            <a:endParaRPr lang="en-US" altLang="zh-CN" sz="24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7510517" cy="3767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4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4198" y="2484276"/>
            <a:ext cx="7200800" cy="12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（锐思数据库，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2009-2017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年，月度）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行业指数（行业组合）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、市场溢酬因子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endParaRPr lang="en-US" altLang="zh-CN" sz="20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公司规模因子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SMB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、公司价值因子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HML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、无风险收益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1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1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三因子模型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𝑺𝑴𝑩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𝑯𝑴𝑳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sz="2000" b="1" i="1" baseline="-250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  <a:blipFill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3" name="矩形 12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53424" y="4127281"/>
            <a:ext cx="68380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行业组合：上证能源、上证金融、上证消费、上证材料、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上证工业、上证医药、上证信息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5" y="5301208"/>
            <a:ext cx="8958287" cy="58201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489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116632"/>
            <a:ext cx="4752528" cy="72008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28800"/>
            <a:ext cx="7632848" cy="381642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价值股</a:t>
            </a:r>
            <a:r>
              <a:rPr lang="zh-CN" altLang="en-US" sz="2400" b="1" dirty="0">
                <a:ea typeface="微软雅黑" panose="020B0503020204020204" pitchFamily="34" charset="-122"/>
              </a:rPr>
              <a:t>：高的净资产与市值比率</a:t>
            </a:r>
            <a:r>
              <a:rPr lang="en-US" altLang="zh-CN" sz="2400" b="1" dirty="0">
                <a:ea typeface="微软雅黑" panose="020B0503020204020204" pitchFamily="34" charset="-122"/>
              </a:rPr>
              <a:t>B/M</a:t>
            </a:r>
            <a:r>
              <a:rPr lang="zh-CN" altLang="en-US" sz="2400" b="1" dirty="0">
                <a:ea typeface="微软雅黑" panose="020B0503020204020204" pitchFamily="34" charset="-122"/>
              </a:rPr>
              <a:t>、盈余与股票市值之比</a:t>
            </a:r>
            <a:r>
              <a:rPr lang="en-US" altLang="zh-CN" sz="2400" b="1" dirty="0">
                <a:ea typeface="微软雅黑" panose="020B0503020204020204" pitchFamily="34" charset="-122"/>
              </a:rPr>
              <a:t>E/P</a:t>
            </a:r>
            <a:r>
              <a:rPr lang="zh-CN" altLang="en-US" sz="2400" b="1" dirty="0">
                <a:ea typeface="微软雅黑" panose="020B0503020204020204" pitchFamily="34" charset="-122"/>
              </a:rPr>
              <a:t>、现金流与股价之比</a:t>
            </a:r>
            <a:r>
              <a:rPr lang="en-US" altLang="zh-CN" sz="2400" b="1" dirty="0">
                <a:ea typeface="微软雅黑" panose="020B0503020204020204" pitchFamily="34" charset="-122"/>
              </a:rPr>
              <a:t>C/P</a:t>
            </a:r>
            <a:r>
              <a:rPr lang="zh-CN" altLang="en-US" sz="2400" b="1" dirty="0">
                <a:ea typeface="微软雅黑" panose="020B0503020204020204" pitchFamily="34" charset="-122"/>
              </a:rPr>
              <a:t>、现金股利与股价之比</a:t>
            </a:r>
            <a:r>
              <a:rPr lang="en-US" altLang="zh-CN" sz="2400" b="1" dirty="0">
                <a:ea typeface="微软雅黑" panose="020B0503020204020204" pitchFamily="34" charset="-122"/>
              </a:rPr>
              <a:t>D/P</a:t>
            </a:r>
            <a:r>
              <a:rPr lang="zh-CN" altLang="en-US" sz="2400" b="1" dirty="0">
                <a:ea typeface="微软雅黑" panose="020B0503020204020204" pitchFamily="34" charset="-122"/>
              </a:rPr>
              <a:t>的公司股票。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成长股</a:t>
            </a:r>
            <a:r>
              <a:rPr lang="zh-CN" altLang="en-US" sz="2400" b="1" dirty="0">
                <a:ea typeface="微软雅黑" panose="020B0503020204020204" pitchFamily="34" charset="-122"/>
              </a:rPr>
              <a:t>：低的净资产与市值比率</a:t>
            </a:r>
            <a:r>
              <a:rPr lang="en-US" altLang="zh-CN" sz="2400" b="1" dirty="0">
                <a:ea typeface="微软雅黑" panose="020B0503020204020204" pitchFamily="34" charset="-122"/>
              </a:rPr>
              <a:t>B/M</a:t>
            </a:r>
            <a:r>
              <a:rPr lang="zh-CN" altLang="en-US" sz="2400" b="1" dirty="0">
                <a:ea typeface="微软雅黑" panose="020B0503020204020204" pitchFamily="34" charset="-122"/>
              </a:rPr>
              <a:t>、盈余与股票市值之比</a:t>
            </a:r>
            <a:r>
              <a:rPr lang="en-US" altLang="zh-CN" sz="2400" b="1" dirty="0">
                <a:ea typeface="微软雅黑" panose="020B0503020204020204" pitchFamily="34" charset="-122"/>
              </a:rPr>
              <a:t>E/P</a:t>
            </a:r>
            <a:r>
              <a:rPr lang="zh-CN" altLang="en-US" sz="2400" b="1" dirty="0">
                <a:ea typeface="微软雅黑" panose="020B0503020204020204" pitchFamily="34" charset="-122"/>
              </a:rPr>
              <a:t>、现金流与股价之比</a:t>
            </a:r>
            <a:r>
              <a:rPr lang="en-US" altLang="zh-CN" sz="2400" b="1" dirty="0">
                <a:ea typeface="微软雅黑" panose="020B0503020204020204" pitchFamily="34" charset="-122"/>
              </a:rPr>
              <a:t>C/P</a:t>
            </a:r>
            <a:r>
              <a:rPr lang="zh-CN" altLang="en-US" sz="2400" b="1" dirty="0">
                <a:ea typeface="微软雅黑" panose="020B0503020204020204" pitchFamily="34" charset="-122"/>
              </a:rPr>
              <a:t>、现金股利与股价之比</a:t>
            </a:r>
            <a:r>
              <a:rPr lang="en-US" altLang="zh-CN" sz="2400" b="1" dirty="0">
                <a:ea typeface="微软雅黑" panose="020B0503020204020204" pitchFamily="34" charset="-122"/>
              </a:rPr>
              <a:t>D/P</a:t>
            </a:r>
            <a:r>
              <a:rPr lang="zh-CN" altLang="en-US" sz="2400" b="1" dirty="0">
                <a:ea typeface="微软雅黑" panose="020B0503020204020204" pitchFamily="34" charset="-122"/>
              </a:rPr>
              <a:t>的公司股票。</a:t>
            </a:r>
            <a:endParaRPr lang="zh-CN" altLang="en-US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0" indent="0" algn="ctr">
              <a:lnSpc>
                <a:spcPct val="125000"/>
              </a:lnSpc>
              <a:spcBef>
                <a:spcPts val="180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在中国，到底是成长股好，还是价值股好呢？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7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8662" y="2132856"/>
            <a:ext cx="7007555" cy="1800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排序检验法（非参检验）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b="1" dirty="0" err="1">
                <a:ea typeface="微软雅黑" panose="020B0503020204020204" pitchFamily="34" charset="-122"/>
              </a:rPr>
              <a:t>Fama-MacBeth</a:t>
            </a:r>
            <a:r>
              <a:rPr lang="zh-CN" altLang="en-US" b="1" dirty="0">
                <a:ea typeface="微软雅黑" panose="020B0503020204020204" pitchFamily="34" charset="-122"/>
              </a:rPr>
              <a:t>回归（参数检验）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横截面检验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29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28800"/>
            <a:ext cx="7560840" cy="35199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多变量排序（两个变量</a:t>
            </a:r>
            <a:r>
              <a:rPr lang="en-US" altLang="zh-CN" sz="3600" b="1" i="1" dirty="0">
                <a:ea typeface="微软雅黑" panose="020B0503020204020204" pitchFamily="34" charset="-122"/>
              </a:rPr>
              <a:t>x</a:t>
            </a:r>
            <a:r>
              <a:rPr lang="en-US" altLang="zh-CN" sz="3600" b="1" baseline="-25000" dirty="0"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ea typeface="微软雅黑" panose="020B0503020204020204" pitchFamily="34" charset="-122"/>
              </a:rPr>
              <a:t>，</a:t>
            </a:r>
            <a:r>
              <a:rPr lang="en-US" altLang="zh-CN" sz="3600" b="1" i="1" dirty="0">
                <a:ea typeface="微软雅黑" panose="020B0503020204020204" pitchFamily="34" charset="-122"/>
              </a:rPr>
              <a:t>x</a:t>
            </a:r>
            <a:r>
              <a:rPr lang="en-US" altLang="zh-CN" sz="3600" b="1" baseline="-25000" dirty="0"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ea typeface="微软雅黑" panose="020B0503020204020204" pitchFamily="34" charset="-122"/>
              </a:rPr>
              <a:t>）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微软雅黑" panose="020B0503020204020204" pitchFamily="34" charset="-122"/>
              </a:rPr>
              <a:t>序贯排序：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是预测变量</a:t>
            </a:r>
            <a:r>
              <a:rPr lang="zh-CN" altLang="en-US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，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是控制变量，先排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2 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，再排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微软雅黑" panose="020B0503020204020204" pitchFamily="34" charset="-122"/>
              </a:rPr>
              <a:t>独立排序：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28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x</a:t>
            </a:r>
            <a:r>
              <a:rPr lang="en-US" altLang="zh-CN" sz="2800" b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分别排序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800" b="1" baseline="-25000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排序检验法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09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020" y="1085402"/>
            <a:ext cx="7560840" cy="5137834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排序法实证案例 </a:t>
            </a:r>
            <a:r>
              <a:rPr lang="en-US" altLang="zh-CN" sz="2000" b="1" dirty="0">
                <a:solidFill>
                  <a:srgbClr val="0070C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Fama</a:t>
            </a:r>
            <a:r>
              <a:rPr lang="en-US" altLang="zh-CN" sz="2000" b="1" dirty="0">
                <a:solidFill>
                  <a:srgbClr val="0070C0"/>
                </a:solidFill>
                <a:ea typeface="微软雅黑" panose="020B0503020204020204" pitchFamily="34" charset="-122"/>
              </a:rPr>
              <a:t> and French 1992)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检验市值和</a:t>
            </a:r>
            <a:r>
              <a:rPr lang="el-GR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对股票平均收益率的解释能力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CRSP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非金融类上市公司的市场数据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Compustat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上市公司损益表与资产负债表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排序方法：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月份，股票依市值分成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个分位；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每个分位中按</a:t>
            </a:r>
            <a:r>
              <a:rPr lang="el-GR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分成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个分位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1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年前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2-6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年的数据计算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个投资组合，持有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年后调整组合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计算组合收益率的均值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排序检验法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50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439" y="955462"/>
            <a:ext cx="7560840" cy="10790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排序法实证案例 </a:t>
            </a:r>
            <a:r>
              <a:rPr lang="en-US" altLang="zh-CN" sz="2000" b="1" dirty="0">
                <a:solidFill>
                  <a:srgbClr val="0070C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Fama</a:t>
            </a:r>
            <a:r>
              <a:rPr lang="en-US" altLang="zh-CN" sz="2000" b="1" dirty="0">
                <a:solidFill>
                  <a:srgbClr val="0070C0"/>
                </a:solidFill>
                <a:ea typeface="微软雅黑" panose="020B0503020204020204" pitchFamily="34" charset="-122"/>
              </a:rPr>
              <a:t> and French 1992)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l-GR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ea typeface="微软雅黑" panose="020B0503020204020204" pitchFamily="34" charset="-122"/>
              </a:rPr>
              <a:t>市值双变量排序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排序检验法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805439" y="6165304"/>
            <a:ext cx="7560840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控制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市值</a:t>
            </a:r>
            <a:r>
              <a:rPr lang="zh-CN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平均收益率不随</a:t>
            </a:r>
            <a:r>
              <a:rPr lang="el-GR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的增大而上升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06" y="1915595"/>
            <a:ext cx="7670467" cy="43217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131376"/>
            <a:ext cx="5904656" cy="76683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020" y="1412776"/>
            <a:ext cx="8434840" cy="4525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CAPM</a:t>
            </a:r>
            <a:r>
              <a:rPr lang="zh-CN" altLang="en-US" b="1" dirty="0">
                <a:ea typeface="微软雅黑" panose="020B0503020204020204" pitchFamily="34" charset="-122"/>
              </a:rPr>
              <a:t>不是一个令人满意的模型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ea typeface="微软雅黑" panose="020B0503020204020204" pitchFamily="34" charset="-122"/>
              </a:rPr>
              <a:t>Roll</a:t>
            </a:r>
            <a:r>
              <a:rPr lang="zh-CN" altLang="en-US" b="1" dirty="0"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ea typeface="微软雅黑" panose="020B0503020204020204" pitchFamily="34" charset="-122"/>
              </a:rPr>
              <a:t>1977</a:t>
            </a:r>
            <a:r>
              <a:rPr lang="zh-CN" altLang="en-US" b="1" dirty="0">
                <a:ea typeface="微软雅黑" panose="020B0503020204020204" pitchFamily="34" charset="-122"/>
              </a:rPr>
              <a:t>）指出：真正的市场组合是不可观测，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实证研究中使用市场指数，只是近似替代物。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即使我们接受零假设，仅表示接受市场组合替代物条件下的有效性，不表示</a:t>
            </a:r>
            <a:r>
              <a:rPr lang="en-US" altLang="zh-CN" b="1" dirty="0">
                <a:ea typeface="微软雅黑" panose="020B0503020204020204" pitchFamily="34" charset="-122"/>
              </a:rPr>
              <a:t>CAPM</a:t>
            </a:r>
            <a:r>
              <a:rPr lang="zh-CN" altLang="en-US" b="1" dirty="0">
                <a:ea typeface="微软雅黑" panose="020B0503020204020204" pitchFamily="34" charset="-122"/>
              </a:rPr>
              <a:t>成立。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一个市场组合收益率还不足以解释众多股票的收益率，且市场组合（股票指数）难以预测，故引入多因子模型成为必然！</a:t>
            </a:r>
            <a:endParaRPr lang="en-US" altLang="zh-CN" b="1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97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556792"/>
            <a:ext cx="7607794" cy="40324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排序法优点：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无函数形式假设，可发现非线性关系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排序法缺点：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组内平均，不能体现组内变量特征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变量增加，排序麻烦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一维无控制变量，无法排除其他因素影响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排序检验法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97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8662" y="2132856"/>
            <a:ext cx="7007555" cy="1800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排序检验法（非参检验）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b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Fama-MacBeth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回归（参数检验）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横截面检验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66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1124744"/>
            <a:ext cx="7992008" cy="51459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ea typeface="微软雅黑" panose="020B0503020204020204" pitchFamily="34" charset="-122"/>
              </a:rPr>
              <a:t>其他公司特征 </a:t>
            </a:r>
            <a:r>
              <a:rPr lang="en-US" altLang="zh-CN" sz="2400" b="1" dirty="0"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ea typeface="微软雅黑" panose="020B0503020204020204" pitchFamily="34" charset="-122"/>
              </a:rPr>
              <a:t>Fama</a:t>
            </a:r>
            <a:r>
              <a:rPr lang="en-US" altLang="zh-CN" sz="2400" b="1" dirty="0">
                <a:ea typeface="微软雅黑" panose="020B0503020204020204" pitchFamily="34" charset="-122"/>
              </a:rPr>
              <a:t> and French 1992)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l-GR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值，市值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(ME)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，普通账面值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(BE)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，总账面资产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(A)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，盈利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账面市值比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(BE/ME)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，盈利价格比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(E/P)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Fama-MacBeth</a:t>
            </a:r>
            <a:r>
              <a:rPr lang="en-US" altLang="zh-CN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回归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260512" y="4059510"/>
            <a:ext cx="66238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BE, A, E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为公司日历年 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之前的最新会计年度末之值；</a:t>
            </a:r>
            <a:endParaRPr lang="en-US" altLang="zh-CN" sz="2000" b="1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BE/ME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A/ME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ME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0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月的值；</a:t>
            </a:r>
            <a:endParaRPr lang="en-US" altLang="zh-CN" sz="20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ln(ME)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0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月的值；</a:t>
            </a:r>
            <a:endParaRPr lang="en-US" altLang="zh-CN" sz="20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为正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E(+)/P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为盈利价格比，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E/P dummy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为负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E(+)/P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E/P dummy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4" y="3019258"/>
            <a:ext cx="7847992" cy="8634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3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Fama-MacBeth</a:t>
            </a:r>
            <a:r>
              <a:rPr lang="en-US" altLang="zh-CN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回归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28" y="1048301"/>
            <a:ext cx="7072624" cy="7781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5282"/>
            <a:ext cx="6047792" cy="5013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16216" y="2564904"/>
            <a:ext cx="24482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如何计算？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每月一次回归，得到回归系数的时间序列，求均值和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统计量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结果解释，课本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P55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7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556792"/>
            <a:ext cx="7607794" cy="40324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Fama-MacBeth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回归优点：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易处理多变量情形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所有观测值都有作用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Fama-MacBeth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回归缺点：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有特定的函数形式，模型本身可能存在问题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ea typeface="微软雅黑" panose="020B0503020204020204" pitchFamily="34" charset="-122"/>
              </a:rPr>
              <a:t>若实际关系为非线性，统计推断可能存在问题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Fama-MacBeth</a:t>
            </a:r>
            <a:r>
              <a:rPr lang="en-US" altLang="zh-CN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回归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95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1085232"/>
            <a:ext cx="8064896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Liu, J.-N., </a:t>
            </a:r>
            <a:r>
              <a:rPr lang="en-US" altLang="zh-CN" sz="2000" dirty="0" err="1">
                <a:ea typeface="微软雅黑" panose="020B0503020204020204" pitchFamily="34" charset="-122"/>
              </a:rPr>
              <a:t>Stambaugh</a:t>
            </a:r>
            <a:r>
              <a:rPr lang="en-US" altLang="zh-CN" sz="2000" dirty="0">
                <a:ea typeface="微软雅黑" panose="020B0503020204020204" pitchFamily="34" charset="-122"/>
              </a:rPr>
              <a:t>, R. F., Yuan, Y., Size and value in China, </a:t>
            </a:r>
            <a:r>
              <a:rPr lang="en-US" altLang="zh-CN" sz="2000" i="1" dirty="0">
                <a:ea typeface="微软雅黑" panose="020B0503020204020204" pitchFamily="34" charset="-122"/>
              </a:rPr>
              <a:t>Journal of Financial Economics</a:t>
            </a:r>
            <a:r>
              <a:rPr lang="en-US" altLang="zh-CN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ea typeface="微软雅黑" panose="020B0503020204020204" pitchFamily="34" charset="-122"/>
              </a:rPr>
              <a:t>134</a:t>
            </a:r>
            <a:r>
              <a:rPr lang="en-US" altLang="zh-CN" sz="2000" dirty="0">
                <a:ea typeface="微软雅黑" panose="020B0503020204020204" pitchFamily="34" charset="-122"/>
              </a:rPr>
              <a:t>, (2019) 48-69.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拓展：中国股市三因子模型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584108" y="2151114"/>
            <a:ext cx="59766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三因子模型不同之处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去掉壳公司（去掉市值最低的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Value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Earning Price Ratio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47664" y="4149080"/>
            <a:ext cx="48245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检验因子有效性：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latin typeface="+mn-lt"/>
                <a:ea typeface="微软雅黑" panose="020B0503020204020204" pitchFamily="34" charset="-122"/>
              </a:rPr>
              <a:t>Fama-MacBeth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回归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25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1085232"/>
            <a:ext cx="8064896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Liu, J.-N., </a:t>
            </a:r>
            <a:r>
              <a:rPr lang="en-US" altLang="zh-CN" sz="2000" dirty="0" err="1">
                <a:ea typeface="微软雅黑" panose="020B0503020204020204" pitchFamily="34" charset="-122"/>
              </a:rPr>
              <a:t>Stambaugh</a:t>
            </a:r>
            <a:r>
              <a:rPr lang="en-US" altLang="zh-CN" sz="2000" dirty="0">
                <a:ea typeface="微软雅黑" panose="020B0503020204020204" pitchFamily="34" charset="-122"/>
              </a:rPr>
              <a:t>, R. F., Yuan, Y., Size and value in China, </a:t>
            </a:r>
            <a:r>
              <a:rPr lang="en-US" altLang="zh-CN" sz="2000" i="1" dirty="0">
                <a:ea typeface="微软雅黑" panose="020B0503020204020204" pitchFamily="34" charset="-122"/>
              </a:rPr>
              <a:t>Journal of Financial Economics</a:t>
            </a:r>
            <a:r>
              <a:rPr lang="en-US" altLang="zh-CN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ea typeface="微软雅黑" panose="020B0503020204020204" pitchFamily="34" charset="-122"/>
              </a:rPr>
              <a:t>134</a:t>
            </a:r>
            <a:r>
              <a:rPr lang="en-US" altLang="zh-CN" sz="2000" dirty="0">
                <a:ea typeface="微软雅黑" panose="020B0503020204020204" pitchFamily="34" charset="-122"/>
              </a:rPr>
              <a:t>, (2019) 48-69.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拓展：中国股市三因子模型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403648" y="2348880"/>
            <a:ext cx="669674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检验因子有效性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排序法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实验验证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去掉壳公司，市值和盈利价格比序贯排序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按年调整投资组合，计算投资组合平均收益率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58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229" y="985002"/>
            <a:ext cx="8064896" cy="7882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Liu, J.-N., </a:t>
            </a:r>
            <a:r>
              <a:rPr lang="en-US" altLang="zh-CN" sz="2000" dirty="0" err="1">
                <a:ea typeface="微软雅黑" panose="020B0503020204020204" pitchFamily="34" charset="-122"/>
              </a:rPr>
              <a:t>Stambaugh</a:t>
            </a:r>
            <a:r>
              <a:rPr lang="en-US" altLang="zh-CN" sz="2000" dirty="0">
                <a:ea typeface="微软雅黑" panose="020B0503020204020204" pitchFamily="34" charset="-122"/>
              </a:rPr>
              <a:t>, R. F., Yuan, Y., Size and value in China, </a:t>
            </a:r>
            <a:r>
              <a:rPr lang="en-US" altLang="zh-CN" sz="2000" i="1" dirty="0">
                <a:ea typeface="微软雅黑" panose="020B0503020204020204" pitchFamily="34" charset="-122"/>
              </a:rPr>
              <a:t>Journal of Financial Economics</a:t>
            </a:r>
            <a:r>
              <a:rPr lang="en-US" altLang="zh-CN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ea typeface="微软雅黑" panose="020B0503020204020204" pitchFamily="34" charset="-122"/>
              </a:rPr>
              <a:t>134</a:t>
            </a:r>
            <a:r>
              <a:rPr lang="en-US" altLang="zh-CN" sz="2000" dirty="0">
                <a:ea typeface="微软雅黑" panose="020B0503020204020204" pitchFamily="34" charset="-122"/>
              </a:rPr>
              <a:t>, (2019) 48-69.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拓展：中国股市三因子模型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457259" y="1543545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检验因子有效性 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Fama-MacBeth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0" y="6093296"/>
            <a:ext cx="9145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The </a:t>
            </a:r>
            <a:r>
              <a:rPr lang="en-US" altLang="zh-CN" sz="1000" b="1" dirty="0" err="1"/>
              <a:t>regressors</a:t>
            </a:r>
            <a:r>
              <a:rPr lang="en-US" altLang="zh-CN" sz="1000" b="1" dirty="0"/>
              <a:t> include </a:t>
            </a:r>
            <a:r>
              <a:rPr lang="en-US" altLang="zh-CN" sz="1000" b="1" dirty="0" err="1"/>
              <a:t>preranking</a:t>
            </a:r>
            <a:r>
              <a:rPr lang="en-US" altLang="zh-CN" sz="1000" b="1" dirty="0"/>
              <a:t> </a:t>
            </a:r>
            <a:r>
              <a:rPr lang="en-US" altLang="zh-CN" sz="1000" b="1" dirty="0">
                <a:solidFill>
                  <a:srgbClr val="C00000"/>
                </a:solidFill>
              </a:rPr>
              <a:t>CAPM </a:t>
            </a:r>
            <a:r>
              <a:rPr lang="en-US" altLang="zh-CN" sz="1000" b="1" i="1" dirty="0">
                <a:solidFill>
                  <a:srgbClr val="C00000"/>
                </a:solidFill>
              </a:rPr>
              <a:t>β</a:t>
            </a:r>
            <a:r>
              <a:rPr lang="en-US" altLang="zh-CN" sz="1000" b="1" i="1" baseline="-25000" dirty="0">
                <a:solidFill>
                  <a:srgbClr val="C00000"/>
                </a:solidFill>
              </a:rPr>
              <a:t>t</a:t>
            </a:r>
            <a:r>
              <a:rPr lang="en-US" altLang="zh-CN" sz="1000" b="1" i="1" dirty="0">
                <a:solidFill>
                  <a:srgbClr val="C00000"/>
                </a:solidFill>
              </a:rPr>
              <a:t> </a:t>
            </a:r>
            <a:r>
              <a:rPr lang="en-US" altLang="zh-CN" sz="1000" b="1" dirty="0"/>
              <a:t>estimated using the past 12 months of daily returns with a five-lag Dimson (1979) correction; the log of month-end market cap </a:t>
            </a:r>
            <a:r>
              <a:rPr lang="en-US" altLang="zh-CN" sz="1000" b="1" dirty="0">
                <a:solidFill>
                  <a:srgbClr val="C00000"/>
                </a:solidFill>
              </a:rPr>
              <a:t>(log </a:t>
            </a:r>
            <a:r>
              <a:rPr lang="en-US" altLang="zh-CN" sz="1000" b="1" i="1" dirty="0">
                <a:solidFill>
                  <a:srgbClr val="C00000"/>
                </a:solidFill>
              </a:rPr>
              <a:t>M</a:t>
            </a:r>
            <a:r>
              <a:rPr lang="en-US" altLang="zh-CN" sz="1000" b="1" dirty="0">
                <a:solidFill>
                  <a:srgbClr val="C00000"/>
                </a:solidFill>
              </a:rPr>
              <a:t>)</a:t>
            </a:r>
            <a:r>
              <a:rPr lang="en-US" altLang="zh-CN" sz="1000" b="1" dirty="0"/>
              <a:t>; the log of book-to-market </a:t>
            </a:r>
            <a:r>
              <a:rPr lang="en-US" altLang="zh-CN" sz="1000" b="1" dirty="0">
                <a:solidFill>
                  <a:srgbClr val="C00000"/>
                </a:solidFill>
              </a:rPr>
              <a:t>(log </a:t>
            </a:r>
            <a:r>
              <a:rPr lang="en-US" altLang="zh-CN" sz="1000" b="1" i="1" dirty="0">
                <a:solidFill>
                  <a:srgbClr val="C00000"/>
                </a:solidFill>
              </a:rPr>
              <a:t>BM</a:t>
            </a:r>
            <a:r>
              <a:rPr lang="en-US" altLang="zh-CN" sz="1000" b="1" dirty="0">
                <a:solidFill>
                  <a:srgbClr val="C00000"/>
                </a:solidFill>
              </a:rPr>
              <a:t>); </a:t>
            </a:r>
            <a:r>
              <a:rPr lang="en-US" altLang="zh-CN" sz="1000" b="1" dirty="0"/>
              <a:t>the log of assets-to-market </a:t>
            </a:r>
            <a:r>
              <a:rPr lang="en-US" altLang="zh-CN" sz="1000" b="1" dirty="0">
                <a:solidFill>
                  <a:srgbClr val="C00000"/>
                </a:solidFill>
              </a:rPr>
              <a:t>(log </a:t>
            </a:r>
            <a:r>
              <a:rPr lang="en-US" altLang="zh-CN" sz="1000" b="1" i="1" dirty="0">
                <a:solidFill>
                  <a:srgbClr val="C00000"/>
                </a:solidFill>
              </a:rPr>
              <a:t>AM</a:t>
            </a:r>
            <a:r>
              <a:rPr lang="en-US" altLang="zh-CN" sz="1000" b="1" dirty="0">
                <a:solidFill>
                  <a:srgbClr val="C00000"/>
                </a:solidFill>
              </a:rPr>
              <a:t>)</a:t>
            </a:r>
            <a:r>
              <a:rPr lang="en-US" altLang="zh-CN" sz="1000" b="1" dirty="0"/>
              <a:t>; </a:t>
            </a:r>
            <a:r>
              <a:rPr lang="en-US" altLang="zh-CN" sz="1000" b="1" i="1" dirty="0">
                <a:solidFill>
                  <a:srgbClr val="C00000"/>
                </a:solidFill>
              </a:rPr>
              <a:t>EP</a:t>
            </a:r>
            <a:r>
              <a:rPr lang="en-US" altLang="zh-CN" sz="1000" b="1" dirty="0">
                <a:solidFill>
                  <a:srgbClr val="C00000"/>
                </a:solidFill>
              </a:rPr>
              <a:t>+</a:t>
            </a:r>
            <a:r>
              <a:rPr lang="en-US" altLang="zh-CN" sz="1000" b="1" dirty="0"/>
              <a:t>, which equals the positive values of earnings-to-price, and zero otherwise; </a:t>
            </a:r>
            <a:r>
              <a:rPr lang="en-US" altLang="zh-CN" sz="1000" b="1" i="1" dirty="0">
                <a:solidFill>
                  <a:srgbClr val="C00000"/>
                </a:solidFill>
              </a:rPr>
              <a:t>D</a:t>
            </a:r>
            <a:r>
              <a:rPr lang="en-US" altLang="zh-CN" sz="1000" b="1" dirty="0">
                <a:solidFill>
                  <a:srgbClr val="C00000"/>
                </a:solidFill>
              </a:rPr>
              <a:t>(</a:t>
            </a:r>
            <a:r>
              <a:rPr lang="en-US" altLang="zh-CN" sz="1000" b="1" i="1" dirty="0">
                <a:solidFill>
                  <a:srgbClr val="C00000"/>
                </a:solidFill>
              </a:rPr>
              <a:t>EP </a:t>
            </a:r>
            <a:r>
              <a:rPr lang="en-US" altLang="zh-CN" sz="1000" b="1" dirty="0">
                <a:solidFill>
                  <a:srgbClr val="C00000"/>
                </a:solidFill>
              </a:rPr>
              <a:t>&lt; 0)</a:t>
            </a:r>
            <a:r>
              <a:rPr lang="en-US" altLang="zh-CN" sz="1000" b="1" dirty="0"/>
              <a:t>, which equals one if earnings are negative, and zero otherwise; </a:t>
            </a:r>
            <a:r>
              <a:rPr lang="en-US" altLang="zh-CN" sz="1000" b="1" i="1" dirty="0">
                <a:solidFill>
                  <a:srgbClr val="C00000"/>
                </a:solidFill>
              </a:rPr>
              <a:t>CP</a:t>
            </a:r>
            <a:r>
              <a:rPr lang="en-US" altLang="zh-CN" sz="1000" b="1" dirty="0">
                <a:solidFill>
                  <a:srgbClr val="C00000"/>
                </a:solidFill>
              </a:rPr>
              <a:t>+</a:t>
            </a:r>
            <a:r>
              <a:rPr lang="en-US" altLang="zh-CN" sz="1000" b="1" dirty="0"/>
              <a:t> and </a:t>
            </a:r>
            <a:r>
              <a:rPr lang="en-US" altLang="zh-CN" sz="1000" b="1" i="1" dirty="0">
                <a:solidFill>
                  <a:srgbClr val="C00000"/>
                </a:solidFill>
              </a:rPr>
              <a:t>D</a:t>
            </a:r>
            <a:r>
              <a:rPr lang="en-US" altLang="zh-CN" sz="1000" b="1" dirty="0">
                <a:solidFill>
                  <a:srgbClr val="C00000"/>
                </a:solidFill>
              </a:rPr>
              <a:t>(</a:t>
            </a:r>
            <a:r>
              <a:rPr lang="en-US" altLang="zh-CN" sz="1000" b="1" i="1" dirty="0">
                <a:solidFill>
                  <a:srgbClr val="C00000"/>
                </a:solidFill>
              </a:rPr>
              <a:t>CP </a:t>
            </a:r>
            <a:r>
              <a:rPr lang="en-US" altLang="zh-CN" sz="1000" b="1" dirty="0">
                <a:solidFill>
                  <a:srgbClr val="C00000"/>
                </a:solidFill>
              </a:rPr>
              <a:t>&lt; 0)</a:t>
            </a:r>
            <a:r>
              <a:rPr lang="en-US" altLang="zh-CN" sz="1000" b="1" dirty="0"/>
              <a:t> (with the last two similarly defined). </a:t>
            </a:r>
            <a:endParaRPr lang="en-US" altLang="zh-CN" sz="11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" y="2289366"/>
            <a:ext cx="9023117" cy="364496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452320" y="3284984"/>
            <a:ext cx="648072" cy="23754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229" y="985002"/>
            <a:ext cx="8064896" cy="7882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Liu, J.-N., </a:t>
            </a:r>
            <a:r>
              <a:rPr lang="en-US" altLang="zh-CN" sz="2000" dirty="0" err="1">
                <a:ea typeface="微软雅黑" panose="020B0503020204020204" pitchFamily="34" charset="-122"/>
              </a:rPr>
              <a:t>Stambaugh</a:t>
            </a:r>
            <a:r>
              <a:rPr lang="en-US" altLang="zh-CN" sz="2000" dirty="0">
                <a:ea typeface="微软雅黑" panose="020B0503020204020204" pitchFamily="34" charset="-122"/>
              </a:rPr>
              <a:t>, R. F., Yuan, Y., Size and value in China, </a:t>
            </a:r>
            <a:r>
              <a:rPr lang="en-US" altLang="zh-CN" sz="2000" i="1" dirty="0">
                <a:ea typeface="微软雅黑" panose="020B0503020204020204" pitchFamily="34" charset="-122"/>
              </a:rPr>
              <a:t>Journal of Financial Economics</a:t>
            </a:r>
            <a:r>
              <a:rPr lang="en-US" altLang="zh-CN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ea typeface="微软雅黑" panose="020B0503020204020204" pitchFamily="34" charset="-122"/>
              </a:rPr>
              <a:t>134</a:t>
            </a:r>
            <a:r>
              <a:rPr lang="en-US" altLang="zh-CN" sz="2000" dirty="0">
                <a:ea typeface="微软雅黑" panose="020B0503020204020204" pitchFamily="34" charset="-122"/>
              </a:rPr>
              <a:t>, (2019) 48-69.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拓展：中国股市三因子模型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971600" y="17185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构建因子</a:t>
            </a:r>
          </a:p>
        </p:txBody>
      </p:sp>
      <p:sp>
        <p:nvSpPr>
          <p:cNvPr id="8" name="矩形 7"/>
          <p:cNvSpPr/>
          <p:nvPr/>
        </p:nvSpPr>
        <p:spPr>
          <a:xfrm>
            <a:off x="619039" y="2132856"/>
            <a:ext cx="79134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每月去掉壳公司（市值最低的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30%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），剩余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70%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的股票为研究对象；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按市值中值分成小市值组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(S)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和大市值组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(M)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按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EP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值分组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顶部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30% 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),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中间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40% 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),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底部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30% 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取交集构建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个投资组合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M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</a:rPr>
              <a:t>；（注意计算收益率采用市值加权，包含非流通股）</a:t>
            </a:r>
            <a:endParaRPr lang="zh-CN" altLang="en-US" sz="2400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57" y="5445224"/>
            <a:ext cx="5419765" cy="13049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76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229" y="985002"/>
            <a:ext cx="8064896" cy="7882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Liu, J.-N., </a:t>
            </a:r>
            <a:r>
              <a:rPr lang="en-US" altLang="zh-CN" sz="2000" dirty="0" err="1">
                <a:ea typeface="微软雅黑" panose="020B0503020204020204" pitchFamily="34" charset="-122"/>
              </a:rPr>
              <a:t>Stambaugh</a:t>
            </a:r>
            <a:r>
              <a:rPr lang="en-US" altLang="zh-CN" sz="2000" dirty="0">
                <a:ea typeface="微软雅黑" panose="020B0503020204020204" pitchFamily="34" charset="-122"/>
              </a:rPr>
              <a:t>, R. F., Yuan, Y., Size and value in China, </a:t>
            </a:r>
            <a:r>
              <a:rPr lang="en-US" altLang="zh-CN" sz="2000" i="1" dirty="0">
                <a:ea typeface="微软雅黑" panose="020B0503020204020204" pitchFamily="34" charset="-122"/>
              </a:rPr>
              <a:t>Journal of Financial Economics</a:t>
            </a:r>
            <a:r>
              <a:rPr lang="en-US" altLang="zh-CN" sz="2000" dirty="0"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ea typeface="微软雅黑" panose="020B0503020204020204" pitchFamily="34" charset="-122"/>
              </a:rPr>
              <a:t>134</a:t>
            </a:r>
            <a:r>
              <a:rPr lang="en-US" altLang="zh-CN" sz="2000" dirty="0">
                <a:ea typeface="微软雅黑" panose="020B0503020204020204" pitchFamily="34" charset="-122"/>
              </a:rPr>
              <a:t>, (2019) 48-69.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拓展：中国股市三因子模型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827584" y="1681405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58" y="1795607"/>
            <a:ext cx="5839719" cy="3866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08986"/>
            <a:ext cx="3959800" cy="2874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677" y="2895327"/>
            <a:ext cx="4065300" cy="29018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56076" y="6063679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如何进行时间序列检验：单资产和多资产？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47246" y="2297945"/>
            <a:ext cx="649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三因子模型比较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8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7" y="1318070"/>
            <a:ext cx="8229600" cy="4525963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ea typeface="微软雅黑" panose="020B0503020204020204" pitchFamily="34" charset="-122"/>
              </a:rPr>
              <a:t>套利定价模型（</a:t>
            </a:r>
            <a:r>
              <a:rPr lang="en-US" altLang="zh-CN" b="1" dirty="0">
                <a:ea typeface="微软雅黑" panose="020B0503020204020204" pitchFamily="34" charset="-122"/>
              </a:rPr>
              <a:t>Ross, 1976</a:t>
            </a:r>
            <a:r>
              <a:rPr lang="zh-CN" altLang="en-US" b="1" dirty="0">
                <a:ea typeface="微软雅黑" panose="020B0503020204020204" pitchFamily="34" charset="-122"/>
              </a:rPr>
              <a:t>）：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假设资产的收益率由</a:t>
            </a:r>
            <a:r>
              <a:rPr lang="en-US" altLang="zh-CN" b="1" i="1" dirty="0">
                <a:solidFill>
                  <a:srgbClr val="0070C0"/>
                </a:solidFill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个因子生成</a:t>
            </a:r>
            <a:r>
              <a:rPr lang="zh-CN" altLang="en-US" b="1" dirty="0">
                <a:ea typeface="微软雅黑" panose="020B0503020204020204" pitchFamily="34" charset="-122"/>
              </a:rPr>
              <a:t>。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ea typeface="微软雅黑" panose="020B0503020204020204" pitchFamily="34" charset="-122"/>
              </a:rPr>
              <a:t>在无套利均衡条件下，资产（预期）的均衡收益率满足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ea typeface="微软雅黑" panose="020B0503020204020204" pitchFamily="34" charset="-122"/>
              </a:rPr>
              <a:t>若预期收益率</a:t>
            </a:r>
            <a:r>
              <a:rPr lang="en-US" altLang="zh-CN" b="1" dirty="0">
                <a:ea typeface="微软雅黑" panose="020B0503020204020204" pitchFamily="34" charset="-122"/>
              </a:rPr>
              <a:t> &gt; </a:t>
            </a:r>
            <a:r>
              <a:rPr lang="zh-CN" altLang="en-US" b="1" dirty="0">
                <a:ea typeface="微软雅黑" panose="020B0503020204020204" pitchFamily="34" charset="-122"/>
              </a:rPr>
              <a:t>均衡收益率，有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47664" y="131376"/>
            <a:ext cx="5904656" cy="76683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14" y="4077072"/>
            <a:ext cx="7476246" cy="4838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71" y="5399810"/>
            <a:ext cx="2289938" cy="4442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95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998184"/>
            <a:ext cx="7920000" cy="228765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资本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回报率要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b="1" i="1" dirty="0">
                <a:solidFill>
                  <a:srgbClr val="C00000"/>
                </a:solidFill>
              </a:rPr>
              <a:t>ROC = </a:t>
            </a:r>
            <a:r>
              <a:rPr lang="zh-CN" altLang="en-US" sz="2400" b="1" i="1" dirty="0">
                <a:solidFill>
                  <a:srgbClr val="C00000"/>
                </a:solidFill>
              </a:rPr>
              <a:t>息税前利润 </a:t>
            </a:r>
            <a:r>
              <a:rPr lang="en-US" altLang="zh-CN" sz="2400" b="1" i="1" dirty="0">
                <a:solidFill>
                  <a:srgbClr val="C00000"/>
                </a:solidFill>
              </a:rPr>
              <a:t>/ </a:t>
            </a:r>
            <a:r>
              <a:rPr lang="zh-CN" altLang="en-US" sz="2400" b="1" i="1" dirty="0">
                <a:solidFill>
                  <a:srgbClr val="C00000"/>
                </a:solidFill>
              </a:rPr>
              <a:t>资本</a:t>
            </a:r>
            <a:endParaRPr lang="en-US" altLang="zh-CN" sz="24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价格要便宜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b="1" i="1" dirty="0">
                <a:solidFill>
                  <a:srgbClr val="C00000"/>
                </a:solidFill>
              </a:rPr>
              <a:t>Earnings Yield = </a:t>
            </a:r>
            <a:r>
              <a:rPr lang="zh-CN" altLang="en-US" sz="2400" b="1" i="1" dirty="0">
                <a:solidFill>
                  <a:srgbClr val="C00000"/>
                </a:solidFill>
              </a:rPr>
              <a:t>息税前利润 </a:t>
            </a:r>
            <a:r>
              <a:rPr lang="en-US" altLang="zh-CN" sz="2400" b="1" i="1" dirty="0">
                <a:solidFill>
                  <a:srgbClr val="C00000"/>
                </a:solidFill>
              </a:rPr>
              <a:t>/ </a:t>
            </a:r>
            <a:r>
              <a:rPr lang="zh-CN" altLang="en-US" sz="2400" b="1" i="1" dirty="0">
                <a:solidFill>
                  <a:srgbClr val="C00000"/>
                </a:solidFill>
              </a:rPr>
              <a:t>企业总价值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5" name="矩形 4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Greenblatt 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的神奇公式及其</a:t>
            </a:r>
            <a:r>
              <a:rPr lang="zh-CN" altLang="en-US" sz="3600" b="1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改进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40" y="3212806"/>
            <a:ext cx="5400600" cy="3352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43608" y="6495484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lt"/>
              </a:rPr>
              <a:t>https://zhuanlan.zhihu.com/p/40032563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271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376" y="1077078"/>
            <a:ext cx="7427168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多因子模型的</a:t>
            </a:r>
            <a:r>
              <a:rPr lang="zh-CN" altLang="en-US" b="1" dirty="0">
                <a:ea typeface="微软雅黑" panose="020B0503020204020204" pitchFamily="34" charset="-122"/>
              </a:rPr>
              <a:t>优缺点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预测市场指数十分困难，故</a:t>
            </a:r>
            <a:r>
              <a:rPr lang="en-US" altLang="zh-CN" b="1" dirty="0">
                <a:ea typeface="微软雅黑" panose="020B0503020204020204" pitchFamily="34" charset="-122"/>
              </a:rPr>
              <a:t>CAPM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只具有理论意义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寻找可预测的因子成为替代市场指数的必然选择，多因子模型更多地用于实际选股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多因子模型并没有告诉你哪些因子影响股票收益率，寻找因子就成为“独家秘笈”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在有效市场条件下，寻找规律者自己消灭规律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47664" y="131376"/>
            <a:ext cx="5904656" cy="76683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4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138" y="1427027"/>
            <a:ext cx="822960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CRR</a:t>
            </a:r>
            <a:r>
              <a:rPr lang="zh-CN" altLang="en-US" b="1" dirty="0">
                <a:ea typeface="微软雅黑" panose="020B0503020204020204" pitchFamily="34" charset="-122"/>
              </a:rPr>
              <a:t>模型 </a:t>
            </a:r>
            <a:r>
              <a:rPr lang="en-US" altLang="zh-CN" sz="2000" b="1" dirty="0">
                <a:ea typeface="微软雅黑" panose="020B0503020204020204" pitchFamily="34" charset="-122"/>
              </a:rPr>
              <a:t>(Chen, Roll and Ross, 1986)</a:t>
            </a:r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标题 1"/>
          <p:cNvSpPr txBox="1">
            <a:spLocks/>
          </p:cNvSpPr>
          <p:nvPr/>
        </p:nvSpPr>
        <p:spPr>
          <a:xfrm>
            <a:off x="1644489" y="143694"/>
            <a:ext cx="4943735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常用的多因子模型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10829"/>
            <a:ext cx="7301392" cy="47166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2401" y="3018226"/>
            <a:ext cx="7793097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MP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是工业产值增长率</a:t>
            </a:r>
            <a:endParaRPr lang="en-US" altLang="zh-CN" sz="2800" b="1" dirty="0">
              <a:latin typeface="+mn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DEI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是预期的通货膨胀率的变化值</a:t>
            </a:r>
            <a:endParaRPr lang="en-US" altLang="zh-CN" sz="2800" b="1" dirty="0">
              <a:latin typeface="+mn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UI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是实现的通胀率与预期通胀率之差</a:t>
            </a:r>
            <a:endParaRPr lang="en-US" altLang="zh-CN" sz="2800" b="1" dirty="0">
              <a:latin typeface="+mn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UPR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是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</a:rPr>
              <a:t>BAA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级债券与长期国债的收益率之差</a:t>
            </a:r>
            <a:endParaRPr lang="en-US" altLang="zh-CN" sz="2800" b="1" dirty="0">
              <a:latin typeface="+mn-lt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+mn-lt"/>
                <a:ea typeface="微软雅黑" panose="020B0503020204020204" pitchFamily="34" charset="-122"/>
              </a:rPr>
              <a:t>UTS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</a:rPr>
              <a:t>是长期国债与短期国债的收益率之差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2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489" y="143694"/>
            <a:ext cx="4943735" cy="76470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常用的多因子模型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1340768"/>
            <a:ext cx="7847992" cy="47525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900" b="1" dirty="0" err="1">
                <a:ea typeface="微软雅黑" panose="020B0503020204020204" pitchFamily="34" charset="-122"/>
              </a:rPr>
              <a:t>Fama</a:t>
            </a:r>
            <a:r>
              <a:rPr lang="en-US" altLang="zh-CN" sz="3900" b="1" dirty="0">
                <a:ea typeface="微软雅黑" panose="020B0503020204020204" pitchFamily="34" charset="-122"/>
              </a:rPr>
              <a:t>-French</a:t>
            </a:r>
            <a:r>
              <a:rPr lang="zh-CN" altLang="en-US" sz="3900" b="1" dirty="0">
                <a:ea typeface="微软雅黑" panose="020B0503020204020204" pitchFamily="34" charset="-122"/>
              </a:rPr>
              <a:t>三因子模型 </a:t>
            </a:r>
            <a:r>
              <a:rPr lang="en-US" altLang="zh-CN" sz="2300" b="1" dirty="0">
                <a:ea typeface="微软雅黑" panose="020B0503020204020204" pitchFamily="34" charset="-122"/>
              </a:rPr>
              <a:t>(</a:t>
            </a:r>
            <a:r>
              <a:rPr lang="en-US" altLang="zh-CN" sz="2300" b="1" dirty="0" err="1">
                <a:ea typeface="微软雅黑" panose="020B0503020204020204" pitchFamily="34" charset="-122"/>
              </a:rPr>
              <a:t>Fama</a:t>
            </a:r>
            <a:r>
              <a:rPr lang="zh-CN" altLang="en-US" sz="2300" b="1" dirty="0">
                <a:ea typeface="微软雅黑" panose="020B0503020204020204" pitchFamily="34" charset="-122"/>
              </a:rPr>
              <a:t> </a:t>
            </a:r>
            <a:r>
              <a:rPr lang="en-US" altLang="zh-CN" sz="2300" b="1" dirty="0">
                <a:ea typeface="微软雅黑" panose="020B0503020204020204" pitchFamily="34" charset="-122"/>
              </a:rPr>
              <a:t>and French</a:t>
            </a:r>
            <a:r>
              <a:rPr lang="zh-CN" altLang="en-US" sz="2300" b="1" dirty="0">
                <a:ea typeface="微软雅黑" panose="020B0503020204020204" pitchFamily="34" charset="-122"/>
              </a:rPr>
              <a:t>，</a:t>
            </a:r>
            <a:r>
              <a:rPr lang="en-US" altLang="zh-CN" sz="2300" b="1" dirty="0">
                <a:ea typeface="微软雅黑" panose="020B0503020204020204" pitchFamily="34" charset="-122"/>
              </a:rPr>
              <a:t>1996)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FF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模型之前的实证结果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规模效应：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小市值公司较大市值公司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有更高的平均收益率 </a:t>
            </a:r>
            <a:r>
              <a:rPr lang="en-US" altLang="zh-CN" sz="2600" b="1" dirty="0">
                <a:ea typeface="微软雅黑" panose="020B0503020204020204" pitchFamily="34" charset="-122"/>
              </a:rPr>
              <a:t>(Banz,1981)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财务杠杆：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负债与股票市值之比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可解释股票平均收益率</a:t>
            </a:r>
            <a:r>
              <a:rPr lang="en-US" altLang="zh-CN" sz="2600" b="1" dirty="0">
                <a:ea typeface="微软雅黑" panose="020B0503020204020204" pitchFamily="34" charset="-122"/>
              </a:rPr>
              <a:t>(Bhandari</a:t>
            </a:r>
            <a:r>
              <a:rPr lang="zh-CN" altLang="en-US" sz="2600" b="1" dirty="0">
                <a:ea typeface="微软雅黑" panose="020B0503020204020204" pitchFamily="34" charset="-122"/>
              </a:rPr>
              <a:t>，</a:t>
            </a:r>
            <a:r>
              <a:rPr lang="en-US" altLang="zh-CN" sz="2600" b="1" dirty="0">
                <a:ea typeface="微软雅黑" panose="020B0503020204020204" pitchFamily="34" charset="-122"/>
              </a:rPr>
              <a:t>1988)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BE/ME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账面市值比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(B/M)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与美国股票平均收益率正相关 </a:t>
            </a:r>
            <a:r>
              <a:rPr lang="en-US" altLang="zh-CN" sz="2600" b="1" dirty="0">
                <a:ea typeface="微软雅黑" panose="020B0503020204020204" pitchFamily="34" charset="-122"/>
              </a:rPr>
              <a:t>(</a:t>
            </a:r>
            <a:r>
              <a:rPr lang="en-US" altLang="zh-CN" sz="2600" b="1" dirty="0" err="1">
                <a:ea typeface="微软雅黑" panose="020B0503020204020204" pitchFamily="34" charset="-122"/>
              </a:rPr>
              <a:t>Stattman</a:t>
            </a:r>
            <a:r>
              <a:rPr lang="en-US" altLang="zh-CN" sz="2600" b="1" dirty="0">
                <a:ea typeface="微软雅黑" panose="020B0503020204020204" pitchFamily="34" charset="-122"/>
              </a:rPr>
              <a:t> 1980,Lanstein 1985)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E/P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盈余与股票市值之比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市盈率倒数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有助于解释股票平均收益率 </a:t>
            </a:r>
            <a:r>
              <a:rPr lang="en-US" altLang="zh-CN" sz="2600" b="1" dirty="0">
                <a:ea typeface="微软雅黑" panose="020B0503020204020204" pitchFamily="34" charset="-122"/>
              </a:rPr>
              <a:t>(</a:t>
            </a:r>
            <a:r>
              <a:rPr lang="en-US" altLang="zh-CN" sz="2600" b="1" dirty="0" err="1">
                <a:ea typeface="微软雅黑" panose="020B0503020204020204" pitchFamily="34" charset="-122"/>
              </a:rPr>
              <a:t>Basu</a:t>
            </a:r>
            <a:r>
              <a:rPr lang="zh-CN" altLang="en-US" sz="2600" b="1" dirty="0">
                <a:ea typeface="微软雅黑" panose="020B0503020204020204" pitchFamily="34" charset="-122"/>
              </a:rPr>
              <a:t>，</a:t>
            </a:r>
            <a:r>
              <a:rPr lang="en-US" altLang="zh-CN" sz="2600" b="1" dirty="0">
                <a:ea typeface="微软雅黑" panose="020B0503020204020204" pitchFamily="34" charset="-122"/>
              </a:rPr>
              <a:t>1977)</a:t>
            </a:r>
            <a:endParaRPr lang="zh-CN" altLang="en-US" sz="2600" b="1" dirty="0">
              <a:ea typeface="微软雅黑" panose="020B0503020204020204" pitchFamily="34" charset="-122"/>
            </a:endParaRPr>
          </a:p>
          <a:p>
            <a:pPr lvl="1"/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2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6529" y="1556792"/>
            <a:ext cx="7019900" cy="3816424"/>
          </a:xfrm>
        </p:spPr>
        <p:txBody>
          <a:bodyPr>
            <a:normAutofit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风险因子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ea typeface="微软雅黑" panose="020B0503020204020204" pitchFamily="34" charset="-122"/>
              </a:rPr>
              <a:t>市场风险溢价</a:t>
            </a:r>
            <a:r>
              <a:rPr lang="en-US" altLang="zh-CN" sz="3200" b="1" i="1" dirty="0">
                <a:ea typeface="微软雅黑" panose="020B0503020204020204" pitchFamily="34" charset="-122"/>
              </a:rPr>
              <a:t>R</a:t>
            </a:r>
            <a:r>
              <a:rPr lang="en-US" altLang="zh-CN" sz="3200" b="1" i="1" baseline="-25000" dirty="0">
                <a:ea typeface="微软雅黑" panose="020B0503020204020204" pitchFamily="34" charset="-122"/>
              </a:rPr>
              <a:t>m</a:t>
            </a:r>
            <a:r>
              <a:rPr lang="en-US" altLang="zh-CN" sz="3200" b="1" i="1" dirty="0">
                <a:ea typeface="微软雅黑" panose="020B0503020204020204" pitchFamily="34" charset="-122"/>
              </a:rPr>
              <a:t>-R</a:t>
            </a:r>
            <a:r>
              <a:rPr lang="en-US" altLang="zh-CN" sz="3200" b="1" i="1" baseline="-25000" dirty="0">
                <a:ea typeface="微软雅黑" panose="020B0503020204020204" pitchFamily="34" charset="-122"/>
              </a:rPr>
              <a:t>f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账面市值比（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 B/M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）溢价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HML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规模溢价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SMB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6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556792"/>
            <a:ext cx="7091908" cy="3672408"/>
          </a:xfrm>
        </p:spPr>
        <p:txBody>
          <a:bodyPr>
            <a:normAutofit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规模组合构建：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2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每年</a:t>
            </a:r>
            <a:r>
              <a:rPr lang="en-US" altLang="zh-CN" sz="2600" b="1" dirty="0">
                <a:solidFill>
                  <a:srgbClr val="C00000"/>
                </a:solidFill>
                <a:ea typeface="微软雅黑" panose="020B0503020204020204" pitchFamily="34" charset="-122"/>
              </a:rPr>
              <a:t>6</a:t>
            </a:r>
            <a:r>
              <a:rPr lang="zh-CN" altLang="en-US" sz="2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月底</a:t>
            </a:r>
            <a:r>
              <a:rPr lang="zh-CN" altLang="en-US" sz="2600" b="1" dirty="0">
                <a:ea typeface="微软雅黑" panose="020B0503020204020204" pitchFamily="34" charset="-122"/>
              </a:rPr>
              <a:t>计算各上市股票的市值（规模）</a:t>
            </a:r>
            <a:endParaRPr lang="en-US" altLang="zh-CN" sz="26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2600" b="1" dirty="0">
                <a:ea typeface="微软雅黑" panose="020B0503020204020204" pitchFamily="34" charset="-122"/>
              </a:rPr>
              <a:t>根据市值中位数将股票分成两类</a:t>
            </a:r>
            <a:endParaRPr lang="en-US" altLang="zh-CN" sz="2600" b="1" dirty="0">
              <a:ea typeface="微软雅黑" panose="020B0503020204020204" pitchFamily="34" charset="-122"/>
            </a:endParaRPr>
          </a:p>
          <a:p>
            <a:pPr marL="576000" indent="0">
              <a:lnSpc>
                <a:spcPct val="145000"/>
              </a:lnSpc>
              <a:buNone/>
            </a:pPr>
            <a:r>
              <a:rPr lang="zh-CN" altLang="en-US" sz="2600" b="1" dirty="0">
                <a:ea typeface="微软雅黑" panose="020B0503020204020204" pitchFamily="34" charset="-122"/>
              </a:rPr>
              <a:t>规模小的所有股票称为</a:t>
            </a:r>
            <a:r>
              <a:rPr lang="en-US" altLang="zh-CN" sz="2600" b="1" dirty="0">
                <a:ea typeface="微软雅黑" panose="020B0503020204020204" pitchFamily="34" charset="-122"/>
              </a:rPr>
              <a:t>S</a:t>
            </a:r>
            <a:r>
              <a:rPr lang="zh-CN" altLang="en-US" sz="2600" b="1" dirty="0">
                <a:ea typeface="微软雅黑" panose="020B0503020204020204" pitchFamily="34" charset="-122"/>
              </a:rPr>
              <a:t>类</a:t>
            </a:r>
            <a:endParaRPr lang="en-US" altLang="zh-CN" sz="2600" b="1" dirty="0">
              <a:ea typeface="微软雅黑" panose="020B0503020204020204" pitchFamily="34" charset="-122"/>
            </a:endParaRPr>
          </a:p>
          <a:p>
            <a:pPr marL="576000" indent="0">
              <a:lnSpc>
                <a:spcPct val="145000"/>
              </a:lnSpc>
              <a:buNone/>
            </a:pPr>
            <a:r>
              <a:rPr lang="zh-CN" altLang="en-US" sz="2600" b="1" dirty="0">
                <a:ea typeface="微软雅黑" panose="020B0503020204020204" pitchFamily="34" charset="-122"/>
              </a:rPr>
              <a:t>规模大的所有股票称为</a:t>
            </a:r>
            <a:r>
              <a:rPr lang="en-US" altLang="zh-CN" sz="2600" b="1" dirty="0">
                <a:ea typeface="微软雅黑" panose="020B0503020204020204" pitchFamily="34" charset="-122"/>
              </a:rPr>
              <a:t>B</a:t>
            </a:r>
            <a:r>
              <a:rPr lang="zh-CN" altLang="en-US" sz="2600" b="1" dirty="0">
                <a:ea typeface="微软雅黑" panose="020B0503020204020204" pitchFamily="34" charset="-122"/>
              </a:rPr>
              <a:t>类</a:t>
            </a:r>
            <a:endParaRPr lang="en-US" altLang="zh-CN" sz="2600" b="1" i="1" dirty="0"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14569"/>
      </p:ext>
    </p:extLst>
  </p:cSld>
  <p:clrMapOvr>
    <a:masterClrMapping/>
  </p:clrMapOvr>
</p:sld>
</file>

<file path=ppt/theme/theme1.xml><?xml version="1.0" encoding="utf-8"?>
<a:theme xmlns:a="http://schemas.openxmlformats.org/drawingml/2006/main" name="北京当代金融培训有限公司">
  <a:themeElements>
    <a:clrScheme name="北京当代金融培训有限公司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lnDef>
  </a:objectDefaults>
  <a:extraClrSchemeLst>
    <a:extraClrScheme>
      <a:clrScheme name="北京当代金融培训有限公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22418</TotalTime>
  <Words>2326</Words>
  <Application>Microsoft Office PowerPoint</Application>
  <PresentationFormat>全屏显示(4:3)</PresentationFormat>
  <Paragraphs>281</Paragraphs>
  <Slides>40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等线</vt:lpstr>
      <vt:lpstr>SimHei</vt:lpstr>
      <vt:lpstr>SimHei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北京当代金融培训有限公司</vt:lpstr>
      <vt:lpstr>Office 主题</vt:lpstr>
      <vt:lpstr>PowerPoint 演示文稿</vt:lpstr>
      <vt:lpstr>PowerPoint 演示文稿</vt:lpstr>
      <vt:lpstr>多因子模型</vt:lpstr>
      <vt:lpstr>多因子模型</vt:lpstr>
      <vt:lpstr>多因子模型</vt:lpstr>
      <vt:lpstr>PowerPoint 演示文稿</vt:lpstr>
      <vt:lpstr>常用的多因子模型</vt:lpstr>
      <vt:lpstr>FF模型</vt:lpstr>
      <vt:lpstr>FF模型</vt:lpstr>
      <vt:lpstr>FF模型</vt:lpstr>
      <vt:lpstr>FF模型</vt:lpstr>
      <vt:lpstr>FF模型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思考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资本资产定价模型</dc:title>
  <dc:creator>胡晓</dc:creator>
  <cp:lastModifiedBy>ZQJIANG</cp:lastModifiedBy>
  <cp:revision>886</cp:revision>
  <dcterms:created xsi:type="dcterms:W3CDTF">2012-08-17T15:15:32Z</dcterms:created>
  <dcterms:modified xsi:type="dcterms:W3CDTF">2024-03-27T03:34:28Z</dcterms:modified>
</cp:coreProperties>
</file>