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4" r:id="rId2"/>
  </p:sldMasterIdLst>
  <p:notesMasterIdLst>
    <p:notesMasterId r:id="rId52"/>
  </p:notesMasterIdLst>
  <p:sldIdLst>
    <p:sldId id="405" r:id="rId3"/>
    <p:sldId id="406" r:id="rId4"/>
    <p:sldId id="417" r:id="rId5"/>
    <p:sldId id="363" r:id="rId6"/>
    <p:sldId id="347" r:id="rId7"/>
    <p:sldId id="349" r:id="rId8"/>
    <p:sldId id="351" r:id="rId9"/>
    <p:sldId id="350" r:id="rId10"/>
    <p:sldId id="346" r:id="rId11"/>
    <p:sldId id="364" r:id="rId12"/>
    <p:sldId id="366" r:id="rId13"/>
    <p:sldId id="367" r:id="rId14"/>
    <p:sldId id="407" r:id="rId15"/>
    <p:sldId id="416" r:id="rId16"/>
    <p:sldId id="408" r:id="rId17"/>
    <p:sldId id="445" r:id="rId18"/>
    <p:sldId id="446" r:id="rId19"/>
    <p:sldId id="368" r:id="rId20"/>
    <p:sldId id="380" r:id="rId21"/>
    <p:sldId id="381" r:id="rId22"/>
    <p:sldId id="382" r:id="rId23"/>
    <p:sldId id="383" r:id="rId24"/>
    <p:sldId id="369" r:id="rId25"/>
    <p:sldId id="414" r:id="rId26"/>
    <p:sldId id="370" r:id="rId27"/>
    <p:sldId id="415" r:id="rId28"/>
    <p:sldId id="413" r:id="rId29"/>
    <p:sldId id="378" r:id="rId30"/>
    <p:sldId id="443" r:id="rId31"/>
    <p:sldId id="418" r:id="rId32"/>
    <p:sldId id="419" r:id="rId33"/>
    <p:sldId id="420" r:id="rId34"/>
    <p:sldId id="421" r:id="rId35"/>
    <p:sldId id="422" r:id="rId36"/>
    <p:sldId id="423" r:id="rId37"/>
    <p:sldId id="424" r:id="rId38"/>
    <p:sldId id="425" r:id="rId39"/>
    <p:sldId id="426" r:id="rId40"/>
    <p:sldId id="427" r:id="rId41"/>
    <p:sldId id="428" r:id="rId42"/>
    <p:sldId id="431" r:id="rId43"/>
    <p:sldId id="432" r:id="rId44"/>
    <p:sldId id="444" r:id="rId45"/>
    <p:sldId id="433" r:id="rId46"/>
    <p:sldId id="434" r:id="rId47"/>
    <p:sldId id="435" r:id="rId48"/>
    <p:sldId id="436" r:id="rId49"/>
    <p:sldId id="437" r:id="rId50"/>
    <p:sldId id="438"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25" autoAdjust="0"/>
  </p:normalViewPr>
  <p:slideViewPr>
    <p:cSldViewPr>
      <p:cViewPr varScale="1">
        <p:scale>
          <a:sx n="81" d="100"/>
          <a:sy n="81" d="100"/>
        </p:scale>
        <p:origin x="1483" y="67"/>
      </p:cViewPr>
      <p:guideLst>
        <p:guide orient="horz" pos="2160"/>
        <p:guide pos="2880"/>
      </p:guideLst>
    </p:cSldViewPr>
  </p:slideViewPr>
  <p:outlineViewPr>
    <p:cViewPr>
      <p:scale>
        <a:sx n="33" d="100"/>
        <a:sy n="33" d="100"/>
      </p:scale>
      <p:origin x="0" y="2400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E260B-2F28-4645-81BA-C4A40754F252}" type="datetimeFigureOut">
              <a:rPr lang="zh-CN" altLang="en-US" smtClean="0"/>
              <a:pPr/>
              <a:t>2024/3/17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66D46-34AE-41FE-9F9B-A6837970F8D7}" type="slidenum">
              <a:rPr lang="zh-CN" altLang="en-US" smtClean="0"/>
              <a:pPr/>
              <a:t>‹#›</a:t>
            </a:fld>
            <a:endParaRPr lang="zh-CN" altLang="en-US"/>
          </a:p>
        </p:txBody>
      </p:sp>
    </p:spTree>
    <p:extLst>
      <p:ext uri="{BB962C8B-B14F-4D97-AF65-F5344CB8AC3E}">
        <p14:creationId xmlns:p14="http://schemas.microsoft.com/office/powerpoint/2010/main" val="202614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8438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30</a:t>
            </a:fld>
            <a:endParaRPr lang="zh-CN" altLang="en-US"/>
          </a:p>
        </p:txBody>
      </p:sp>
    </p:spTree>
    <p:extLst>
      <p:ext uri="{BB962C8B-B14F-4D97-AF65-F5344CB8AC3E}">
        <p14:creationId xmlns:p14="http://schemas.microsoft.com/office/powerpoint/2010/main" val="223522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31</a:t>
            </a:fld>
            <a:endParaRPr lang="zh-CN" altLang="en-US"/>
          </a:p>
        </p:txBody>
      </p:sp>
    </p:spTree>
    <p:extLst>
      <p:ext uri="{BB962C8B-B14F-4D97-AF65-F5344CB8AC3E}">
        <p14:creationId xmlns:p14="http://schemas.microsoft.com/office/powerpoint/2010/main" val="305744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32</a:t>
            </a:fld>
            <a:endParaRPr lang="zh-CN" altLang="en-US"/>
          </a:p>
        </p:txBody>
      </p:sp>
    </p:spTree>
    <p:extLst>
      <p:ext uri="{BB962C8B-B14F-4D97-AF65-F5344CB8AC3E}">
        <p14:creationId xmlns:p14="http://schemas.microsoft.com/office/powerpoint/2010/main" val="33242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6477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14</a:t>
            </a:fld>
            <a:endParaRPr lang="zh-CN" altLang="en-US"/>
          </a:p>
        </p:txBody>
      </p:sp>
    </p:spTree>
    <p:extLst>
      <p:ext uri="{BB962C8B-B14F-4D97-AF65-F5344CB8AC3E}">
        <p14:creationId xmlns:p14="http://schemas.microsoft.com/office/powerpoint/2010/main" val="140741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23</a:t>
            </a:fld>
            <a:endParaRPr lang="zh-CN" altLang="en-US"/>
          </a:p>
        </p:txBody>
      </p:sp>
    </p:spTree>
    <p:extLst>
      <p:ext uri="{BB962C8B-B14F-4D97-AF65-F5344CB8AC3E}">
        <p14:creationId xmlns:p14="http://schemas.microsoft.com/office/powerpoint/2010/main" val="32278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26</a:t>
            </a:fld>
            <a:endParaRPr lang="zh-CN" altLang="en-US"/>
          </a:p>
        </p:txBody>
      </p:sp>
    </p:spTree>
    <p:extLst>
      <p:ext uri="{BB962C8B-B14F-4D97-AF65-F5344CB8AC3E}">
        <p14:creationId xmlns:p14="http://schemas.microsoft.com/office/powerpoint/2010/main" val="342804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782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677D2EB4-1AFB-4CB2-833E-92D9EDB79D42}"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F50BBC76-48FE-4E7B-9D91-65F70FD751A2}"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81000"/>
            <a:ext cx="1998662"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81000"/>
            <a:ext cx="5843588"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2F0D0E9B-ABD5-4C94-82D6-5223996B6123}"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6705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341438"/>
            <a:ext cx="3848100" cy="4678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341438"/>
            <a:ext cx="3848100" cy="4678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CC156052-49CC-4F48-94DA-EB7EC2CA6B34}"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6705600" cy="762000"/>
          </a:xfrm>
        </p:spPr>
        <p:txBody>
          <a:bodyPr/>
          <a:lstStyle/>
          <a:p>
            <a:r>
              <a:rPr lang="zh-CN" altLang="en-US"/>
              <a:t>单击此处编辑母版标题样式</a:t>
            </a:r>
          </a:p>
        </p:txBody>
      </p:sp>
      <p:sp>
        <p:nvSpPr>
          <p:cNvPr id="3" name="表格占位符 2"/>
          <p:cNvSpPr>
            <a:spLocks noGrp="1"/>
          </p:cNvSpPr>
          <p:nvPr>
            <p:ph type="tbl" idx="1"/>
          </p:nvPr>
        </p:nvSpPr>
        <p:spPr>
          <a:xfrm>
            <a:off x="755650" y="1341438"/>
            <a:ext cx="7848600" cy="4678362"/>
          </a:xfrm>
        </p:spPr>
        <p:txBody>
          <a:bodyPr/>
          <a:lstStyle/>
          <a:p>
            <a:pPr lvl="0"/>
            <a:endParaRPr lang="zh-CN" altLang="en-US" noProof="0"/>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BE97CB78-7885-4FAF-AC33-77205728FEF2}" type="slidenum">
              <a:rPr lang="en-US" altLang="zh-CN"/>
              <a:pPr>
                <a:defRPr/>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DF6C85-580E-49AA-8C0F-7282E851D184}" type="datetimeFigureOut">
              <a:rPr lang="en-US" smtClean="0"/>
              <a:pPr/>
              <a:t>3/17/2024</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677D2EB4-1AFB-4CB2-833E-92D9EDB79D42}" type="slidenum">
              <a:rPr lang="en-US" altLang="zh-CN" smtClean="0"/>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DF6C85-580E-49AA-8C0F-7282E851D184}" type="datetimeFigureOut">
              <a:rPr lang="en-US" smtClean="0"/>
              <a:pPr/>
              <a:t>3/17/2024</a:t>
            </a:fld>
            <a:endParaRPr lang="en-US"/>
          </a:p>
        </p:txBody>
      </p:sp>
      <p:sp>
        <p:nvSpPr>
          <p:cNvPr id="5" name="页脚占位符 4"/>
          <p:cNvSpPr>
            <a:spLocks noGrp="1"/>
          </p:cNvSpPr>
          <p:nvPr>
            <p:ph type="ftr" sz="quarter" idx="11"/>
          </p:nvPr>
        </p:nvSpPr>
        <p:spPr/>
        <p:txBody>
          <a:bodyPr/>
          <a:lstStyle/>
          <a:p>
            <a:endParaRPr kumimoji="0" lang="zh-CN" altLang="en-US" dirty="0"/>
          </a:p>
        </p:txBody>
      </p:sp>
      <p:sp>
        <p:nvSpPr>
          <p:cNvPr id="6" name="灯片编号占位符 5"/>
          <p:cNvSpPr>
            <a:spLocks noGrp="1"/>
          </p:cNvSpPr>
          <p:nvPr>
            <p:ph type="sldNum" sz="quarter" idx="12"/>
          </p:nvPr>
        </p:nvSpPr>
        <p:spPr/>
        <p:txBody>
          <a:bodyPr/>
          <a:lstStyle/>
          <a:p>
            <a:pPr>
              <a:defRPr/>
            </a:pPr>
            <a:fld id="{A7F021E3-3140-4135-B99C-2367B394D442}" type="slidenum">
              <a:rPr lang="en-US" altLang="zh-CN" smtClean="0"/>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1DF6C85-580E-49AA-8C0F-7282E851D184}" type="datetimeFigureOut">
              <a:rPr lang="en-US" smtClean="0"/>
              <a:pPr/>
              <a:t>3/17/2024</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D610DA4E-0BC0-49FB-AEF5-43C7B09E0BFD}" type="slidenum">
              <a:rPr lang="en-US" altLang="zh-CN" smtClean="0"/>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DF6C85-580E-49AA-8C0F-7282E851D184}" type="datetimeFigureOut">
              <a:rPr lang="en-US" smtClean="0"/>
              <a:pPr/>
              <a:t>3/17/2024</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a:defRPr/>
            </a:pPr>
            <a:fld id="{C2FE8207-931D-404A-8774-CE0672057738}" type="slidenum">
              <a:rPr lang="en-US" altLang="zh-CN" smtClean="0"/>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DF6C85-580E-49AA-8C0F-7282E851D184}" type="datetimeFigureOut">
              <a:rPr lang="en-US" smtClean="0"/>
              <a:pPr/>
              <a:t>3/17/2024</a:t>
            </a:fld>
            <a:endParaRPr lang="en-US"/>
          </a:p>
        </p:txBody>
      </p:sp>
      <p:sp>
        <p:nvSpPr>
          <p:cNvPr id="8" name="页脚占位符 7"/>
          <p:cNvSpPr>
            <a:spLocks noGrp="1"/>
          </p:cNvSpPr>
          <p:nvPr>
            <p:ph type="ftr" sz="quarter" idx="11"/>
          </p:nvPr>
        </p:nvSpPr>
        <p:spPr/>
        <p:txBody>
          <a:bodyPr/>
          <a:lstStyle/>
          <a:p>
            <a:endParaRPr kumimoji="0" lang="zh-CN" altLang="en-US"/>
          </a:p>
        </p:txBody>
      </p:sp>
      <p:sp>
        <p:nvSpPr>
          <p:cNvPr id="9" name="灯片编号占位符 8"/>
          <p:cNvSpPr>
            <a:spLocks noGrp="1"/>
          </p:cNvSpPr>
          <p:nvPr>
            <p:ph type="sldNum" sz="quarter" idx="12"/>
          </p:nvPr>
        </p:nvSpPr>
        <p:spPr/>
        <p:txBody>
          <a:bodyPr/>
          <a:lstStyle/>
          <a:p>
            <a:pPr>
              <a:defRPr/>
            </a:pPr>
            <a:fld id="{E0E8C9DD-79E8-4856-BEE2-D750E3D0509D}" type="slidenum">
              <a:rPr lang="en-US" altLang="zh-CN" smtClean="0"/>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DF6C85-580E-49AA-8C0F-7282E851D184}" type="datetimeFigureOut">
              <a:rPr lang="en-US" smtClean="0"/>
              <a:pPr/>
              <a:t>3/17/2024</a:t>
            </a:fld>
            <a:endParaRPr lang="en-US"/>
          </a:p>
        </p:txBody>
      </p:sp>
      <p:sp>
        <p:nvSpPr>
          <p:cNvPr id="4" name="页脚占位符 3"/>
          <p:cNvSpPr>
            <a:spLocks noGrp="1"/>
          </p:cNvSpPr>
          <p:nvPr>
            <p:ph type="ftr" sz="quarter" idx="11"/>
          </p:nvPr>
        </p:nvSpPr>
        <p:spPr/>
        <p:txBody>
          <a:bodyPr/>
          <a:lstStyle/>
          <a:p>
            <a:endParaRPr kumimoji="0" lang="zh-CN" altLang="en-US"/>
          </a:p>
        </p:txBody>
      </p:sp>
      <p:sp>
        <p:nvSpPr>
          <p:cNvPr id="5" name="灯片编号占位符 4"/>
          <p:cNvSpPr>
            <a:spLocks noGrp="1"/>
          </p:cNvSpPr>
          <p:nvPr>
            <p:ph type="sldNum" sz="quarter" idx="12"/>
          </p:nvPr>
        </p:nvSpPr>
        <p:spPr/>
        <p:txBody>
          <a:bodyPr/>
          <a:lstStyle/>
          <a:p>
            <a:pPr>
              <a:defRPr/>
            </a:pPr>
            <a:fld id="{63C08A92-BE2D-48BD-AEDB-0EE199D0902B}"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A7F021E3-3140-4135-B99C-2367B394D442}" type="slidenum">
              <a:rPr lang="en-US" altLang="zh-CN"/>
              <a:pPr>
                <a:defRPr/>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DF6C85-580E-49AA-8C0F-7282E851D184}" type="datetimeFigureOut">
              <a:rPr lang="en-US" smtClean="0"/>
              <a:pPr/>
              <a:t>3/17/2024</a:t>
            </a:fld>
            <a:endParaRPr lang="en-US"/>
          </a:p>
        </p:txBody>
      </p:sp>
      <p:sp>
        <p:nvSpPr>
          <p:cNvPr id="3" name="页脚占位符 2"/>
          <p:cNvSpPr>
            <a:spLocks noGrp="1"/>
          </p:cNvSpPr>
          <p:nvPr>
            <p:ph type="ftr" sz="quarter" idx="11"/>
          </p:nvPr>
        </p:nvSpPr>
        <p:spPr/>
        <p:txBody>
          <a:bodyPr/>
          <a:lstStyle/>
          <a:p>
            <a:endParaRPr kumimoji="0" lang="zh-CN" altLang="en-US"/>
          </a:p>
        </p:txBody>
      </p:sp>
      <p:sp>
        <p:nvSpPr>
          <p:cNvPr id="4" name="灯片编号占位符 3"/>
          <p:cNvSpPr>
            <a:spLocks noGrp="1"/>
          </p:cNvSpPr>
          <p:nvPr>
            <p:ph type="sldNum" sz="quarter" idx="12"/>
          </p:nvPr>
        </p:nvSpPr>
        <p:spPr/>
        <p:txBody>
          <a:bodyPr/>
          <a:lstStyle/>
          <a:p>
            <a:pPr>
              <a:defRPr/>
            </a:pPr>
            <a:fld id="{99709FF2-5397-49F4-8B1D-EC26ED734F21}" type="slidenum">
              <a:rPr lang="en-US" altLang="zh-CN" smtClean="0"/>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DF6C85-580E-49AA-8C0F-7282E851D184}" type="datetimeFigureOut">
              <a:rPr lang="en-US" smtClean="0"/>
              <a:pPr/>
              <a:t>3/17/2024</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a:defRPr/>
            </a:pPr>
            <a:fld id="{7EAAB025-DEF8-43D7-B10C-B4C4CBD067AA}" type="slidenum">
              <a:rPr lang="en-US" altLang="zh-CN" smtClean="0"/>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DF6C85-580E-49AA-8C0F-7282E851D184}" type="datetimeFigureOut">
              <a:rPr lang="en-US" smtClean="0"/>
              <a:pPr/>
              <a:t>3/17/2024</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a:defRPr/>
            </a:pPr>
            <a:fld id="{EC554CB7-45E1-4798-AFEF-076F93E15D19}" type="slidenum">
              <a:rPr lang="en-US" altLang="zh-CN" smtClean="0"/>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DF6C85-580E-49AA-8C0F-7282E851D184}" type="datetimeFigureOut">
              <a:rPr lang="en-US" smtClean="0"/>
              <a:pPr/>
              <a:t>3/17/2024</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F50BBC76-48FE-4E7B-9D91-65F70FD751A2}" type="slidenum">
              <a:rPr lang="en-US" altLang="zh-CN" smtClean="0"/>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DF6C85-580E-49AA-8C0F-7282E851D184}" type="datetimeFigureOut">
              <a:rPr lang="en-US" smtClean="0"/>
              <a:pPr/>
              <a:t>3/17/2024</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2F0D0E9B-ABD5-4C94-82D6-5223996B6123}"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D610DA4E-0BC0-49FB-AEF5-43C7B09E0BFD}"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341438"/>
            <a:ext cx="38481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341438"/>
            <a:ext cx="38481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C2FE8207-931D-404A-8774-CE0672057738}"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E0E8C9DD-79E8-4856-BEE2-D750E3D0509D}"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63C08A92-BE2D-48BD-AEDB-0EE199D0902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99709FF2-5397-49F4-8B1D-EC26ED734F21}"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7EAAB025-DEF8-43D7-B10C-B4C4CBD067AA}"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EC554CB7-45E1-4798-AFEF-076F93E15D19}"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426" name="Rectangle 15"/>
          <p:cNvSpPr>
            <a:spLocks noGrp="1" noChangeArrowheads="1"/>
          </p:cNvSpPr>
          <p:nvPr>
            <p:ph type="title"/>
          </p:nvPr>
        </p:nvSpPr>
        <p:spPr bwMode="auto">
          <a:xfrm>
            <a:off x="609600" y="381000"/>
            <a:ext cx="6705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1</a:t>
            </a:r>
            <a:r>
              <a:rPr lang="zh-CN" altLang="en-US"/>
              <a:t>单击此处编辑母版标题样式</a:t>
            </a:r>
          </a:p>
        </p:txBody>
      </p:sp>
      <p:sp>
        <p:nvSpPr>
          <p:cNvPr id="103427" name="Rectangle 16"/>
          <p:cNvSpPr>
            <a:spLocks noGrp="1" noChangeArrowheads="1"/>
          </p:cNvSpPr>
          <p:nvPr>
            <p:ph type="body" idx="1"/>
          </p:nvPr>
        </p:nvSpPr>
        <p:spPr bwMode="auto">
          <a:xfrm>
            <a:off x="755650" y="1341438"/>
            <a:ext cx="78486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1</a:t>
            </a:r>
          </a:p>
          <a:p>
            <a:pPr lvl="1"/>
            <a:r>
              <a:rPr lang="zh-CN" altLang="en-US"/>
              <a:t>第二级</a:t>
            </a:r>
            <a:r>
              <a:rPr lang="en-US" altLang="zh-CN"/>
              <a:t>1</a:t>
            </a:r>
          </a:p>
          <a:p>
            <a:pPr lvl="2"/>
            <a:r>
              <a:rPr lang="zh-CN" altLang="en-US"/>
              <a:t>第三级</a:t>
            </a:r>
            <a:r>
              <a:rPr lang="en-US" altLang="zh-CN"/>
              <a:t>1</a:t>
            </a:r>
          </a:p>
          <a:p>
            <a:pPr lvl="3"/>
            <a:r>
              <a:rPr lang="zh-CN" altLang="en-US"/>
              <a:t>第四级</a:t>
            </a:r>
            <a:r>
              <a:rPr lang="en-US" altLang="zh-CN"/>
              <a:t>1</a:t>
            </a:r>
          </a:p>
          <a:p>
            <a:pPr lvl="4"/>
            <a:r>
              <a:rPr lang="zh-CN" altLang="en-US"/>
              <a:t>第五级</a:t>
            </a:r>
            <a:r>
              <a:rPr lang="en-US" altLang="zh-CN"/>
              <a:t>1</a:t>
            </a:r>
          </a:p>
        </p:txBody>
      </p:sp>
      <p:sp>
        <p:nvSpPr>
          <p:cNvPr id="1466386" name="Rectangle 18"/>
          <p:cNvSpPr>
            <a:spLocks noGrp="1" noChangeArrowheads="1"/>
          </p:cNvSpPr>
          <p:nvPr>
            <p:ph type="sldNum" sz="quarter" idx="4"/>
          </p:nvPr>
        </p:nvSpPr>
        <p:spPr bwMode="auto">
          <a:xfrm>
            <a:off x="304800" y="6381750"/>
            <a:ext cx="19050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1">
                <a:solidFill>
                  <a:srgbClr val="003366"/>
                </a:solidFill>
                <a:latin typeface="Times New Roman" pitchFamily="18" charset="0"/>
                <a:ea typeface="+mn-ea"/>
              </a:defRPr>
            </a:lvl1pPr>
          </a:lstStyle>
          <a:p>
            <a:pPr>
              <a:defRPr/>
            </a:pPr>
            <a:fld id="{C957D43A-9493-44DE-A899-E2584A81B7D6}" type="slidenum">
              <a:rPr lang="en-US" altLang="zh-CN"/>
              <a:pPr>
                <a:defRPr/>
              </a:pPr>
              <a:t>‹#›</a:t>
            </a:fld>
            <a:endParaRPr lang="en-US" altLang="zh-CN"/>
          </a:p>
        </p:txBody>
      </p:sp>
      <p:sp>
        <p:nvSpPr>
          <p:cNvPr id="236550" name="Line 6"/>
          <p:cNvSpPr>
            <a:spLocks noChangeShapeType="1"/>
          </p:cNvSpPr>
          <p:nvPr/>
        </p:nvSpPr>
        <p:spPr bwMode="auto">
          <a:xfrm>
            <a:off x="0" y="1219200"/>
            <a:ext cx="9144000" cy="0"/>
          </a:xfrm>
          <a:prstGeom prst="line">
            <a:avLst/>
          </a:prstGeom>
          <a:noFill/>
          <a:ln w="12700">
            <a:solidFill>
              <a:srgbClr val="003366"/>
            </a:solidFill>
            <a:round/>
            <a:headEnd/>
            <a:tailEnd/>
          </a:ln>
          <a:effectLst/>
        </p:spPr>
        <p:txBody>
          <a:bodyPr wrap="none" anchor="ctr"/>
          <a:lstStyle/>
          <a:p>
            <a:pPr>
              <a:lnSpc>
                <a:spcPct val="90000"/>
              </a:lnSpc>
              <a:defRPr/>
            </a:pPr>
            <a:endParaRPr lang="zh-CN" altLang="en-US" sz="3600" b="1">
              <a:solidFill>
                <a:srgbClr val="003366"/>
              </a:solidFill>
              <a:latin typeface="Times New Roman" pitchFamily="18" charset="0"/>
              <a:ea typeface="SimHei" pitchFamily="2" charset="-122"/>
            </a:endParaRPr>
          </a:p>
        </p:txBody>
      </p:sp>
      <p:sp>
        <p:nvSpPr>
          <p:cNvPr id="236551" name="Rectangle 7"/>
          <p:cNvSpPr>
            <a:spLocks noChangeArrowheads="1"/>
          </p:cNvSpPr>
          <p:nvPr/>
        </p:nvSpPr>
        <p:spPr bwMode="auto">
          <a:xfrm>
            <a:off x="7391400" y="760413"/>
            <a:ext cx="1489075" cy="304800"/>
          </a:xfrm>
          <a:prstGeom prst="rect">
            <a:avLst/>
          </a:prstGeom>
          <a:noFill/>
          <a:ln w="9525" algn="ctr">
            <a:noFill/>
            <a:miter lim="800000"/>
            <a:headEnd/>
            <a:tailEnd/>
          </a:ln>
          <a:effectLst/>
        </p:spPr>
        <p:txBody>
          <a:bodyPr>
            <a:spAutoFit/>
          </a:bodyPr>
          <a:lstStyle/>
          <a:p>
            <a:pPr marL="342900" indent="-342900" algn="ctr">
              <a:spcBef>
                <a:spcPct val="20000"/>
              </a:spcBef>
              <a:buSzPct val="75000"/>
              <a:buFont typeface="Wingdings" pitchFamily="2" charset="2"/>
              <a:buNone/>
              <a:defRPr/>
            </a:pPr>
            <a:r>
              <a:rPr lang="zh-CN" altLang="en-US" sz="1400" b="1">
                <a:solidFill>
                  <a:srgbClr val="002B82"/>
                </a:solidFill>
                <a:latin typeface="Arial" pitchFamily="34" charset="0"/>
                <a:ea typeface="宋体" pitchFamily="2" charset="-122"/>
              </a:rPr>
              <a:t>国际金融理财师</a:t>
            </a:r>
          </a:p>
        </p:txBody>
      </p:sp>
      <p:pic>
        <p:nvPicPr>
          <p:cNvPr id="103431" name="Picture 8" descr="CFP_R_透明"/>
          <p:cNvPicPr>
            <a:picLocks noChangeAspect="1" noChangeArrowheads="1"/>
          </p:cNvPicPr>
          <p:nvPr/>
        </p:nvPicPr>
        <p:blipFill>
          <a:blip r:embed="rId16" cstate="print"/>
          <a:srcRect/>
          <a:stretch>
            <a:fillRect/>
          </a:stretch>
        </p:blipFill>
        <p:spPr bwMode="auto">
          <a:xfrm>
            <a:off x="7696200" y="177800"/>
            <a:ext cx="838200" cy="576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txStyles>
    <p:titleStyle>
      <a:lvl1pPr algn="l" rtl="0" eaLnBrk="0" fontAlgn="base" hangingPunct="0">
        <a:spcBef>
          <a:spcPct val="0"/>
        </a:spcBef>
        <a:spcAft>
          <a:spcPct val="0"/>
        </a:spcAft>
        <a:defRPr sz="4000" b="1">
          <a:solidFill>
            <a:srgbClr val="003366"/>
          </a:solidFill>
          <a:latin typeface="+mj-lt"/>
          <a:ea typeface="+mj-ea"/>
          <a:cs typeface="+mj-cs"/>
        </a:defRPr>
      </a:lvl1pPr>
      <a:lvl2pPr algn="l" rtl="0" eaLnBrk="0" fontAlgn="base" hangingPunct="0">
        <a:spcBef>
          <a:spcPct val="0"/>
        </a:spcBef>
        <a:spcAft>
          <a:spcPct val="0"/>
        </a:spcAft>
        <a:defRPr sz="4000" b="1">
          <a:solidFill>
            <a:srgbClr val="003366"/>
          </a:solidFill>
          <a:latin typeface="Times New Roman" pitchFamily="18" charset="0"/>
          <a:ea typeface="宋体" pitchFamily="2" charset="-122"/>
        </a:defRPr>
      </a:lvl2pPr>
      <a:lvl3pPr algn="l" rtl="0" eaLnBrk="0" fontAlgn="base" hangingPunct="0">
        <a:spcBef>
          <a:spcPct val="0"/>
        </a:spcBef>
        <a:spcAft>
          <a:spcPct val="0"/>
        </a:spcAft>
        <a:defRPr sz="4000" b="1">
          <a:solidFill>
            <a:srgbClr val="003366"/>
          </a:solidFill>
          <a:latin typeface="Times New Roman" pitchFamily="18" charset="0"/>
          <a:ea typeface="宋体" pitchFamily="2" charset="-122"/>
        </a:defRPr>
      </a:lvl3pPr>
      <a:lvl4pPr algn="l" rtl="0" eaLnBrk="0" fontAlgn="base" hangingPunct="0">
        <a:spcBef>
          <a:spcPct val="0"/>
        </a:spcBef>
        <a:spcAft>
          <a:spcPct val="0"/>
        </a:spcAft>
        <a:defRPr sz="4000" b="1">
          <a:solidFill>
            <a:srgbClr val="003366"/>
          </a:solidFill>
          <a:latin typeface="Times New Roman" pitchFamily="18" charset="0"/>
          <a:ea typeface="宋体" pitchFamily="2" charset="-122"/>
        </a:defRPr>
      </a:lvl4pPr>
      <a:lvl5pPr algn="l" rtl="0" eaLnBrk="0" fontAlgn="base" hangingPunct="0">
        <a:spcBef>
          <a:spcPct val="0"/>
        </a:spcBef>
        <a:spcAft>
          <a:spcPct val="0"/>
        </a:spcAft>
        <a:defRPr sz="4000" b="1">
          <a:solidFill>
            <a:srgbClr val="003366"/>
          </a:solidFill>
          <a:latin typeface="Times New Roman" pitchFamily="18" charset="0"/>
          <a:ea typeface="宋体" pitchFamily="2" charset="-122"/>
        </a:defRPr>
      </a:lvl5pPr>
      <a:lvl6pPr marL="457200" algn="l" rtl="0" fontAlgn="base">
        <a:spcBef>
          <a:spcPct val="0"/>
        </a:spcBef>
        <a:spcAft>
          <a:spcPct val="0"/>
        </a:spcAft>
        <a:defRPr sz="4000" b="1">
          <a:solidFill>
            <a:srgbClr val="003366"/>
          </a:solidFill>
          <a:latin typeface="Times New Roman" pitchFamily="18" charset="0"/>
          <a:ea typeface="宋体" pitchFamily="2" charset="-122"/>
        </a:defRPr>
      </a:lvl6pPr>
      <a:lvl7pPr marL="914400" algn="l" rtl="0" fontAlgn="base">
        <a:spcBef>
          <a:spcPct val="0"/>
        </a:spcBef>
        <a:spcAft>
          <a:spcPct val="0"/>
        </a:spcAft>
        <a:defRPr sz="4000" b="1">
          <a:solidFill>
            <a:srgbClr val="003366"/>
          </a:solidFill>
          <a:latin typeface="Times New Roman" pitchFamily="18" charset="0"/>
          <a:ea typeface="宋体" pitchFamily="2" charset="-122"/>
        </a:defRPr>
      </a:lvl7pPr>
      <a:lvl8pPr marL="1371600" algn="l" rtl="0" fontAlgn="base">
        <a:spcBef>
          <a:spcPct val="0"/>
        </a:spcBef>
        <a:spcAft>
          <a:spcPct val="0"/>
        </a:spcAft>
        <a:defRPr sz="4000" b="1">
          <a:solidFill>
            <a:srgbClr val="003366"/>
          </a:solidFill>
          <a:latin typeface="Times New Roman" pitchFamily="18" charset="0"/>
          <a:ea typeface="宋体" pitchFamily="2" charset="-122"/>
        </a:defRPr>
      </a:lvl8pPr>
      <a:lvl9pPr marL="1828800" algn="l" rtl="0" fontAlgn="base">
        <a:spcBef>
          <a:spcPct val="0"/>
        </a:spcBef>
        <a:spcAft>
          <a:spcPct val="0"/>
        </a:spcAft>
        <a:defRPr sz="4000" b="1">
          <a:solidFill>
            <a:srgbClr val="003366"/>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n"/>
        <a:defRPr sz="2800" b="1">
          <a:solidFill>
            <a:srgbClr val="003366"/>
          </a:solidFill>
          <a:latin typeface="+mn-lt"/>
          <a:ea typeface="+mn-ea"/>
          <a:cs typeface="+mn-cs"/>
        </a:defRPr>
      </a:lvl1pPr>
      <a:lvl2pPr marL="742950" indent="-285750" algn="l" rtl="0" eaLnBrk="0" fontAlgn="base" hangingPunct="0">
        <a:spcBef>
          <a:spcPct val="20000"/>
        </a:spcBef>
        <a:spcAft>
          <a:spcPct val="0"/>
        </a:spcAft>
        <a:buSzPct val="75000"/>
        <a:buFont typeface="Arial" charset="0"/>
        <a:buChar char="–"/>
        <a:defRPr sz="2400" b="1">
          <a:solidFill>
            <a:srgbClr val="003366"/>
          </a:solidFill>
          <a:latin typeface="+mn-lt"/>
          <a:ea typeface="+mn-ea"/>
        </a:defRPr>
      </a:lvl2pPr>
      <a:lvl3pPr marL="1143000" indent="-228600" algn="l" rtl="0" eaLnBrk="0" fontAlgn="base" hangingPunct="0">
        <a:spcBef>
          <a:spcPct val="20000"/>
        </a:spcBef>
        <a:spcAft>
          <a:spcPct val="0"/>
        </a:spcAft>
        <a:buSzPct val="75000"/>
        <a:buFont typeface="Wingdings" pitchFamily="2" charset="2"/>
        <a:buChar char="n"/>
        <a:defRPr sz="2000">
          <a:solidFill>
            <a:srgbClr val="003366"/>
          </a:solidFill>
          <a:latin typeface="+mn-lt"/>
          <a:ea typeface="+mn-ea"/>
        </a:defRPr>
      </a:lvl3pPr>
      <a:lvl4pPr marL="1600200" indent="-228600" algn="l" rtl="0" eaLnBrk="0" fontAlgn="base" hangingPunct="0">
        <a:spcBef>
          <a:spcPct val="20000"/>
        </a:spcBef>
        <a:spcAft>
          <a:spcPct val="0"/>
        </a:spcAft>
        <a:buChar char="–"/>
        <a:defRPr sz="1600">
          <a:solidFill>
            <a:srgbClr val="003366"/>
          </a:solidFill>
          <a:latin typeface="+mn-lt"/>
          <a:ea typeface="+mn-ea"/>
        </a:defRPr>
      </a:lvl4pPr>
      <a:lvl5pPr marL="2057400" indent="-228600" algn="l" rtl="0" eaLnBrk="0" fontAlgn="base" hangingPunct="0">
        <a:spcBef>
          <a:spcPct val="20000"/>
        </a:spcBef>
        <a:spcAft>
          <a:spcPct val="0"/>
        </a:spcAft>
        <a:buChar char="»"/>
        <a:defRPr sz="1600">
          <a:solidFill>
            <a:srgbClr val="003366"/>
          </a:solidFill>
          <a:latin typeface="+mn-lt"/>
          <a:ea typeface="+mn-ea"/>
        </a:defRPr>
      </a:lvl5pPr>
      <a:lvl6pPr marL="2514600" indent="-228600" algn="l" rtl="0" fontAlgn="base">
        <a:spcBef>
          <a:spcPct val="20000"/>
        </a:spcBef>
        <a:spcAft>
          <a:spcPct val="0"/>
        </a:spcAft>
        <a:buChar char="»"/>
        <a:defRPr sz="1600">
          <a:solidFill>
            <a:srgbClr val="003366"/>
          </a:solidFill>
          <a:latin typeface="+mn-lt"/>
          <a:ea typeface="+mn-ea"/>
        </a:defRPr>
      </a:lvl6pPr>
      <a:lvl7pPr marL="2971800" indent="-228600" algn="l" rtl="0" fontAlgn="base">
        <a:spcBef>
          <a:spcPct val="20000"/>
        </a:spcBef>
        <a:spcAft>
          <a:spcPct val="0"/>
        </a:spcAft>
        <a:buChar char="»"/>
        <a:defRPr sz="1600">
          <a:solidFill>
            <a:srgbClr val="003366"/>
          </a:solidFill>
          <a:latin typeface="+mn-lt"/>
          <a:ea typeface="+mn-ea"/>
        </a:defRPr>
      </a:lvl7pPr>
      <a:lvl8pPr marL="3429000" indent="-228600" algn="l" rtl="0" fontAlgn="base">
        <a:spcBef>
          <a:spcPct val="20000"/>
        </a:spcBef>
        <a:spcAft>
          <a:spcPct val="0"/>
        </a:spcAft>
        <a:buChar char="»"/>
        <a:defRPr sz="1600">
          <a:solidFill>
            <a:srgbClr val="003366"/>
          </a:solidFill>
          <a:latin typeface="+mn-lt"/>
          <a:ea typeface="+mn-ea"/>
        </a:defRPr>
      </a:lvl8pPr>
      <a:lvl9pPr marL="3886200" indent="-228600" algn="l" rtl="0" fontAlgn="base">
        <a:spcBef>
          <a:spcPct val="20000"/>
        </a:spcBef>
        <a:spcAft>
          <a:spcPct val="0"/>
        </a:spcAft>
        <a:buChar char="»"/>
        <a:defRPr sz="1600">
          <a:solidFill>
            <a:srgbClr val="0033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DC947-9A29-424B-B93B-40BCECA6A83A}" type="datetimeFigureOut">
              <a:rPr lang="zh-CN" altLang="en-US" smtClean="0"/>
              <a:pPr/>
              <a:t>2024/3/17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957D43A-9493-44DE-A899-E2584A81B7D6}"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em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1</a:t>
            </a:fld>
            <a:endParaRPr lang="en-US" altLang="zh-CN">
              <a:solidFill>
                <a:prstClr val="black">
                  <a:tint val="75000"/>
                </a:prstClr>
              </a:solidFill>
            </a:endParaRPr>
          </a:p>
        </p:txBody>
      </p:sp>
      <p:sp>
        <p:nvSpPr>
          <p:cNvPr id="6" name="Text Box 5"/>
          <p:cNvSpPr txBox="1">
            <a:spLocks noChangeArrowheads="1"/>
          </p:cNvSpPr>
          <p:nvPr/>
        </p:nvSpPr>
        <p:spPr bwMode="auto">
          <a:xfrm>
            <a:off x="2486925" y="3604332"/>
            <a:ext cx="4605076" cy="6463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defRPr/>
            </a:pPr>
            <a:r>
              <a:rPr lang="zh-CN" altLang="en-US" sz="3600" b="1" dirty="0">
                <a:solidFill>
                  <a:srgbClr val="4472C4">
                    <a:lumMod val="75000"/>
                  </a:srgbClr>
                </a:solidFill>
                <a:latin typeface="微软雅黑" pitchFamily="34" charset="-122"/>
                <a:ea typeface="微软雅黑" pitchFamily="34" charset="-122"/>
              </a:rPr>
              <a:t>蒋志强</a:t>
            </a:r>
            <a:endParaRPr lang="en-US" altLang="zh-CN" sz="3600" b="1" dirty="0">
              <a:solidFill>
                <a:srgbClr val="4472C4">
                  <a:lumMod val="75000"/>
                </a:srgbClr>
              </a:solidFill>
              <a:latin typeface="微软雅黑" pitchFamily="34" charset="-122"/>
              <a:ea typeface="微软雅黑" pitchFamily="34" charset="-122"/>
            </a:endParaRPr>
          </a:p>
        </p:txBody>
      </p:sp>
      <p:sp>
        <p:nvSpPr>
          <p:cNvPr id="7" name="Text Box 6"/>
          <p:cNvSpPr txBox="1">
            <a:spLocks noChangeArrowheads="1"/>
          </p:cNvSpPr>
          <p:nvPr/>
        </p:nvSpPr>
        <p:spPr bwMode="auto">
          <a:xfrm>
            <a:off x="120111" y="116631"/>
            <a:ext cx="276479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rtlCol="0">
            <a:spAutoFit/>
          </a:bodyPr>
          <a:lstStyle>
            <a:defPPr>
              <a:defRPr lang="zh-CN"/>
            </a:defPPr>
            <a:lvl1pPr eaLnBrk="0" fontAlgn="base" hangingPunct="0">
              <a:spcBef>
                <a:spcPct val="0"/>
              </a:spcBef>
              <a:spcAft>
                <a:spcPct val="0"/>
              </a:spcAft>
              <a:defRPr sz="2000" b="1">
                <a:solidFill>
                  <a:srgbClr val="4472C4">
                    <a:lumMod val="75000"/>
                  </a:srgbClr>
                </a:solidFill>
                <a:latin typeface="微软雅黑" pitchFamily="34" charset="-122"/>
                <a:ea typeface="微软雅黑" pitchFamily="34" charset="-122"/>
              </a:defRPr>
            </a:lvl1pPr>
          </a:lstStyle>
          <a:p>
            <a:r>
              <a:rPr lang="en-US" altLang="zh-CN" sz="2400" b="0" i="1" u="sng">
                <a:solidFill>
                  <a:srgbClr val="0070C0"/>
                </a:solidFill>
              </a:rPr>
              <a:t>Python</a:t>
            </a:r>
            <a:r>
              <a:rPr lang="zh-CN" altLang="en-US" sz="2400" b="0" i="1" u="sng">
                <a:solidFill>
                  <a:srgbClr val="0070C0"/>
                </a:solidFill>
              </a:rPr>
              <a:t>与</a:t>
            </a:r>
            <a:r>
              <a:rPr lang="zh-CN" altLang="en-US" sz="2400" b="0" i="1" u="sng" dirty="0">
                <a:solidFill>
                  <a:srgbClr val="0070C0"/>
                </a:solidFill>
              </a:rPr>
              <a:t>金融计算</a:t>
            </a:r>
          </a:p>
        </p:txBody>
      </p:sp>
      <p:sp>
        <p:nvSpPr>
          <p:cNvPr id="8" name="文本框 12"/>
          <p:cNvSpPr>
            <a:spLocks noChangeArrowheads="1"/>
          </p:cNvSpPr>
          <p:nvPr/>
        </p:nvSpPr>
        <p:spPr bwMode="auto">
          <a:xfrm>
            <a:off x="627562" y="2107555"/>
            <a:ext cx="7920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base" hangingPunct="0">
              <a:spcBef>
                <a:spcPct val="0"/>
              </a:spcBef>
              <a:spcAft>
                <a:spcPct val="0"/>
              </a:spcAft>
            </a:pPr>
            <a:r>
              <a:rPr lang="zh-CN" altLang="en-US" sz="4000" b="1" dirty="0">
                <a:solidFill>
                  <a:srgbClr val="C00000"/>
                </a:solidFill>
                <a:latin typeface="微软雅黑" pitchFamily="34" charset="-122"/>
                <a:ea typeface="微软雅黑" pitchFamily="34" charset="-122"/>
                <a:sym typeface="微软雅黑" pitchFamily="34" charset="-122"/>
              </a:rPr>
              <a:t>单因子资产定价模型的实证检验</a:t>
            </a:r>
            <a:endParaRPr lang="en-US" altLang="zh-CN" sz="4000" b="1" dirty="0">
              <a:solidFill>
                <a:srgbClr val="C00000"/>
              </a:solidFill>
              <a:latin typeface="微软雅黑" pitchFamily="34" charset="-122"/>
              <a:ea typeface="微软雅黑" pitchFamily="34" charset="-122"/>
              <a:sym typeface="微软雅黑" pitchFamily="34" charset="-122"/>
            </a:endParaRPr>
          </a:p>
        </p:txBody>
      </p:sp>
      <p:sp>
        <p:nvSpPr>
          <p:cNvPr id="9" name="矩形 8"/>
          <p:cNvSpPr/>
          <p:nvPr/>
        </p:nvSpPr>
        <p:spPr>
          <a:xfrm>
            <a:off x="611560" y="2947552"/>
            <a:ext cx="7920000" cy="7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pic>
        <p:nvPicPr>
          <p:cNvPr id="1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955"/>
          <a:stretch/>
        </p:blipFill>
        <p:spPr bwMode="auto">
          <a:xfrm>
            <a:off x="6987654" y="4632771"/>
            <a:ext cx="2156346" cy="223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513099" y="4514885"/>
            <a:ext cx="6552728" cy="523220"/>
          </a:xfrm>
          <a:prstGeom prst="rect">
            <a:avLst/>
          </a:prstGeom>
          <a:noFill/>
        </p:spPr>
        <p:txBody>
          <a:bodyPr wrap="square" rtlCol="0">
            <a:spAutoFit/>
          </a:bodyPr>
          <a:lstStyle/>
          <a:p>
            <a:pPr algn="ctr"/>
            <a:r>
              <a:rPr lang="en-US" altLang="zh-CN" sz="2800" b="1" dirty="0">
                <a:solidFill>
                  <a:srgbClr val="4472C4">
                    <a:lumMod val="75000"/>
                  </a:srgbClr>
                </a:solidFill>
                <a:latin typeface="微软雅黑" pitchFamily="34" charset="-122"/>
                <a:ea typeface="微软雅黑" pitchFamily="34" charset="-122"/>
              </a:rPr>
              <a:t>zqjiang.ecust@qq.com</a:t>
            </a:r>
            <a:endParaRPr lang="zh-CN" altLang="en-US" sz="2800" b="1" dirty="0">
              <a:solidFill>
                <a:srgbClr val="4472C4">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145718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1196752"/>
            <a:ext cx="7920000" cy="4781128"/>
          </a:xfrm>
        </p:spPr>
        <p:txBody>
          <a:bodyPr>
            <a:noAutofit/>
          </a:bodyPr>
          <a:lstStyle/>
          <a:p>
            <a:pPr>
              <a:buFont typeface="Wingdings" panose="05000000000000000000" pitchFamily="2" charset="2"/>
              <a:buChar char="Ø"/>
            </a:pPr>
            <a:r>
              <a:rPr lang="en-US" altLang="zh-CN" b="1" dirty="0">
                <a:ea typeface="微软雅黑" panose="020B0503020204020204" pitchFamily="34" charset="-122"/>
              </a:rPr>
              <a:t>CAPM</a:t>
            </a:r>
            <a:r>
              <a:rPr lang="zh-CN" altLang="en-US" b="1" dirty="0">
                <a:ea typeface="微软雅黑" panose="020B0503020204020204" pitchFamily="34" charset="-122"/>
              </a:rPr>
              <a:t>框架的回归方程</a:t>
            </a:r>
            <a:endParaRPr lang="en-US" altLang="zh-CN" b="1" dirty="0">
              <a:ea typeface="微软雅黑" panose="020B0503020204020204" pitchFamily="34" charset="-122"/>
            </a:endParaRPr>
          </a:p>
          <a:p>
            <a:endParaRPr lang="en-US" altLang="zh-CN" b="1" dirty="0">
              <a:ea typeface="微软雅黑" panose="020B0503020204020204" pitchFamily="34" charset="-122"/>
            </a:endParaRPr>
          </a:p>
          <a:p>
            <a:pPr>
              <a:buFont typeface="Wingdings" panose="05000000000000000000" pitchFamily="2" charset="2"/>
              <a:buChar char="Ø"/>
            </a:pPr>
            <a:r>
              <a:rPr lang="zh-CN" altLang="en-US" b="1" dirty="0">
                <a:ea typeface="微软雅黑" panose="020B0503020204020204" pitchFamily="34" charset="-122"/>
              </a:rPr>
              <a:t>金融学文献中一般称为</a:t>
            </a:r>
            <a:r>
              <a:rPr lang="zh-CN" altLang="en-US" b="1" dirty="0">
                <a:solidFill>
                  <a:srgbClr val="0070C0"/>
                </a:solidFill>
                <a:ea typeface="微软雅黑" panose="020B0503020204020204" pitchFamily="34" charset="-122"/>
              </a:rPr>
              <a:t>市场模型</a:t>
            </a:r>
            <a:r>
              <a:rPr lang="zh-CN" altLang="en-US" b="1" dirty="0">
                <a:ea typeface="微软雅黑" panose="020B0503020204020204" pitchFamily="34" charset="-122"/>
              </a:rPr>
              <a:t>，由最小二乘估计可知</a:t>
            </a:r>
            <a:endParaRPr lang="en-US" altLang="zh-CN" b="1" dirty="0">
              <a:ea typeface="微软雅黑" panose="020B0503020204020204" pitchFamily="34" charset="-122"/>
            </a:endParaRPr>
          </a:p>
          <a:p>
            <a:pPr marL="0" indent="0">
              <a:buNone/>
            </a:pPr>
            <a:endParaRPr lang="en-US" altLang="zh-CN" b="1" dirty="0">
              <a:ea typeface="微软雅黑" panose="020B0503020204020204" pitchFamily="34" charset="-122"/>
            </a:endParaRPr>
          </a:p>
          <a:p>
            <a:pPr marL="0" indent="0">
              <a:buNone/>
            </a:pPr>
            <a:endParaRPr lang="en-US" altLang="zh-CN" dirty="0">
              <a:ea typeface="微软雅黑" panose="020B0503020204020204" pitchFamily="34" charset="-122"/>
            </a:endParaRPr>
          </a:p>
          <a:p>
            <a:pPr>
              <a:buFont typeface="Wingdings" panose="05000000000000000000" pitchFamily="2" charset="2"/>
              <a:buChar char="Ø"/>
            </a:pPr>
            <a:r>
              <a:rPr lang="zh-CN" altLang="en-US" b="1" dirty="0">
                <a:ea typeface="微软雅黑" panose="020B0503020204020204" pitchFamily="34" charset="-122"/>
              </a:rPr>
              <a:t>贝塔系数是</a:t>
            </a:r>
            <a:r>
              <a:rPr lang="zh-CN" altLang="en-US" b="1" dirty="0">
                <a:solidFill>
                  <a:srgbClr val="0070C0"/>
                </a:solidFill>
                <a:ea typeface="微软雅黑" panose="020B0503020204020204" pitchFamily="34" charset="-122"/>
              </a:rPr>
              <a:t>资产 </a:t>
            </a:r>
            <a:r>
              <a:rPr lang="en-US" altLang="zh-CN" b="1" i="1" dirty="0" err="1">
                <a:solidFill>
                  <a:srgbClr val="0070C0"/>
                </a:solidFill>
                <a:ea typeface="微软雅黑" panose="020B0503020204020204" pitchFamily="34" charset="-122"/>
              </a:rPr>
              <a:t>i</a:t>
            </a:r>
            <a:r>
              <a:rPr lang="en-US" altLang="zh-CN" b="1" i="1" dirty="0">
                <a:solidFill>
                  <a:srgbClr val="0070C0"/>
                </a:solidFill>
                <a:ea typeface="微软雅黑" panose="020B0503020204020204" pitchFamily="34" charset="-122"/>
              </a:rPr>
              <a:t> </a:t>
            </a:r>
            <a:r>
              <a:rPr lang="zh-CN" altLang="en-US" b="1" dirty="0">
                <a:solidFill>
                  <a:srgbClr val="0070C0"/>
                </a:solidFill>
                <a:ea typeface="微软雅黑" panose="020B0503020204020204" pitchFamily="34" charset="-122"/>
              </a:rPr>
              <a:t>的风险溢价与市场组合风险溢价的回归系数</a:t>
            </a:r>
            <a:r>
              <a:rPr lang="zh-CN" altLang="en-US" b="1" dirty="0">
                <a:ea typeface="微软雅黑" panose="020B0503020204020204" pitchFamily="34" charset="-122"/>
              </a:rPr>
              <a:t>。</a:t>
            </a:r>
            <a:endParaRPr lang="en-US" altLang="zh-CN" b="1" dirty="0">
              <a:ea typeface="微软雅黑" panose="020B0503020204020204" pitchFamily="34" charset="-122"/>
            </a:endParaRP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1875033"/>
            <a:ext cx="3002440" cy="42986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8284" y="3501008"/>
            <a:ext cx="2808312" cy="95304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0363" y="1196752"/>
            <a:ext cx="7416824" cy="4680520"/>
          </a:xfrm>
        </p:spPr>
        <p:txBody>
          <a:bodyPr>
            <a:noAutofit/>
          </a:bodyPr>
          <a:lstStyle/>
          <a:p>
            <a:pPr marL="0" indent="0">
              <a:lnSpc>
                <a:spcPct val="150000"/>
              </a:lnSpc>
              <a:spcBef>
                <a:spcPts val="0"/>
              </a:spcBef>
              <a:buNone/>
            </a:pPr>
            <a:r>
              <a:rPr lang="en-US" altLang="zh-CN" b="1" dirty="0">
                <a:ea typeface="微软雅黑" panose="020B0503020204020204" pitchFamily="34" charset="-122"/>
              </a:rPr>
              <a:t>CAPM</a:t>
            </a:r>
            <a:r>
              <a:rPr lang="zh-CN" altLang="en-US" b="1" dirty="0">
                <a:ea typeface="微软雅黑" panose="020B0503020204020204" pitchFamily="34" charset="-122"/>
              </a:rPr>
              <a:t>模型到底是否成立的？如何实证？</a:t>
            </a:r>
            <a:endParaRPr lang="en-US" altLang="zh-CN" b="1" dirty="0">
              <a:ea typeface="微软雅黑" panose="020B0503020204020204" pitchFamily="34" charset="-122"/>
            </a:endParaRPr>
          </a:p>
          <a:p>
            <a:pPr marL="540000" indent="0">
              <a:lnSpc>
                <a:spcPct val="150000"/>
              </a:lnSpc>
              <a:spcBef>
                <a:spcPts val="0"/>
              </a:spcBef>
              <a:buNone/>
            </a:pPr>
            <a:r>
              <a:rPr lang="zh-CN" altLang="en-US" b="1" dirty="0">
                <a:ea typeface="微软雅黑" panose="020B0503020204020204" pitchFamily="34" charset="-122"/>
              </a:rPr>
              <a:t>市场模型：</a:t>
            </a:r>
            <a:endParaRPr lang="en-US" altLang="zh-CN" b="1" dirty="0">
              <a:ea typeface="微软雅黑" panose="020B0503020204020204" pitchFamily="34" charset="-122"/>
            </a:endParaRPr>
          </a:p>
          <a:p>
            <a:pPr marL="540000" indent="0">
              <a:lnSpc>
                <a:spcPct val="150000"/>
              </a:lnSpc>
              <a:spcBef>
                <a:spcPts val="0"/>
              </a:spcBef>
              <a:buNone/>
            </a:pPr>
            <a:r>
              <a:rPr lang="en-US" altLang="zh-CN" b="1" dirty="0">
                <a:ea typeface="微软雅黑" panose="020B0503020204020204" pitchFamily="34" charset="-122"/>
              </a:rPr>
              <a:t>CAPM</a:t>
            </a:r>
            <a:r>
              <a:rPr lang="zh-CN" altLang="en-US" b="1" dirty="0">
                <a:ea typeface="微软雅黑" panose="020B0503020204020204" pitchFamily="34" charset="-122"/>
              </a:rPr>
              <a:t>模型：</a:t>
            </a:r>
            <a:endParaRPr lang="en-US" altLang="zh-CN" b="1" dirty="0">
              <a:ea typeface="微软雅黑" panose="020B0503020204020204" pitchFamily="34" charset="-122"/>
            </a:endParaRPr>
          </a:p>
          <a:p>
            <a:pPr marL="0" indent="0" algn="ctr">
              <a:lnSpc>
                <a:spcPct val="150000"/>
              </a:lnSpc>
              <a:spcBef>
                <a:spcPts val="0"/>
              </a:spcBef>
              <a:buNone/>
            </a:pPr>
            <a:r>
              <a:rPr lang="zh-CN" altLang="en-US" b="1" dirty="0">
                <a:solidFill>
                  <a:srgbClr val="C00000"/>
                </a:solidFill>
                <a:ea typeface="微软雅黑" panose="020B0503020204020204" pitchFamily="34" charset="-122"/>
              </a:rPr>
              <a:t>市场模型的 </a:t>
            </a:r>
            <a:r>
              <a:rPr lang="en-US" altLang="zh-CN" b="1" i="1" dirty="0">
                <a:solidFill>
                  <a:srgbClr val="C00000"/>
                </a:solidFill>
                <a:ea typeface="微软雅黑" panose="020B0503020204020204" pitchFamily="34" charset="-122"/>
              </a:rPr>
              <a:t>α</a:t>
            </a:r>
            <a:r>
              <a:rPr lang="en-US" altLang="zh-CN" b="1" i="1" baseline="-25000" dirty="0" err="1">
                <a:solidFill>
                  <a:srgbClr val="C00000"/>
                </a:solidFill>
                <a:ea typeface="微软雅黑" panose="020B0503020204020204" pitchFamily="34" charset="-122"/>
              </a:rPr>
              <a:t>i</a:t>
            </a:r>
            <a:r>
              <a:rPr lang="en-US" altLang="zh-CN" b="1" i="1" baseline="-25000" dirty="0">
                <a:solidFill>
                  <a:srgbClr val="C00000"/>
                </a:solidFill>
                <a:ea typeface="微软雅黑" panose="020B0503020204020204" pitchFamily="34" charset="-122"/>
              </a:rPr>
              <a:t> </a:t>
            </a:r>
            <a:r>
              <a:rPr lang="en-US" altLang="zh-CN" b="1" dirty="0">
                <a:solidFill>
                  <a:srgbClr val="C00000"/>
                </a:solidFill>
                <a:ea typeface="微软雅黑" panose="020B0503020204020204" pitchFamily="34" charset="-122"/>
              </a:rPr>
              <a:t>= 0 </a:t>
            </a:r>
            <a:r>
              <a:rPr lang="zh-CN" altLang="en-US" b="1" dirty="0">
                <a:solidFill>
                  <a:srgbClr val="C00000"/>
                </a:solidFill>
                <a:ea typeface="微软雅黑" panose="020B0503020204020204" pitchFamily="34" charset="-122"/>
              </a:rPr>
              <a:t>等价于 </a:t>
            </a:r>
            <a:r>
              <a:rPr lang="en-US" altLang="zh-CN" b="1" dirty="0">
                <a:solidFill>
                  <a:srgbClr val="C00000"/>
                </a:solidFill>
                <a:ea typeface="微软雅黑" panose="020B0503020204020204" pitchFamily="34" charset="-122"/>
              </a:rPr>
              <a:t>CAPM</a:t>
            </a:r>
            <a:r>
              <a:rPr lang="zh-CN" altLang="en-US" b="1" dirty="0">
                <a:solidFill>
                  <a:srgbClr val="C00000"/>
                </a:solidFill>
                <a:ea typeface="微软雅黑" panose="020B0503020204020204" pitchFamily="34" charset="-122"/>
              </a:rPr>
              <a:t>成立</a:t>
            </a:r>
            <a:endParaRPr lang="en-US" altLang="zh-CN" b="1" dirty="0">
              <a:solidFill>
                <a:srgbClr val="C00000"/>
              </a:solidFill>
              <a:ea typeface="微软雅黑" panose="020B0503020204020204" pitchFamily="34" charset="-122"/>
            </a:endParaRPr>
          </a:p>
          <a:p>
            <a:pPr marL="0" indent="0" algn="ctr">
              <a:lnSpc>
                <a:spcPct val="150000"/>
              </a:lnSpc>
              <a:spcBef>
                <a:spcPts val="0"/>
              </a:spcBef>
              <a:buNone/>
            </a:pPr>
            <a:r>
              <a:rPr lang="en-US" altLang="zh-CN" b="1" dirty="0">
                <a:solidFill>
                  <a:srgbClr val="0070C0"/>
                </a:solidFill>
                <a:ea typeface="微软雅黑" panose="020B0503020204020204" pitchFamily="34" charset="-122"/>
              </a:rPr>
              <a:t>CAPM</a:t>
            </a:r>
            <a:r>
              <a:rPr lang="zh-CN" altLang="en-US" b="1" dirty="0">
                <a:solidFill>
                  <a:srgbClr val="0070C0"/>
                </a:solidFill>
                <a:ea typeface="微软雅黑" panose="020B0503020204020204" pitchFamily="34" charset="-122"/>
              </a:rPr>
              <a:t>时间序列估计和检验的基本问题</a:t>
            </a:r>
            <a:endParaRPr lang="en-US" altLang="zh-CN" b="1" dirty="0">
              <a:solidFill>
                <a:srgbClr val="0070C0"/>
              </a:solidFill>
              <a:ea typeface="微软雅黑" panose="020B0503020204020204" pitchFamily="34" charset="-122"/>
            </a:endParaRP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8962" y="2207048"/>
            <a:ext cx="3002440" cy="429864"/>
          </a:xfrm>
          <a:prstGeom prst="rect">
            <a:avLst/>
          </a:prstGeom>
        </p:spPr>
      </p:pic>
      <p:graphicFrame>
        <p:nvGraphicFramePr>
          <p:cNvPr id="13" name="Object 1"/>
          <p:cNvGraphicFramePr>
            <a:graphicFrameLocks noChangeAspect="1"/>
          </p:cNvGraphicFramePr>
          <p:nvPr>
            <p:extLst>
              <p:ext uri="{D42A27DB-BD31-4B8C-83A1-F6EECF244321}">
                <p14:modId xmlns:p14="http://schemas.microsoft.com/office/powerpoint/2010/main" val="4253300731"/>
              </p:ext>
            </p:extLst>
          </p:nvPr>
        </p:nvGraphicFramePr>
        <p:xfrm>
          <a:off x="4048962" y="2802044"/>
          <a:ext cx="2035205" cy="554948"/>
        </p:xfrm>
        <a:graphic>
          <a:graphicData uri="http://schemas.openxmlformats.org/presentationml/2006/ole">
            <mc:AlternateContent xmlns:mc="http://schemas.openxmlformats.org/markup-compatibility/2006">
              <mc:Choice xmlns:v="urn:schemas-microsoft-com:vml" Requires="v">
                <p:oleObj spid="_x0000_s284052" name="Equation" r:id="rId4" imgW="838080" imgH="228600" progId="Equation.DSMT4">
                  <p:embed/>
                </p:oleObj>
              </mc:Choice>
              <mc:Fallback>
                <p:oleObj name="Equation" r:id="rId4" imgW="838080" imgH="228600" progId="Equation.DSMT4">
                  <p:embed/>
                  <p:pic>
                    <p:nvPicPr>
                      <p:cNvPr id="2570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962" y="2802044"/>
                        <a:ext cx="2035205" cy="554948"/>
                      </a:xfrm>
                      <a:prstGeom prst="rect">
                        <a:avLst/>
                      </a:prstGeom>
                      <a:noFill/>
                      <a:ln>
                        <a:noFill/>
                      </a:ln>
                      <a:effectLst/>
                    </p:spPr>
                  </p:pic>
                </p:oleObj>
              </mc:Fallback>
            </mc:AlternateContent>
          </a:graphicData>
        </a:graphic>
      </p:graphicFrame>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789" y="1268760"/>
            <a:ext cx="7871651" cy="4421087"/>
          </a:xfrm>
        </p:spPr>
        <p:txBody>
          <a:bodyPr>
            <a:noAutofit/>
          </a:bodyPr>
          <a:lstStyle/>
          <a:p>
            <a:pPr marL="0" indent="0">
              <a:lnSpc>
                <a:spcPct val="150000"/>
              </a:lnSpc>
              <a:spcBef>
                <a:spcPts val="0"/>
              </a:spcBef>
              <a:buNone/>
            </a:pPr>
            <a:r>
              <a:rPr lang="zh-CN" altLang="en-US" b="1" dirty="0">
                <a:ea typeface="微软雅黑" panose="020B0503020204020204" pitchFamily="34" charset="-122"/>
              </a:rPr>
              <a:t>对于 </a:t>
            </a:r>
            <a:r>
              <a:rPr lang="en-US" altLang="zh-CN" b="1" i="1" dirty="0">
                <a:ea typeface="微软雅黑" panose="020B0503020204020204" pitchFamily="34" charset="-122"/>
              </a:rPr>
              <a:t>N </a:t>
            </a:r>
            <a:r>
              <a:rPr lang="zh-CN" altLang="en-US" b="1" dirty="0">
                <a:ea typeface="微软雅黑" panose="020B0503020204020204" pitchFamily="34" charset="-122"/>
              </a:rPr>
              <a:t>个资产，</a:t>
            </a:r>
            <a:r>
              <a:rPr lang="en-US" altLang="zh-CN" b="1" dirty="0">
                <a:solidFill>
                  <a:srgbClr val="0070C0"/>
                </a:solidFill>
                <a:ea typeface="微软雅黑" panose="020B0503020204020204" pitchFamily="34" charset="-122"/>
              </a:rPr>
              <a:t>CAPM </a:t>
            </a:r>
            <a:r>
              <a:rPr lang="zh-CN" altLang="en-US" b="1" dirty="0">
                <a:solidFill>
                  <a:srgbClr val="0070C0"/>
                </a:solidFill>
                <a:ea typeface="微软雅黑" panose="020B0503020204020204" pitchFamily="34" charset="-122"/>
              </a:rPr>
              <a:t>隐含着 </a:t>
            </a:r>
            <a:r>
              <a:rPr lang="en-US" altLang="zh-CN" b="1" i="1" dirty="0">
                <a:solidFill>
                  <a:srgbClr val="0070C0"/>
                </a:solidFill>
                <a:ea typeface="微软雅黑" panose="020B0503020204020204" pitchFamily="34" charset="-122"/>
              </a:rPr>
              <a:t>α</a:t>
            </a:r>
            <a:r>
              <a:rPr lang="en-US" altLang="zh-CN" b="1" i="1" baseline="-25000" dirty="0" err="1">
                <a:solidFill>
                  <a:srgbClr val="0070C0"/>
                </a:solidFill>
                <a:ea typeface="微软雅黑" panose="020B0503020204020204" pitchFamily="34" charset="-122"/>
              </a:rPr>
              <a:t>i</a:t>
            </a:r>
            <a:r>
              <a:rPr lang="en-US" altLang="zh-CN" b="1" i="1" baseline="-25000" dirty="0">
                <a:solidFill>
                  <a:srgbClr val="0070C0"/>
                </a:solidFill>
                <a:ea typeface="微软雅黑" panose="020B0503020204020204" pitchFamily="34" charset="-122"/>
              </a:rPr>
              <a:t> </a:t>
            </a:r>
            <a:r>
              <a:rPr lang="en-US" altLang="zh-CN" b="1" dirty="0">
                <a:solidFill>
                  <a:srgbClr val="0070C0"/>
                </a:solidFill>
                <a:ea typeface="微软雅黑" panose="020B0503020204020204" pitchFamily="34" charset="-122"/>
              </a:rPr>
              <a:t>= 0</a:t>
            </a:r>
            <a:r>
              <a:rPr lang="en-US" altLang="zh-CN" b="1" dirty="0">
                <a:solidFill>
                  <a:srgbClr val="C00000"/>
                </a:solidFill>
                <a:ea typeface="微软雅黑" panose="020B0503020204020204" pitchFamily="34" charset="-122"/>
              </a:rPr>
              <a:t> </a:t>
            </a:r>
            <a:endParaRPr lang="en-US" altLang="zh-CN" b="1" dirty="0">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考虑单个资产</a:t>
            </a:r>
            <a:r>
              <a:rPr lang="en-US" altLang="zh-CN" b="1" i="1" dirty="0" err="1">
                <a:ea typeface="微软雅黑" panose="020B0503020204020204" pitchFamily="34" charset="-122"/>
              </a:rPr>
              <a:t>i</a:t>
            </a:r>
            <a:r>
              <a:rPr lang="en-US" altLang="zh-CN" b="1" i="1" dirty="0">
                <a:ea typeface="微软雅黑" panose="020B0503020204020204" pitchFamily="34" charset="-122"/>
              </a:rPr>
              <a:t> </a:t>
            </a:r>
            <a:r>
              <a:rPr lang="zh-CN" altLang="en-US" b="1" dirty="0">
                <a:ea typeface="微软雅黑" panose="020B0503020204020204" pitchFamily="34" charset="-122"/>
              </a:rPr>
              <a:t>，在线性回归模型的假设下可</a:t>
            </a:r>
            <a:r>
              <a:rPr lang="zh-CN" altLang="en-US" b="1" dirty="0">
                <a:solidFill>
                  <a:srgbClr val="C00000"/>
                </a:solidFill>
                <a:ea typeface="微软雅黑" panose="020B0503020204020204" pitchFamily="34" charset="-122"/>
              </a:rPr>
              <a:t>用 </a:t>
            </a:r>
            <a:r>
              <a:rPr lang="en-US" altLang="zh-CN" b="1" i="1" dirty="0">
                <a:solidFill>
                  <a:srgbClr val="C00000"/>
                </a:solidFill>
                <a:ea typeface="微软雅黑" panose="020B0503020204020204" pitchFamily="34" charset="-122"/>
              </a:rPr>
              <a:t>t </a:t>
            </a:r>
            <a:r>
              <a:rPr lang="zh-CN" altLang="en-US" b="1" dirty="0">
                <a:solidFill>
                  <a:srgbClr val="C00000"/>
                </a:solidFill>
                <a:ea typeface="微软雅黑" panose="020B0503020204020204" pitchFamily="34" charset="-122"/>
              </a:rPr>
              <a:t>检验来检验市场模型</a:t>
            </a:r>
            <a:r>
              <a:rPr lang="zh-CN" altLang="en-US" b="1" dirty="0">
                <a:ea typeface="微软雅黑" panose="020B0503020204020204" pitchFamily="34" charset="-122"/>
              </a:rPr>
              <a:t>：</a:t>
            </a:r>
            <a:endParaRPr lang="en-US" altLang="zh-CN" b="1" dirty="0">
              <a:ea typeface="微软雅黑" panose="020B0503020204020204" pitchFamily="34" charset="-122"/>
            </a:endParaRPr>
          </a:p>
          <a:p>
            <a:pPr marL="0" indent="0" algn="ctr">
              <a:lnSpc>
                <a:spcPct val="150000"/>
              </a:lnSpc>
              <a:spcBef>
                <a:spcPts val="0"/>
              </a:spcBef>
              <a:buNone/>
            </a:pPr>
            <a:r>
              <a:rPr lang="en-US" altLang="zh-CN" b="1" i="1" dirty="0">
                <a:ea typeface="微软雅黑" panose="020B0503020204020204" pitchFamily="34" charset="-122"/>
              </a:rPr>
              <a:t>H</a:t>
            </a:r>
            <a:r>
              <a:rPr lang="en-US" altLang="zh-CN" b="1" baseline="-25000" dirty="0">
                <a:ea typeface="微软雅黑" panose="020B0503020204020204" pitchFamily="34" charset="-122"/>
              </a:rPr>
              <a:t>0</a:t>
            </a:r>
            <a:r>
              <a:rPr lang="en-US" altLang="zh-CN" b="1" dirty="0">
                <a:ea typeface="微软雅黑" panose="020B0503020204020204" pitchFamily="34" charset="-122"/>
              </a:rPr>
              <a:t>: </a:t>
            </a:r>
            <a:r>
              <a:rPr lang="en-US" altLang="zh-CN" b="1" i="1" dirty="0">
                <a:solidFill>
                  <a:srgbClr val="C00000"/>
                </a:solidFill>
                <a:ea typeface="微软雅黑" panose="020B0503020204020204" pitchFamily="34" charset="-122"/>
              </a:rPr>
              <a:t>α</a:t>
            </a:r>
            <a:r>
              <a:rPr lang="en-US" altLang="zh-CN" b="1" i="1" baseline="-25000" dirty="0" err="1">
                <a:solidFill>
                  <a:srgbClr val="C00000"/>
                </a:solidFill>
                <a:ea typeface="微软雅黑" panose="020B0503020204020204" pitchFamily="34" charset="-122"/>
              </a:rPr>
              <a:t>i</a:t>
            </a:r>
            <a:r>
              <a:rPr lang="en-US" altLang="zh-CN" b="1" i="1" baseline="-25000" dirty="0">
                <a:solidFill>
                  <a:srgbClr val="C00000"/>
                </a:solidFill>
                <a:ea typeface="微软雅黑" panose="020B0503020204020204" pitchFamily="34" charset="-122"/>
              </a:rPr>
              <a:t> </a:t>
            </a:r>
            <a:r>
              <a:rPr lang="en-US" altLang="zh-CN" b="1" dirty="0">
                <a:solidFill>
                  <a:srgbClr val="C00000"/>
                </a:solidFill>
                <a:ea typeface="微软雅黑" panose="020B0503020204020204" pitchFamily="34" charset="-122"/>
              </a:rPr>
              <a:t>= 0 </a:t>
            </a:r>
            <a:r>
              <a:rPr lang="en-US" altLang="zh-CN" b="1" dirty="0">
                <a:ea typeface="微软雅黑" panose="020B0503020204020204" pitchFamily="34" charset="-122"/>
              </a:rPr>
              <a:t>; </a:t>
            </a:r>
            <a:r>
              <a:rPr lang="en-US" altLang="zh-CN" b="1" i="1" dirty="0">
                <a:ea typeface="微软雅黑" panose="020B0503020204020204" pitchFamily="34" charset="-122"/>
              </a:rPr>
              <a:t>H</a:t>
            </a:r>
            <a:r>
              <a:rPr lang="en-US" altLang="zh-CN" b="1" baseline="-25000" dirty="0">
                <a:ea typeface="微软雅黑" panose="020B0503020204020204" pitchFamily="34" charset="-122"/>
              </a:rPr>
              <a:t>1</a:t>
            </a:r>
            <a:r>
              <a:rPr lang="en-US" altLang="zh-CN" b="1" dirty="0">
                <a:ea typeface="微软雅黑" panose="020B0503020204020204" pitchFamily="34" charset="-122"/>
              </a:rPr>
              <a:t>:</a:t>
            </a:r>
            <a:r>
              <a:rPr lang="en-US" altLang="zh-CN" b="1" i="1" dirty="0">
                <a:solidFill>
                  <a:srgbClr val="C00000"/>
                </a:solidFill>
                <a:ea typeface="微软雅黑" panose="020B0503020204020204" pitchFamily="34" charset="-122"/>
              </a:rPr>
              <a:t> α</a:t>
            </a:r>
            <a:r>
              <a:rPr lang="en-US" altLang="zh-CN" b="1" i="1" baseline="-25000" dirty="0" err="1">
                <a:solidFill>
                  <a:srgbClr val="C00000"/>
                </a:solidFill>
                <a:ea typeface="微软雅黑" panose="020B0503020204020204" pitchFamily="34" charset="-122"/>
              </a:rPr>
              <a:t>i</a:t>
            </a:r>
            <a:r>
              <a:rPr lang="en-US" altLang="zh-CN" b="1" i="1" baseline="-25000" dirty="0">
                <a:solidFill>
                  <a:srgbClr val="C00000"/>
                </a:solidFill>
                <a:ea typeface="微软雅黑" panose="020B0503020204020204" pitchFamily="34" charset="-122"/>
              </a:rPr>
              <a:t> </a:t>
            </a:r>
            <a:r>
              <a:rPr lang="en-US" altLang="zh-CN" b="1" dirty="0">
                <a:solidFill>
                  <a:srgbClr val="C00000"/>
                </a:solidFill>
                <a:ea typeface="微软雅黑" panose="020B0503020204020204" pitchFamily="34" charset="-122"/>
              </a:rPr>
              <a:t>≠ 0</a:t>
            </a:r>
          </a:p>
          <a:p>
            <a:pPr>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如果</a:t>
            </a:r>
            <a:r>
              <a:rPr lang="en-US" altLang="zh-CN" b="1" i="1" dirty="0">
                <a:ea typeface="微软雅黑" panose="020B0503020204020204" pitchFamily="34" charset="-122"/>
              </a:rPr>
              <a:t>H</a:t>
            </a:r>
            <a:r>
              <a:rPr lang="en-US" altLang="zh-CN" b="1" baseline="-25000" dirty="0">
                <a:ea typeface="微软雅黑" panose="020B0503020204020204" pitchFamily="34" charset="-122"/>
              </a:rPr>
              <a:t>1</a:t>
            </a:r>
            <a:r>
              <a:rPr lang="zh-CN" altLang="en-US" b="1" dirty="0">
                <a:ea typeface="微软雅黑" panose="020B0503020204020204" pitchFamily="34" charset="-122"/>
              </a:rPr>
              <a:t>成立，该资产</a:t>
            </a:r>
            <a:r>
              <a:rPr lang="zh-CN" altLang="en-US" b="1" dirty="0">
                <a:solidFill>
                  <a:srgbClr val="0070C0"/>
                </a:solidFill>
                <a:ea typeface="微软雅黑" panose="020B0503020204020204" pitchFamily="34" charset="-122"/>
              </a:rPr>
              <a:t>存在超额回报率</a:t>
            </a:r>
            <a:r>
              <a:rPr lang="zh-CN" altLang="en-US" b="1" dirty="0">
                <a:ea typeface="微软雅黑" panose="020B0503020204020204" pitchFamily="34" charset="-122"/>
              </a:rPr>
              <a:t>（正的或者负的），有何意义？</a:t>
            </a: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622" y="1556792"/>
            <a:ext cx="7727635" cy="3672408"/>
          </a:xfrm>
        </p:spPr>
        <p:txBody>
          <a:bodyPr>
            <a:noAutofit/>
          </a:bodyPr>
          <a:lstStyle/>
          <a:p>
            <a:pPr marL="0" indent="0">
              <a:lnSpc>
                <a:spcPct val="150000"/>
              </a:lnSpc>
              <a:spcBef>
                <a:spcPts val="0"/>
              </a:spcBef>
              <a:buNone/>
            </a:pPr>
            <a:r>
              <a:rPr lang="zh-CN" altLang="en-US" b="1" dirty="0">
                <a:ea typeface="微软雅黑" panose="020B0503020204020204" pitchFamily="34" charset="-122"/>
              </a:rPr>
              <a:t>单个资产</a:t>
            </a:r>
            <a:r>
              <a:rPr lang="en-US" altLang="zh-CN" b="1" dirty="0">
                <a:ea typeface="微软雅黑" panose="020B0503020204020204" pitchFamily="34" charset="-122"/>
              </a:rPr>
              <a:t>CAPM</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用</a:t>
            </a:r>
            <a:r>
              <a:rPr lang="en-US" altLang="zh-CN" b="1" dirty="0">
                <a:ea typeface="微软雅黑" panose="020B0503020204020204" pitchFamily="34" charset="-122"/>
              </a:rPr>
              <a:t>OLS</a:t>
            </a:r>
            <a:r>
              <a:rPr lang="zh-CN" altLang="en-US" b="1" dirty="0">
                <a:ea typeface="微软雅黑" panose="020B0503020204020204" pitchFamily="34" charset="-122"/>
              </a:rPr>
              <a:t>估计市场模型，得到 </a:t>
            </a:r>
            <a:r>
              <a:rPr lang="el-GR" altLang="zh-CN" b="1" i="1" dirty="0">
                <a:ea typeface="微软雅黑" panose="020B0503020204020204" pitchFamily="34" charset="-122"/>
              </a:rPr>
              <a:t>α</a:t>
            </a:r>
            <a:r>
              <a:rPr lang="en-US" altLang="zh-CN" b="1" i="1" baseline="-25000" dirty="0" err="1">
                <a:ea typeface="微软雅黑" panose="020B0503020204020204" pitchFamily="34" charset="-122"/>
              </a:rPr>
              <a:t>i</a:t>
            </a:r>
            <a:r>
              <a:rPr lang="en-US" altLang="zh-CN" b="1" i="1" baseline="-25000" dirty="0">
                <a:ea typeface="微软雅黑" panose="020B0503020204020204" pitchFamily="34" charset="-122"/>
              </a:rPr>
              <a:t> </a:t>
            </a:r>
            <a:r>
              <a:rPr lang="zh-CN" altLang="en-US" b="1" dirty="0">
                <a:ea typeface="微软雅黑" panose="020B0503020204020204" pitchFamily="34" charset="-122"/>
              </a:rPr>
              <a:t>的估计值</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计算 </a:t>
            </a:r>
            <a:r>
              <a:rPr lang="en-US" altLang="zh-CN" b="1" i="1" dirty="0">
                <a:ea typeface="微软雅黑" panose="020B0503020204020204" pitchFamily="34" charset="-122"/>
              </a:rPr>
              <a:t>α</a:t>
            </a:r>
            <a:r>
              <a:rPr lang="en-US" altLang="zh-CN" b="1" i="1" baseline="-25000" dirty="0" err="1">
                <a:ea typeface="微软雅黑" panose="020B0503020204020204" pitchFamily="34" charset="-122"/>
              </a:rPr>
              <a:t>i</a:t>
            </a:r>
            <a:r>
              <a:rPr lang="en-US" altLang="zh-CN" b="1" i="1" baseline="-25000" dirty="0">
                <a:ea typeface="微软雅黑" panose="020B0503020204020204" pitchFamily="34" charset="-122"/>
              </a:rPr>
              <a:t> </a:t>
            </a:r>
            <a:r>
              <a:rPr lang="en-US" altLang="zh-CN" b="1" dirty="0">
                <a:ea typeface="微软雅黑" panose="020B0503020204020204" pitchFamily="34" charset="-122"/>
              </a:rPr>
              <a:t>= 0 </a:t>
            </a:r>
            <a:r>
              <a:rPr lang="zh-CN" altLang="en-US" b="1" dirty="0">
                <a:ea typeface="微软雅黑" panose="020B0503020204020204" pitchFamily="34" charset="-122"/>
              </a:rPr>
              <a:t>的 </a:t>
            </a:r>
            <a:r>
              <a:rPr lang="en-US" altLang="zh-CN" b="1" i="1" dirty="0">
                <a:ea typeface="微软雅黑" panose="020B0503020204020204" pitchFamily="34" charset="-122"/>
              </a:rPr>
              <a:t>t </a:t>
            </a:r>
            <a:r>
              <a:rPr lang="zh-CN" altLang="en-US" b="1" dirty="0">
                <a:ea typeface="微软雅黑" panose="020B0503020204020204" pitchFamily="34" charset="-122"/>
              </a:rPr>
              <a:t>检验统计量</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确定显著性水平，比较分位数或计算</a:t>
            </a:r>
            <a:r>
              <a:rPr lang="en-US" altLang="zh-CN" b="1" i="1" dirty="0">
                <a:ea typeface="微软雅黑" panose="020B0503020204020204" pitchFamily="34" charset="-122"/>
              </a:rPr>
              <a:t>p</a:t>
            </a:r>
            <a:r>
              <a:rPr lang="zh-CN" altLang="en-US" b="1" dirty="0">
                <a:ea typeface="微软雅黑" panose="020B0503020204020204" pitchFamily="34" charset="-122"/>
              </a:rPr>
              <a:t>值，作出统计推断</a:t>
            </a: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4971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3691" y="1135285"/>
            <a:ext cx="7293496" cy="3373835"/>
          </a:xfrm>
        </p:spPr>
        <p:txBody>
          <a:bodyPr/>
          <a:lstStyle/>
          <a:p>
            <a:pPr marL="0" indent="0">
              <a:buNone/>
            </a:pPr>
            <a:r>
              <a:rPr lang="zh-CN" altLang="en-US" b="1" dirty="0">
                <a:ea typeface="微软雅黑" panose="020B0503020204020204" pitchFamily="34" charset="-122"/>
              </a:rPr>
              <a:t>假设有</a:t>
            </a:r>
            <a:r>
              <a:rPr lang="en-US" altLang="zh-CN" b="1" dirty="0">
                <a:ea typeface="微软雅黑" panose="020B0503020204020204" pitchFamily="34" charset="-122"/>
              </a:rPr>
              <a:t>T</a:t>
            </a:r>
            <a:r>
              <a:rPr lang="zh-CN" altLang="en-US" b="1" dirty="0">
                <a:ea typeface="微软雅黑" panose="020B0503020204020204" pitchFamily="34" charset="-122"/>
              </a:rPr>
              <a:t>个样本，回归方程为：</a:t>
            </a:r>
            <a:endParaRPr lang="en-US" altLang="zh-CN" b="1" dirty="0">
              <a:ea typeface="微软雅黑" panose="020B0503020204020204" pitchFamily="34" charset="-122"/>
            </a:endParaRPr>
          </a:p>
          <a:p>
            <a:endParaRPr lang="en-US" altLang="zh-CN" dirty="0"/>
          </a:p>
          <a:p>
            <a:pPr marL="0" indent="0">
              <a:buNone/>
            </a:pPr>
            <a:r>
              <a:rPr lang="zh-CN" altLang="en-US" b="1" dirty="0">
                <a:latin typeface="微软雅黑" panose="020B0503020204020204" pitchFamily="34" charset="-122"/>
                <a:ea typeface="微软雅黑" panose="020B0503020204020204" pitchFamily="34" charset="-122"/>
              </a:rPr>
              <a:t>最小二乘估计量为</a:t>
            </a:r>
            <a:r>
              <a:rPr lang="en-US" altLang="zh-CN" b="1" dirty="0">
                <a:latin typeface="微软雅黑" panose="020B0503020204020204" pitchFamily="34" charset="-122"/>
                <a:ea typeface="微软雅黑" panose="020B0503020204020204" pitchFamily="34" charset="-122"/>
              </a:rPr>
              <a:t>:</a:t>
            </a:r>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endParaRPr lang="en-US" altLang="zh-CN"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7946" y="2984194"/>
            <a:ext cx="3932166" cy="1488935"/>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6970" y="2817089"/>
            <a:ext cx="1541027" cy="1687579"/>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720" y="1775380"/>
            <a:ext cx="4876375" cy="478075"/>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2240" y="5467584"/>
            <a:ext cx="1266834" cy="728668"/>
          </a:xfrm>
          <a:prstGeom prst="rect">
            <a:avLst/>
          </a:prstGeom>
        </p:spPr>
      </p:pic>
      <p:sp>
        <p:nvSpPr>
          <p:cNvPr id="17" name="矩形 16"/>
          <p:cNvSpPr/>
          <p:nvPr/>
        </p:nvSpPr>
        <p:spPr>
          <a:xfrm>
            <a:off x="973691" y="4437112"/>
            <a:ext cx="6138219" cy="584775"/>
          </a:xfrm>
          <a:prstGeom prst="rect">
            <a:avLst/>
          </a:prstGeom>
        </p:spPr>
        <p:txBody>
          <a:bodyPr wrap="none">
            <a:spAutoFit/>
          </a:bodyPr>
          <a:lstStyle/>
          <a:p>
            <a:pPr marL="0" indent="0">
              <a:buNone/>
            </a:pPr>
            <a:r>
              <a:rPr lang="zh-CN" altLang="en-US" sz="3200" b="1" dirty="0">
                <a:latin typeface="微软雅黑" panose="020B0503020204020204" pitchFamily="34" charset="-122"/>
                <a:ea typeface="微软雅黑" panose="020B0503020204020204" pitchFamily="34" charset="-122"/>
              </a:rPr>
              <a:t>检验</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32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200" b="1" dirty="0">
                <a:ea typeface="微软雅黑" panose="020B0503020204020204" pitchFamily="34" charset="-122"/>
              </a:rPr>
              <a:t>:</a:t>
            </a:r>
            <a:r>
              <a:rPr lang="en-US" altLang="zh-CN" sz="3200" b="1" i="1" dirty="0">
                <a:ea typeface="微软雅黑" panose="020B0503020204020204" pitchFamily="34" charset="-122"/>
              </a:rPr>
              <a:t> </a:t>
            </a:r>
            <a:r>
              <a:rPr lang="en-US" altLang="zh-CN" sz="3200" b="1" i="1" dirty="0">
                <a:latin typeface="+mn-lt"/>
                <a:ea typeface="微软雅黑" panose="020B0503020204020204" pitchFamily="34" charset="-122"/>
              </a:rPr>
              <a:t>α</a:t>
            </a:r>
            <a:r>
              <a:rPr lang="en-US" altLang="zh-CN" sz="3200" b="1" i="1" baseline="-25000" dirty="0" err="1">
                <a:latin typeface="+mn-lt"/>
                <a:ea typeface="微软雅黑" panose="020B0503020204020204" pitchFamily="34" charset="-122"/>
              </a:rPr>
              <a:t>i</a:t>
            </a:r>
            <a:r>
              <a:rPr lang="en-US" altLang="zh-CN" sz="3200" b="1" i="1" baseline="-25000" dirty="0">
                <a:latin typeface="+mn-lt"/>
                <a:ea typeface="微软雅黑" panose="020B0503020204020204" pitchFamily="34" charset="-122"/>
              </a:rPr>
              <a:t> </a:t>
            </a:r>
            <a:r>
              <a:rPr lang="en-US" altLang="zh-CN" sz="3200" b="1" dirty="0">
                <a:latin typeface="+mn-lt"/>
                <a:ea typeface="微软雅黑" panose="020B0503020204020204" pitchFamily="34" charset="-122"/>
              </a:rPr>
              <a:t>= 0 </a:t>
            </a:r>
            <a:r>
              <a:rPr lang="zh-CN" altLang="en-US" sz="3200" b="1" dirty="0">
                <a:ea typeface="微软雅黑" panose="020B0503020204020204" pitchFamily="34" charset="-122"/>
              </a:rPr>
              <a:t>的统计量 </a:t>
            </a:r>
            <a:r>
              <a:rPr lang="en-US" altLang="zh-CN" sz="3200" b="1" dirty="0">
                <a:ea typeface="微软雅黑" panose="020B0503020204020204" pitchFamily="34" charset="-122"/>
              </a:rPr>
              <a:t>( </a:t>
            </a:r>
            <a:r>
              <a:rPr lang="en-US" altLang="zh-CN" sz="3200" b="1" i="1" dirty="0">
                <a:ea typeface="微软雅黑" panose="020B0503020204020204" pitchFamily="34" charset="-122"/>
              </a:rPr>
              <a:t>t </a:t>
            </a:r>
            <a:r>
              <a:rPr lang="zh-CN" altLang="en-US" sz="3200" b="1" dirty="0">
                <a:ea typeface="微软雅黑" panose="020B0503020204020204" pitchFamily="34" charset="-122"/>
              </a:rPr>
              <a:t>检验 </a:t>
            </a:r>
            <a:r>
              <a:rPr lang="en-US" altLang="zh-CN" sz="3200" b="1" dirty="0">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0543" y="5054845"/>
            <a:ext cx="5264514" cy="1649340"/>
          </a:xfrm>
          <a:prstGeom prst="rect">
            <a:avLst/>
          </a:prstGeom>
        </p:spPr>
      </p:pic>
      <p:sp>
        <p:nvSpPr>
          <p:cNvPr id="14"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50448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40947"/>
            <a:ext cx="7416824" cy="2520280"/>
          </a:xfrm>
        </p:spPr>
        <p:txBody>
          <a:bodyPr>
            <a:noAutofit/>
          </a:bodyPr>
          <a:lstStyle/>
          <a:p>
            <a:pPr marL="0" indent="0">
              <a:lnSpc>
                <a:spcPct val="125000"/>
              </a:lnSpc>
              <a:spcBef>
                <a:spcPts val="0"/>
              </a:spcBef>
              <a:buNone/>
            </a:pPr>
            <a:r>
              <a:rPr lang="en-US" altLang="zh-CN" sz="2800" b="1" dirty="0">
                <a:ea typeface="微软雅黑" panose="020B0503020204020204" pitchFamily="34" charset="-122"/>
              </a:rPr>
              <a:t>CAPM</a:t>
            </a:r>
            <a:r>
              <a:rPr lang="zh-CN" altLang="en-US" sz="2800" b="1" dirty="0">
                <a:ea typeface="微软雅黑" panose="020B0503020204020204" pitchFamily="34" charset="-122"/>
              </a:rPr>
              <a:t>的单资产检验，以贵州茅台为例。</a:t>
            </a:r>
            <a:endParaRPr lang="en-US" altLang="zh-CN" sz="2800" b="1" dirty="0">
              <a:ea typeface="微软雅黑" panose="020B0503020204020204" pitchFamily="34" charset="-122"/>
            </a:endParaRPr>
          </a:p>
          <a:p>
            <a:pPr marL="0" indent="0">
              <a:lnSpc>
                <a:spcPct val="125000"/>
              </a:lnSpc>
              <a:spcBef>
                <a:spcPts val="0"/>
              </a:spcBef>
              <a:buNone/>
            </a:pPr>
            <a:r>
              <a:rPr lang="zh-CN" altLang="en-US" sz="2200" b="1" dirty="0">
                <a:solidFill>
                  <a:srgbClr val="C00000"/>
                </a:solidFill>
                <a:ea typeface="微软雅黑" panose="020B0503020204020204" pitchFamily="34" charset="-122"/>
              </a:rPr>
              <a:t>数据</a:t>
            </a:r>
            <a:endParaRPr lang="en-US" altLang="zh-CN" sz="2200" b="1" dirty="0">
              <a:solidFill>
                <a:srgbClr val="C00000"/>
              </a:solidFill>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资产数据：</a:t>
            </a:r>
            <a:r>
              <a:rPr lang="en-US" altLang="zh-CN" sz="2200" b="1" dirty="0">
                <a:ea typeface="微软雅黑" panose="020B0503020204020204" pitchFamily="34" charset="-122"/>
              </a:rPr>
              <a:t>2001-2018</a:t>
            </a:r>
            <a:r>
              <a:rPr lang="zh-CN" altLang="en-US" sz="2200" b="1" dirty="0">
                <a:ea typeface="微软雅黑" panose="020B0503020204020204" pitchFamily="34" charset="-122"/>
              </a:rPr>
              <a:t>贵州茅台日度数据；</a:t>
            </a:r>
            <a:r>
              <a:rPr lang="en-US" altLang="zh-CN" sz="2200" b="1" dirty="0">
                <a:ea typeface="微软雅黑" panose="020B0503020204020204" pitchFamily="34" charset="-122"/>
              </a:rPr>
              <a:t> </a:t>
            </a: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市场数据：</a:t>
            </a:r>
            <a:r>
              <a:rPr lang="en-US" altLang="zh-CN" sz="2200" b="1" dirty="0">
                <a:ea typeface="微软雅黑" panose="020B0503020204020204" pitchFamily="34" charset="-122"/>
              </a:rPr>
              <a:t>2001-2018</a:t>
            </a:r>
            <a:r>
              <a:rPr lang="zh-CN" altLang="en-US" sz="2200" b="1" dirty="0">
                <a:ea typeface="微软雅黑" panose="020B0503020204020204" pitchFamily="34" charset="-122"/>
              </a:rPr>
              <a:t>沪深</a:t>
            </a:r>
            <a:r>
              <a:rPr lang="en-US" altLang="zh-CN" sz="2200" b="1" dirty="0">
                <a:ea typeface="微软雅黑" panose="020B0503020204020204" pitchFamily="34" charset="-122"/>
              </a:rPr>
              <a:t>300</a:t>
            </a:r>
            <a:r>
              <a:rPr lang="zh-CN" altLang="en-US" sz="2200" b="1" dirty="0">
                <a:ea typeface="微软雅黑" panose="020B0503020204020204" pitchFamily="34" charset="-122"/>
              </a:rPr>
              <a:t>指数日度数据；</a:t>
            </a:r>
            <a:endParaRPr lang="en-US" altLang="zh-CN" sz="2200" b="1" dirty="0">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无风险利率：</a:t>
            </a:r>
            <a:r>
              <a:rPr lang="en-US" altLang="zh-CN" sz="2200" b="1" dirty="0">
                <a:ea typeface="微软雅黑" panose="020B0503020204020204" pitchFamily="34" charset="-122"/>
              </a:rPr>
              <a:t>2001-2018</a:t>
            </a:r>
            <a:r>
              <a:rPr lang="zh-CN" altLang="en-US" sz="2200" b="1" dirty="0">
                <a:ea typeface="微软雅黑" panose="020B0503020204020204" pitchFamily="34" charset="-122"/>
              </a:rPr>
              <a:t>无风险利率。</a:t>
            </a:r>
            <a:endParaRPr lang="en-US" altLang="zh-CN" sz="2200" b="1" dirty="0">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429000"/>
            <a:ext cx="4968552" cy="886546"/>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4365104"/>
            <a:ext cx="8849456" cy="182938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62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3600" b="1" dirty="0">
                <a:solidFill>
                  <a:srgbClr val="C00000"/>
                </a:solidFill>
                <a:latin typeface="微软雅黑" panose="020B0503020204020204" pitchFamily="34" charset="-122"/>
                <a:ea typeface="微软雅黑" panose="020B0503020204020204" pitchFamily="34" charset="-122"/>
              </a:rPr>
              <a:t>时间序列：单资产估计与检验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96752"/>
            <a:ext cx="6984776" cy="519396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41018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3600" b="1" dirty="0">
                <a:solidFill>
                  <a:srgbClr val="C00000"/>
                </a:solidFill>
                <a:latin typeface="微软雅黑" panose="020B0503020204020204" pitchFamily="34" charset="-122"/>
                <a:ea typeface="微软雅黑" panose="020B0503020204020204" pitchFamily="34" charset="-122"/>
              </a:rPr>
              <a:t>时间序列：单资产估计与检验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8" y="1060834"/>
            <a:ext cx="7920000" cy="5720346"/>
          </a:xfrm>
          <a:prstGeom prst="rect">
            <a:avLst/>
          </a:prstGeom>
        </p:spPr>
      </p:pic>
      <p:sp>
        <p:nvSpPr>
          <p:cNvPr id="10" name="矩形 9"/>
          <p:cNvSpPr/>
          <p:nvPr/>
        </p:nvSpPr>
        <p:spPr>
          <a:xfrm>
            <a:off x="539552" y="4653136"/>
            <a:ext cx="8149752" cy="360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13980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94523"/>
            <a:ext cx="6048672" cy="663046"/>
          </a:xfrm>
        </p:spPr>
        <p:txBody>
          <a:bodyPr>
            <a:normAutofit/>
          </a:bodyPr>
          <a:lstStyle/>
          <a:p>
            <a:pPr algn="l"/>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sp>
        <p:nvSpPr>
          <p:cNvPr id="3" name="内容占位符 2"/>
          <p:cNvSpPr>
            <a:spLocks noGrp="1"/>
          </p:cNvSpPr>
          <p:nvPr>
            <p:ph idx="1"/>
          </p:nvPr>
        </p:nvSpPr>
        <p:spPr>
          <a:xfrm>
            <a:off x="1187624" y="1148411"/>
            <a:ext cx="7581528" cy="1918338"/>
          </a:xfrm>
        </p:spPr>
        <p:txBody>
          <a:bodyPr>
            <a:normAutofit lnSpcReduction="10000"/>
          </a:bodyPr>
          <a:lstStyle/>
          <a:p>
            <a:pPr>
              <a:lnSpc>
                <a:spcPct val="125000"/>
              </a:lnSpc>
              <a:spcBef>
                <a:spcPts val="0"/>
              </a:spcBef>
              <a:buFont typeface="Wingdings" panose="05000000000000000000" pitchFamily="2" charset="2"/>
              <a:buChar char="Ø"/>
            </a:pPr>
            <a:r>
              <a:rPr lang="zh-CN" altLang="en-US" b="1" dirty="0">
                <a:ea typeface="微软雅黑" panose="020B0503020204020204" pitchFamily="34" charset="-122"/>
              </a:rPr>
              <a:t>考虑</a:t>
            </a:r>
            <a:r>
              <a:rPr lang="en-US" altLang="zh-CN" b="1" i="1" dirty="0">
                <a:ea typeface="微软雅黑" panose="020B0503020204020204" pitchFamily="34" charset="-122"/>
              </a:rPr>
              <a:t>N</a:t>
            </a:r>
            <a:r>
              <a:rPr lang="zh-CN" altLang="en-US" b="1" dirty="0">
                <a:ea typeface="微软雅黑" panose="020B0503020204020204" pitchFamily="34" charset="-122"/>
              </a:rPr>
              <a:t>个资产，</a:t>
            </a:r>
            <a:r>
              <a:rPr lang="en-US" altLang="zh-CN" b="1" dirty="0">
                <a:ea typeface="微软雅黑" panose="020B0503020204020204" pitchFamily="34" charset="-122"/>
              </a:rPr>
              <a:t>CAPM</a:t>
            </a:r>
            <a:r>
              <a:rPr lang="zh-CN" altLang="en-US" b="1" dirty="0">
                <a:ea typeface="微软雅黑" panose="020B0503020204020204" pitchFamily="34" charset="-122"/>
              </a:rPr>
              <a:t>需联合检验      </a:t>
            </a:r>
            <a:endParaRPr lang="en-US" altLang="zh-CN" b="1" dirty="0">
              <a:ea typeface="微软雅黑" panose="020B0503020204020204" pitchFamily="34" charset="-122"/>
            </a:endParaRPr>
          </a:p>
          <a:p>
            <a:pPr marL="0" indent="0" algn="ctr">
              <a:lnSpc>
                <a:spcPct val="125000"/>
              </a:lnSpc>
              <a:spcBef>
                <a:spcPts val="0"/>
              </a:spcBef>
              <a:buNone/>
            </a:pPr>
            <a:r>
              <a:rPr lang="en-US" altLang="zh-CN" b="1" i="1" dirty="0">
                <a:ea typeface="微软雅黑" panose="020B0503020204020204" pitchFamily="34" charset="-122"/>
              </a:rPr>
              <a:t>H</a:t>
            </a:r>
            <a:r>
              <a:rPr lang="en-US" altLang="zh-CN" b="1" baseline="-25000" dirty="0">
                <a:ea typeface="微软雅黑" panose="020B0503020204020204" pitchFamily="34" charset="-122"/>
              </a:rPr>
              <a:t>0</a:t>
            </a:r>
            <a:r>
              <a:rPr lang="en-US" altLang="zh-CN" b="1" dirty="0">
                <a:ea typeface="微软雅黑" panose="020B0503020204020204" pitchFamily="34" charset="-122"/>
              </a:rPr>
              <a:t>: </a:t>
            </a:r>
            <a:r>
              <a:rPr lang="el-GR" altLang="zh-CN" b="1" i="1" dirty="0">
                <a:ea typeface="宋体" panose="02010600030101010101" pitchFamily="2" charset="-122"/>
              </a:rPr>
              <a:t>α</a:t>
            </a:r>
            <a:r>
              <a:rPr lang="en-US" altLang="zh-CN" b="1" baseline="-25000" dirty="0">
                <a:ea typeface="宋体" panose="02010600030101010101" pitchFamily="2" charset="-122"/>
              </a:rPr>
              <a:t>1</a:t>
            </a:r>
            <a:r>
              <a:rPr lang="en-US" altLang="zh-CN" b="1" dirty="0">
                <a:ea typeface="宋体" panose="02010600030101010101" pitchFamily="2" charset="-122"/>
              </a:rPr>
              <a:t> = </a:t>
            </a:r>
            <a:r>
              <a:rPr lang="el-GR" altLang="zh-CN" b="1" i="1" dirty="0">
                <a:ea typeface="宋体" panose="02010600030101010101" pitchFamily="2" charset="-122"/>
              </a:rPr>
              <a:t>α</a:t>
            </a:r>
            <a:r>
              <a:rPr lang="en-US" altLang="zh-CN" b="1" baseline="-25000" dirty="0">
                <a:ea typeface="宋体" panose="02010600030101010101" pitchFamily="2" charset="-122"/>
              </a:rPr>
              <a:t>2</a:t>
            </a:r>
            <a:r>
              <a:rPr lang="en-US" altLang="zh-CN" b="1" dirty="0">
                <a:ea typeface="宋体" panose="02010600030101010101" pitchFamily="2" charset="-122"/>
              </a:rPr>
              <a:t> =, …, </a:t>
            </a:r>
            <a:r>
              <a:rPr lang="el-GR" altLang="zh-CN" b="1" i="1" dirty="0">
                <a:ea typeface="宋体" panose="02010600030101010101" pitchFamily="2" charset="-122"/>
              </a:rPr>
              <a:t>α</a:t>
            </a:r>
            <a:r>
              <a:rPr lang="en-US" altLang="zh-CN" b="1" i="1" baseline="-25000" dirty="0">
                <a:ea typeface="宋体" panose="02010600030101010101" pitchFamily="2" charset="-122"/>
              </a:rPr>
              <a:t>N</a:t>
            </a:r>
            <a:r>
              <a:rPr lang="en-US" altLang="zh-CN" b="1" dirty="0">
                <a:ea typeface="宋体" panose="02010600030101010101" pitchFamily="2" charset="-122"/>
              </a:rPr>
              <a:t> = 0</a:t>
            </a:r>
            <a:endParaRPr lang="en-US" altLang="zh-CN" b="1" dirty="0">
              <a:ea typeface="微软雅黑" panose="020B0503020204020204" pitchFamily="34" charset="-122"/>
            </a:endParaRPr>
          </a:p>
          <a:p>
            <a:pPr>
              <a:lnSpc>
                <a:spcPct val="125000"/>
              </a:lnSpc>
              <a:spcBef>
                <a:spcPts val="0"/>
              </a:spcBef>
              <a:buFont typeface="Wingdings" panose="05000000000000000000" pitchFamily="2" charset="2"/>
              <a:buChar char="Ø"/>
            </a:pPr>
            <a:r>
              <a:rPr lang="zh-CN" altLang="en-US" b="1" dirty="0">
                <a:ea typeface="微软雅黑" panose="020B0503020204020204" pitchFamily="34" charset="-122"/>
              </a:rPr>
              <a:t>把单资产的回归方程写成矩阵形式</a:t>
            </a:r>
            <a:endParaRPr lang="en-US" altLang="zh-CN" b="1" dirty="0">
              <a:ea typeface="微软雅黑" panose="020B0503020204020204" pitchFamily="34" charset="-122"/>
            </a:endParaRP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140968"/>
            <a:ext cx="6264696" cy="3059784"/>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9112" y="1438452"/>
            <a:ext cx="8229600" cy="4150787"/>
          </a:xfrm>
        </p:spPr>
        <p:txBody>
          <a:bodyPr>
            <a:normAutofit/>
          </a:bodyPr>
          <a:lstStyle/>
          <a:p>
            <a:pPr>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在给定自变量的条件下，可得应变量的密度函数：</a:t>
            </a:r>
            <a:endParaRPr lang="en-US" altLang="zh-CN" b="1" dirty="0">
              <a:latin typeface="微软雅黑" panose="020B0503020204020204" pitchFamily="34" charset="-122"/>
              <a:ea typeface="微软雅黑" panose="020B0503020204020204" pitchFamily="34" charset="-122"/>
            </a:endParaRPr>
          </a:p>
          <a:p>
            <a:pPr>
              <a:lnSpc>
                <a:spcPct val="125000"/>
              </a:lnSpc>
              <a:spcBef>
                <a:spcPts val="0"/>
              </a:spcBef>
            </a:pPr>
            <a:endParaRPr lang="en-US" altLang="zh-CN" dirty="0"/>
          </a:p>
          <a:p>
            <a:pPr>
              <a:lnSpc>
                <a:spcPct val="125000"/>
              </a:lnSpc>
              <a:spcBef>
                <a:spcPts val="0"/>
              </a:spcBef>
            </a:pPr>
            <a:endParaRPr lang="en-US" altLang="zh-CN" dirty="0"/>
          </a:p>
          <a:p>
            <a:pPr>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由于 </a:t>
            </a:r>
            <a:r>
              <a:rPr lang="en-US" altLang="zh-CN" b="1" dirty="0" err="1">
                <a:ea typeface="微软雅黑" panose="020B0503020204020204" pitchFamily="34" charset="-122"/>
              </a:rPr>
              <a:t>r</a:t>
            </a:r>
            <a:r>
              <a:rPr lang="en-US" altLang="zh-CN" b="1" baseline="-25000" dirty="0" err="1">
                <a:ea typeface="微软雅黑" panose="020B0503020204020204" pitchFamily="34" charset="-122"/>
              </a:rPr>
              <a:t>t</a:t>
            </a:r>
            <a:r>
              <a:rPr lang="en-US" altLang="zh-CN" b="1" dirty="0">
                <a:ea typeface="微软雅黑" panose="020B0503020204020204" pitchFamily="34" charset="-122"/>
              </a:rPr>
              <a:t> ~ </a:t>
            </a:r>
            <a:r>
              <a:rPr lang="en-US" altLang="zh-CN" i="1" dirty="0">
                <a:ea typeface="微软雅黑" panose="020B0503020204020204" pitchFamily="34" charset="-122"/>
              </a:rPr>
              <a:t>N</a:t>
            </a:r>
            <a:r>
              <a:rPr lang="en-US" altLang="zh-CN" dirty="0">
                <a:ea typeface="微软雅黑" panose="020B0503020204020204" pitchFamily="34" charset="-122"/>
              </a:rPr>
              <a:t>(</a:t>
            </a:r>
            <a:r>
              <a:rPr lang="el-GR" altLang="zh-CN" i="1" dirty="0">
                <a:ea typeface="宋体" panose="02010600030101010101" pitchFamily="2" charset="-122"/>
              </a:rPr>
              <a:t>μ</a:t>
            </a:r>
            <a:r>
              <a:rPr lang="en-US" altLang="zh-CN" dirty="0">
                <a:ea typeface="宋体" panose="02010600030101010101" pitchFamily="2" charset="-122"/>
              </a:rPr>
              <a:t>, </a:t>
            </a:r>
            <a:r>
              <a:rPr lang="el-GR" altLang="zh-CN" dirty="0">
                <a:ea typeface="宋体" panose="02010600030101010101" pitchFamily="2" charset="-122"/>
              </a:rPr>
              <a:t>Σ</a:t>
            </a:r>
            <a:r>
              <a:rPr lang="en-US" altLang="zh-CN" dirty="0">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，则联合密度函数为</a:t>
            </a:r>
            <a:endParaRPr lang="en-US" altLang="zh-CN" b="1" dirty="0">
              <a:latin typeface="微软雅黑" panose="020B0503020204020204" pitchFamily="34" charset="-122"/>
              <a:ea typeface="微软雅黑" panose="020B0503020204020204" pitchFamily="34" charset="-122"/>
            </a:endParaRPr>
          </a:p>
          <a:p>
            <a:pPr>
              <a:buNone/>
            </a:pPr>
            <a:endParaRPr lang="zh-CN" altLang="en-US" dirty="0"/>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 name="标题 1"/>
          <p:cNvSpPr>
            <a:spLocks noGrp="1"/>
          </p:cNvSpPr>
          <p:nvPr>
            <p:ph type="title"/>
          </p:nvPr>
        </p:nvSpPr>
        <p:spPr>
          <a:xfrm>
            <a:off x="1331640" y="194523"/>
            <a:ext cx="6048672" cy="663046"/>
          </a:xfrm>
        </p:spPr>
        <p:txBody>
          <a:bodyPr>
            <a:normAutofit/>
          </a:bodyPr>
          <a:lstStyle/>
          <a:p>
            <a:pPr algn="l"/>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51" y="2924944"/>
            <a:ext cx="7284777" cy="709766"/>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4" y="4799480"/>
            <a:ext cx="7796996" cy="643442"/>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36664"/>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金融研究的核心问题</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46923" y="1340768"/>
            <a:ext cx="7651034" cy="4248472"/>
          </a:xfrm>
        </p:spPr>
        <p:txBody>
          <a:bodyPr>
            <a:normAutofit/>
          </a:bodyPr>
          <a:lstStyle/>
          <a:p>
            <a:pPr marL="0" indent="0">
              <a:lnSpc>
                <a:spcPct val="125000"/>
              </a:lnSpc>
              <a:spcBef>
                <a:spcPts val="0"/>
              </a:spcBef>
              <a:buNone/>
            </a:pPr>
            <a:r>
              <a:rPr lang="zh-CN" altLang="en-US" sz="3000" b="1" dirty="0">
                <a:latin typeface="微软雅黑" panose="020B0503020204020204" pitchFamily="34" charset="-122"/>
                <a:ea typeface="微软雅黑" panose="020B0503020204020204" pitchFamily="34" charset="-122"/>
              </a:rPr>
              <a:t>金融资产收益率的决定因素</a:t>
            </a:r>
          </a:p>
          <a:p>
            <a:pPr lvl="1">
              <a:lnSpc>
                <a:spcPct val="150000"/>
              </a:lnSpc>
              <a:spcBef>
                <a:spcPts val="0"/>
              </a:spcBef>
              <a:buFont typeface="Wingdings" panose="05000000000000000000" pitchFamily="2" charset="2"/>
              <a:buChar char="ü"/>
            </a:pPr>
            <a:r>
              <a:rPr lang="en-US" altLang="zh-CN" sz="2400" b="1" dirty="0">
                <a:solidFill>
                  <a:srgbClr val="0070C0"/>
                </a:solidFill>
                <a:ea typeface="微软雅黑" panose="020B0503020204020204" pitchFamily="34" charset="-122"/>
              </a:rPr>
              <a:t>CAPM</a:t>
            </a:r>
            <a:r>
              <a:rPr lang="zh-CN" altLang="en-US" sz="2400" b="1" dirty="0">
                <a:solidFill>
                  <a:srgbClr val="0070C0"/>
                </a:solidFill>
                <a:ea typeface="微软雅黑" panose="020B0503020204020204" pitchFamily="34" charset="-122"/>
              </a:rPr>
              <a:t>的</a:t>
            </a:r>
            <a:r>
              <a:rPr lang="en-US" altLang="zh-CN" sz="2400" b="1" dirty="0">
                <a:solidFill>
                  <a:srgbClr val="0070C0"/>
                </a:solidFill>
                <a:ea typeface="微软雅黑" panose="020B0503020204020204" pitchFamily="34" charset="-122"/>
              </a:rPr>
              <a:t>Sharpe- </a:t>
            </a:r>
            <a:r>
              <a:rPr lang="en-US" altLang="zh-CN" sz="2400" b="1" dirty="0" err="1">
                <a:solidFill>
                  <a:srgbClr val="0070C0"/>
                </a:solidFill>
                <a:ea typeface="微软雅黑" panose="020B0503020204020204" pitchFamily="34" charset="-122"/>
              </a:rPr>
              <a:t>Lintner</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版本  </a:t>
            </a:r>
            <a:r>
              <a:rPr lang="en-US" altLang="zh-CN" sz="2400" b="1" dirty="0">
                <a:ea typeface="微软雅黑" panose="020B0503020204020204" pitchFamily="34" charset="-122"/>
              </a:rPr>
              <a:t>(Sharpe 1964, </a:t>
            </a:r>
            <a:r>
              <a:rPr lang="en-US" altLang="zh-CN" sz="2400" b="1" dirty="0" err="1">
                <a:ea typeface="微软雅黑" panose="020B0503020204020204" pitchFamily="34" charset="-122"/>
              </a:rPr>
              <a:t>Lintner</a:t>
            </a:r>
            <a:r>
              <a:rPr lang="zh-CN" altLang="en-US" sz="2400" b="1" dirty="0">
                <a:ea typeface="微软雅黑" panose="020B0503020204020204" pitchFamily="34" charset="-122"/>
              </a:rPr>
              <a:t> </a:t>
            </a:r>
            <a:r>
              <a:rPr lang="en-US" altLang="zh-CN" sz="2400" b="1" dirty="0">
                <a:ea typeface="微软雅黑" panose="020B0503020204020204" pitchFamily="34" charset="-122"/>
              </a:rPr>
              <a:t>1965)</a:t>
            </a:r>
          </a:p>
          <a:p>
            <a:pPr lvl="1">
              <a:lnSpc>
                <a:spcPct val="150000"/>
              </a:lnSpc>
              <a:spcBef>
                <a:spcPts val="0"/>
              </a:spcBef>
              <a:buFont typeface="Wingdings" panose="05000000000000000000" pitchFamily="2" charset="2"/>
              <a:buChar char="ü"/>
            </a:pPr>
            <a:r>
              <a:rPr lang="en-US" altLang="zh-CN" sz="2400" b="1" dirty="0">
                <a:solidFill>
                  <a:srgbClr val="0070C0"/>
                </a:solidFill>
                <a:ea typeface="微软雅黑" panose="020B0503020204020204" pitchFamily="34" charset="-122"/>
              </a:rPr>
              <a:t>CAPM</a:t>
            </a:r>
            <a:r>
              <a:rPr lang="zh-CN" altLang="en-US" sz="2400" b="1" dirty="0">
                <a:solidFill>
                  <a:srgbClr val="0070C0"/>
                </a:solidFill>
                <a:ea typeface="微软雅黑" panose="020B0503020204020204" pitchFamily="34" charset="-122"/>
              </a:rPr>
              <a:t>的</a:t>
            </a:r>
            <a:r>
              <a:rPr lang="en-US" altLang="zh-CN" sz="2400" b="1" dirty="0">
                <a:solidFill>
                  <a:srgbClr val="0070C0"/>
                </a:solidFill>
                <a:ea typeface="微软雅黑" panose="020B0503020204020204" pitchFamily="34" charset="-122"/>
              </a:rPr>
              <a:t>Black</a:t>
            </a:r>
            <a:r>
              <a:rPr lang="zh-CN" altLang="en-US" sz="2400" b="1" dirty="0">
                <a:solidFill>
                  <a:srgbClr val="0070C0"/>
                </a:solidFill>
                <a:ea typeface="微软雅黑" panose="020B0503020204020204" pitchFamily="34" charset="-122"/>
              </a:rPr>
              <a:t>版本（零贝塔组合）</a:t>
            </a:r>
            <a:r>
              <a:rPr lang="en-US" altLang="zh-CN" sz="2400" b="1" dirty="0">
                <a:ea typeface="微软雅黑" panose="020B0503020204020204" pitchFamily="34" charset="-122"/>
              </a:rPr>
              <a:t>(Black 1972)</a:t>
            </a:r>
          </a:p>
          <a:p>
            <a:pPr lvl="1">
              <a:lnSpc>
                <a:spcPct val="150000"/>
              </a:lnSpc>
              <a:spcBef>
                <a:spcPts val="0"/>
              </a:spcBef>
              <a:buFont typeface="Wingdings" panose="05000000000000000000" pitchFamily="2" charset="2"/>
              <a:buChar char="ü"/>
            </a:pPr>
            <a:r>
              <a:rPr lang="en-US" altLang="zh-CN" sz="2400" b="1" dirty="0">
                <a:solidFill>
                  <a:srgbClr val="0070C0"/>
                </a:solidFill>
                <a:ea typeface="微软雅黑" panose="020B0503020204020204" pitchFamily="34" charset="-122"/>
              </a:rPr>
              <a:t>Ross</a:t>
            </a:r>
            <a:r>
              <a:rPr lang="zh-CN" altLang="en-US" sz="2400" b="1" dirty="0">
                <a:solidFill>
                  <a:srgbClr val="0070C0"/>
                </a:solidFill>
                <a:ea typeface="微软雅黑" panose="020B0503020204020204" pitchFamily="34" charset="-122"/>
              </a:rPr>
              <a:t>的套利定价模型（</a:t>
            </a:r>
            <a:r>
              <a:rPr lang="en-US" altLang="zh-CN" sz="2400" b="1" dirty="0">
                <a:solidFill>
                  <a:srgbClr val="0070C0"/>
                </a:solidFill>
                <a:ea typeface="微软雅黑" panose="020B0503020204020204" pitchFamily="34" charset="-122"/>
              </a:rPr>
              <a:t>APT</a:t>
            </a:r>
            <a:r>
              <a:rPr lang="zh-CN" altLang="en-US" sz="2400" b="1" dirty="0">
                <a:solidFill>
                  <a:srgbClr val="0070C0"/>
                </a:solidFill>
                <a:ea typeface="微软雅黑" panose="020B0503020204020204" pitchFamily="34" charset="-122"/>
              </a:rPr>
              <a:t>）</a:t>
            </a:r>
            <a:r>
              <a:rPr lang="en-US" altLang="zh-CN" sz="2400" b="1" dirty="0">
                <a:ea typeface="微软雅黑" panose="020B0503020204020204" pitchFamily="34" charset="-122"/>
              </a:rPr>
              <a:t>(Loss1976)</a:t>
            </a:r>
          </a:p>
          <a:p>
            <a:pPr lvl="1">
              <a:lnSpc>
                <a:spcPct val="150000"/>
              </a:lnSpc>
              <a:spcBef>
                <a:spcPts val="0"/>
              </a:spcBef>
              <a:buFont typeface="Wingdings" panose="05000000000000000000" pitchFamily="2" charset="2"/>
              <a:buChar char="ü"/>
            </a:pPr>
            <a:r>
              <a:rPr lang="en-US" altLang="zh-CN" sz="2400" b="1" dirty="0" err="1">
                <a:solidFill>
                  <a:srgbClr val="0070C0"/>
                </a:solidFill>
                <a:ea typeface="微软雅黑" panose="020B0503020204020204" pitchFamily="34" charset="-122"/>
              </a:rPr>
              <a:t>Fama</a:t>
            </a:r>
            <a:r>
              <a:rPr lang="en-US" altLang="zh-CN" sz="2400" b="1" dirty="0">
                <a:solidFill>
                  <a:srgbClr val="0070C0"/>
                </a:solidFill>
                <a:ea typeface="微软雅黑" panose="020B0503020204020204" pitchFamily="34" charset="-122"/>
              </a:rPr>
              <a:t>-French</a:t>
            </a:r>
            <a:r>
              <a:rPr lang="zh-CN" altLang="en-US" sz="2400" b="1" dirty="0">
                <a:solidFill>
                  <a:srgbClr val="0070C0"/>
                </a:solidFill>
                <a:ea typeface="微软雅黑" panose="020B0503020204020204" pitchFamily="34" charset="-122"/>
              </a:rPr>
              <a:t>三因素模型</a:t>
            </a:r>
            <a:r>
              <a:rPr lang="zh-CN" altLang="en-US" sz="2400" b="1" dirty="0">
                <a:ea typeface="微软雅黑" panose="020B0503020204020204" pitchFamily="34" charset="-122"/>
              </a:rPr>
              <a:t>  </a:t>
            </a:r>
            <a:r>
              <a:rPr lang="en-US" altLang="zh-CN"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French</a:t>
            </a:r>
            <a:r>
              <a:rPr lang="zh-CN" altLang="en-US" sz="2400" b="1" dirty="0">
                <a:ea typeface="微软雅黑" panose="020B0503020204020204" pitchFamily="34" charset="-122"/>
              </a:rPr>
              <a:t> </a:t>
            </a:r>
            <a:r>
              <a:rPr lang="en-US" altLang="zh-CN" sz="2400" b="1" dirty="0">
                <a:ea typeface="微软雅黑" panose="020B0503020204020204" pitchFamily="34" charset="-122"/>
              </a:rPr>
              <a:t>1996)</a:t>
            </a:r>
          </a:p>
          <a:p>
            <a:pPr lvl="1">
              <a:lnSpc>
                <a:spcPct val="150000"/>
              </a:lnSpc>
              <a:spcBef>
                <a:spcPts val="0"/>
              </a:spcBef>
              <a:buFont typeface="Wingdings" panose="05000000000000000000" pitchFamily="2" charset="2"/>
              <a:buChar char="ü"/>
            </a:pPr>
            <a:r>
              <a:rPr lang="en-US" altLang="zh-CN" sz="2400" b="1" dirty="0" err="1">
                <a:solidFill>
                  <a:srgbClr val="0070C0"/>
                </a:solidFill>
                <a:ea typeface="微软雅黑" panose="020B0503020204020204" pitchFamily="34" charset="-122"/>
              </a:rPr>
              <a:t>Carhart</a:t>
            </a:r>
            <a:r>
              <a:rPr lang="zh-CN" altLang="en-US" sz="2400" b="1" dirty="0">
                <a:solidFill>
                  <a:srgbClr val="0070C0"/>
                </a:solidFill>
                <a:ea typeface="微软雅黑" panose="020B0503020204020204" pitchFamily="34" charset="-122"/>
              </a:rPr>
              <a:t>四因子模型</a:t>
            </a:r>
            <a:r>
              <a:rPr lang="en-US" altLang="zh-CN" sz="2400" b="1" dirty="0">
                <a:ea typeface="微软雅黑" panose="020B0503020204020204" pitchFamily="34" charset="-122"/>
              </a:rPr>
              <a:t>  (</a:t>
            </a:r>
            <a:r>
              <a:rPr lang="en-US" altLang="zh-CN" sz="2400" b="1" dirty="0" err="1">
                <a:ea typeface="微软雅黑" panose="020B0503020204020204" pitchFamily="34" charset="-122"/>
              </a:rPr>
              <a:t>Carhart</a:t>
            </a:r>
            <a:r>
              <a:rPr lang="zh-CN" altLang="en-US" sz="2400" b="1" dirty="0">
                <a:ea typeface="微软雅黑" panose="020B0503020204020204" pitchFamily="34" charset="-122"/>
              </a:rPr>
              <a:t> </a:t>
            </a:r>
            <a:r>
              <a:rPr lang="en-US" altLang="zh-CN" sz="2400" b="1" dirty="0">
                <a:ea typeface="微软雅黑" panose="020B0503020204020204" pitchFamily="34" charset="-122"/>
              </a:rPr>
              <a:t>1997)</a:t>
            </a:r>
          </a:p>
        </p:txBody>
      </p:sp>
      <p:grpSp>
        <p:nvGrpSpPr>
          <p:cNvPr id="5" name="组合 4"/>
          <p:cNvGrpSpPr/>
          <p:nvPr/>
        </p:nvGrpSpPr>
        <p:grpSpPr>
          <a:xfrm>
            <a:off x="612440" y="955462"/>
            <a:ext cx="7920000" cy="72000"/>
            <a:chOff x="612440" y="908720"/>
            <a:chExt cx="7920000" cy="72000"/>
          </a:xfrm>
        </p:grpSpPr>
        <p:sp>
          <p:nvSpPr>
            <p:cNvPr id="6" name="矩形 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7" name="直接连接符 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21429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2278957"/>
            <a:ext cx="4580582" cy="645987"/>
          </a:xfrm>
        </p:spPr>
        <p:txBody>
          <a:bodyPr/>
          <a:lstStyle/>
          <a:p>
            <a:pPr marL="0" indent="0">
              <a:buNone/>
            </a:pPr>
            <a:r>
              <a:rPr lang="zh-CN" altLang="en-US" b="1" dirty="0">
                <a:latin typeface="微软雅黑" panose="020B0503020204020204" pitchFamily="34" charset="-122"/>
                <a:ea typeface="微软雅黑" panose="020B0503020204020204" pitchFamily="34" charset="-122"/>
              </a:rPr>
              <a:t>对数似然函数为</a:t>
            </a:r>
          </a:p>
        </p:txBody>
      </p:sp>
      <p:grpSp>
        <p:nvGrpSpPr>
          <p:cNvPr id="10" name="组合 9"/>
          <p:cNvGrpSpPr/>
          <p:nvPr/>
        </p:nvGrpSpPr>
        <p:grpSpPr>
          <a:xfrm>
            <a:off x="612440" y="955462"/>
            <a:ext cx="7920000" cy="72000"/>
            <a:chOff x="612440" y="908720"/>
            <a:chExt cx="7920000" cy="72000"/>
          </a:xfrm>
        </p:grpSpPr>
        <p:sp>
          <p:nvSpPr>
            <p:cNvPr id="11" name="矩形 10"/>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2" name="直接连接符 11"/>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a:solidFill>
                  <a:srgbClr val="C00000"/>
                </a:solidFill>
                <a:latin typeface="+mn-lt"/>
                <a:ea typeface="微软雅黑" panose="020B0503020204020204" pitchFamily="34" charset="-122"/>
              </a:rPr>
              <a:t>CAPM</a:t>
            </a:r>
            <a:r>
              <a:rPr lang="zh-CN" altLang="en-US" sz="3600" b="1">
                <a:solidFill>
                  <a:srgbClr val="C00000"/>
                </a:solidFill>
                <a:latin typeface="+mn-lt"/>
                <a:ea typeface="微软雅黑" panose="020B0503020204020204" pitchFamily="34" charset="-122"/>
              </a:rPr>
              <a:t>的多资产估计与检验</a:t>
            </a:r>
            <a:endParaRPr lang="zh-CN" altLang="en-US" sz="3600" b="1" dirty="0">
              <a:solidFill>
                <a:srgbClr val="C00000"/>
              </a:solidFill>
              <a:latin typeface="+mn-lt"/>
              <a:ea typeface="微软雅黑" panose="020B0503020204020204" pitchFamily="34"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60" y="1307212"/>
            <a:ext cx="7796996" cy="64344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96559"/>
            <a:ext cx="7128792" cy="2881718"/>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1184101"/>
            <a:ext cx="7920880" cy="1108720"/>
          </a:xfrm>
        </p:spPr>
        <p:txBody>
          <a:bodyPr/>
          <a:lstStyle/>
          <a:p>
            <a:pPr marL="0" indent="0">
              <a:buNone/>
            </a:pPr>
            <a:r>
              <a:rPr lang="zh-CN" altLang="en-US" b="1" dirty="0">
                <a:latin typeface="微软雅黑" panose="020B0503020204020204" pitchFamily="34" charset="-122"/>
                <a:ea typeface="微软雅黑" panose="020B0503020204020204" pitchFamily="34" charset="-122"/>
              </a:rPr>
              <a:t>求解对数似然函数的一阶条件，得参数的极大似然估计量</a:t>
            </a:r>
          </a:p>
        </p:txBody>
      </p:sp>
      <p:sp>
        <p:nvSpPr>
          <p:cNvPr id="4" name="TextBox 3"/>
          <p:cNvSpPr txBox="1"/>
          <p:nvPr/>
        </p:nvSpPr>
        <p:spPr>
          <a:xfrm>
            <a:off x="1344180" y="5332957"/>
            <a:ext cx="180020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其中，</a:t>
            </a: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88257"/>
            <a:ext cx="4175824" cy="2760989"/>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5229200"/>
            <a:ext cx="3514101" cy="840486"/>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448" y="1196752"/>
            <a:ext cx="7775984" cy="4525963"/>
          </a:xfrm>
        </p:spPr>
        <p:txBody>
          <a:bodyPr/>
          <a:lstStyle/>
          <a:p>
            <a:pPr marL="0" indent="457200">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在独立同分布的假设下，</a:t>
            </a:r>
            <a:r>
              <a:rPr lang="zh-CN" altLang="en-US" b="1" dirty="0">
                <a:solidFill>
                  <a:srgbClr val="0070C0"/>
                </a:solidFill>
                <a:latin typeface="微软雅黑" panose="020B0503020204020204" pitchFamily="34" charset="-122"/>
                <a:ea typeface="微软雅黑" panose="020B0503020204020204" pitchFamily="34" charset="-122"/>
              </a:rPr>
              <a:t>用极大似然估计与最小二乘估计一样</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457200">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因此，用最小二乘估计每个资产的参数，然后再进行联合检验</a:t>
            </a:r>
          </a:p>
        </p:txBody>
      </p:sp>
      <p:grpSp>
        <p:nvGrpSpPr>
          <p:cNvPr id="6" name="组合 5"/>
          <p:cNvGrpSpPr/>
          <p:nvPr/>
        </p:nvGrpSpPr>
        <p:grpSpPr>
          <a:xfrm>
            <a:off x="612440" y="955462"/>
            <a:ext cx="7920000" cy="72000"/>
            <a:chOff x="612440" y="908720"/>
            <a:chExt cx="7920000" cy="72000"/>
          </a:xfrm>
        </p:grpSpPr>
        <p:sp>
          <p:nvSpPr>
            <p:cNvPr id="7" name="矩形 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8" name="直接连接符 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9"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523" y="4005064"/>
            <a:ext cx="4675833" cy="122462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9147" y="908720"/>
                <a:ext cx="7458001" cy="5514687"/>
              </a:xfrm>
            </p:spPr>
            <p:txBody>
              <a:bodyPr>
                <a:noAutofit/>
              </a:bodyPr>
              <a:lstStyle/>
              <a:p>
                <a:pPr marL="0" indent="0">
                  <a:lnSpc>
                    <a:spcPct val="150000"/>
                  </a:lnSpc>
                  <a:spcBef>
                    <a:spcPts val="0"/>
                  </a:spcBef>
                  <a:buNone/>
                </a:pPr>
                <a:r>
                  <a:rPr lang="zh-CN" altLang="en-US" b="1" dirty="0">
                    <a:ea typeface="微软雅黑" panose="020B0503020204020204" pitchFamily="34" charset="-122"/>
                  </a:rPr>
                  <a:t>检验方法</a:t>
                </a:r>
                <a:endParaRPr lang="en-US" altLang="zh-CN" b="1" dirty="0">
                  <a:ea typeface="微软雅黑" panose="020B0503020204020204" pitchFamily="34" charset="-122"/>
                </a:endParaRPr>
              </a:p>
              <a:p>
                <a:pPr lvl="1" indent="-360000">
                  <a:lnSpc>
                    <a:spcPct val="150000"/>
                  </a:lnSpc>
                  <a:spcBef>
                    <a:spcPts val="0"/>
                  </a:spcBef>
                  <a:buFont typeface="Wingdings" panose="05000000000000000000" pitchFamily="2" charset="2"/>
                  <a:buChar char="ü"/>
                </a:pPr>
                <a:r>
                  <a:rPr lang="zh-CN" altLang="en-US" b="1" dirty="0">
                    <a:ea typeface="微软雅黑" panose="020B0503020204020204" pitchFamily="34" charset="-122"/>
                  </a:rPr>
                  <a:t>沃德（</a:t>
                </a:r>
                <a:r>
                  <a:rPr lang="en-US" altLang="zh-CN" b="1" dirty="0">
                    <a:ea typeface="微软雅黑" panose="020B0503020204020204" pitchFamily="34" charset="-122"/>
                  </a:rPr>
                  <a:t>Wald</a:t>
                </a:r>
                <a:r>
                  <a:rPr lang="zh-CN" altLang="en-US" b="1" dirty="0">
                    <a:ea typeface="微软雅黑" panose="020B0503020204020204" pitchFamily="34" charset="-122"/>
                  </a:rPr>
                  <a:t>）检验</a:t>
                </a:r>
                <a:endParaRPr lang="en-US" altLang="zh-CN" b="1" dirty="0">
                  <a:ea typeface="微软雅黑" panose="020B0503020204020204" pitchFamily="34" charset="-122"/>
                </a:endParaRPr>
              </a:p>
              <a:p>
                <a:pPr lvl="1" indent="-360000">
                  <a:lnSpc>
                    <a:spcPct val="150000"/>
                  </a:lnSpc>
                  <a:spcBef>
                    <a:spcPts val="0"/>
                  </a:spcBef>
                  <a:buFont typeface="Wingdings" panose="05000000000000000000" pitchFamily="2" charset="2"/>
                  <a:buChar char="ü"/>
                </a:pPr>
                <a:r>
                  <a:rPr lang="zh-CN" altLang="en-US" b="1" dirty="0">
                    <a:ea typeface="微软雅黑" panose="020B0503020204020204" pitchFamily="34" charset="-122"/>
                  </a:rPr>
                  <a:t>似然比（</a:t>
                </a:r>
                <a:r>
                  <a:rPr lang="en-US" altLang="zh-CN" b="1" dirty="0">
                    <a:ea typeface="微软雅黑" panose="020B0503020204020204" pitchFamily="34" charset="-122"/>
                  </a:rPr>
                  <a:t>LR</a:t>
                </a:r>
                <a:r>
                  <a:rPr lang="zh-CN" altLang="en-US" b="1" dirty="0">
                    <a:ea typeface="微软雅黑" panose="020B0503020204020204" pitchFamily="34" charset="-122"/>
                  </a:rPr>
                  <a:t>）检验</a:t>
                </a:r>
                <a:endParaRPr lang="en-US" altLang="zh-CN" b="1" dirty="0">
                  <a:ea typeface="微软雅黑" panose="020B0503020204020204" pitchFamily="34" charset="-122"/>
                </a:endParaRPr>
              </a:p>
              <a:p>
                <a:pPr lvl="1" indent="-360000">
                  <a:lnSpc>
                    <a:spcPct val="150000"/>
                  </a:lnSpc>
                  <a:spcBef>
                    <a:spcPts val="0"/>
                  </a:spcBef>
                  <a:buFont typeface="Wingdings" panose="05000000000000000000" pitchFamily="2" charset="2"/>
                  <a:buChar char="ü"/>
                </a:pPr>
                <a:r>
                  <a:rPr lang="zh-CN" altLang="en-US" b="1" dirty="0">
                    <a:ea typeface="微软雅黑" panose="020B0503020204020204" pitchFamily="34" charset="-122"/>
                  </a:rPr>
                  <a:t>拉格朗日乘子（</a:t>
                </a:r>
                <a:r>
                  <a:rPr lang="en-US" altLang="zh-CN" b="1" dirty="0">
                    <a:ea typeface="微软雅黑" panose="020B0503020204020204" pitchFamily="34" charset="-122"/>
                  </a:rPr>
                  <a:t>LM</a:t>
                </a:r>
                <a:r>
                  <a:rPr lang="zh-CN" altLang="en-US" b="1" dirty="0">
                    <a:ea typeface="微软雅黑" panose="020B0503020204020204" pitchFamily="34" charset="-122"/>
                  </a:rPr>
                  <a:t>）检验</a:t>
                </a:r>
                <a:endParaRPr lang="en-US" altLang="zh-CN" b="1" dirty="0">
                  <a:ea typeface="微软雅黑" panose="020B0503020204020204" pitchFamily="34" charset="-122"/>
                </a:endParaRPr>
              </a:p>
              <a:p>
                <a:pPr marL="0" indent="0">
                  <a:lnSpc>
                    <a:spcPct val="150000"/>
                  </a:lnSpc>
                  <a:spcBef>
                    <a:spcPts val="0"/>
                  </a:spcBef>
                  <a:buNone/>
                </a:pPr>
                <a:r>
                  <a:rPr lang="zh-CN" altLang="en-US" sz="2000" b="1" dirty="0">
                    <a:solidFill>
                      <a:srgbClr val="C00000"/>
                    </a:solidFill>
                    <a:ea typeface="微软雅黑" panose="020B0503020204020204" pitchFamily="34" charset="-122"/>
                  </a:rPr>
                  <a:t>模型</a:t>
                </a:r>
                <a:r>
                  <a:rPr lang="en-US" altLang="zh-CN" sz="2000" b="1" i="1" dirty="0">
                    <a:solidFill>
                      <a:srgbClr val="C00000"/>
                    </a:solidFill>
                    <a:ea typeface="微软雅黑" panose="020B0503020204020204" pitchFamily="34" charset="-122"/>
                  </a:rPr>
                  <a:t>M</a:t>
                </a:r>
                <a:r>
                  <a:rPr lang="en-US" altLang="zh-CN" sz="2000" b="1" dirty="0">
                    <a:solidFill>
                      <a:srgbClr val="C00000"/>
                    </a:solidFill>
                    <a:ea typeface="微软雅黑" panose="020B0503020204020204" pitchFamily="34" charset="-122"/>
                  </a:rPr>
                  <a:t>(</a:t>
                </a:r>
                <a:r>
                  <a:rPr lang="el-GR" altLang="zh-CN" sz="2000" b="1" i="1" dirty="0">
                    <a:solidFill>
                      <a:srgbClr val="C00000"/>
                    </a:solidFill>
                    <a:ea typeface="微软雅黑" panose="020B0503020204020204" pitchFamily="34" charset="-122"/>
                    <a:cs typeface="Times New Roman" panose="02020603050405020304" pitchFamily="18" charset="0"/>
                  </a:rPr>
                  <a:t>θ</a:t>
                </a:r>
                <a:r>
                  <a:rPr lang="en-US" altLang="zh-CN" sz="2000" b="1" dirty="0">
                    <a:solidFill>
                      <a:srgbClr val="C00000"/>
                    </a:solidFill>
                    <a:ea typeface="微软雅黑" panose="020B0503020204020204" pitchFamily="34" charset="-122"/>
                  </a:rPr>
                  <a:t>)</a:t>
                </a:r>
                <a:r>
                  <a:rPr lang="zh-CN" altLang="en-US" sz="2000" b="1" dirty="0">
                    <a:solidFill>
                      <a:srgbClr val="C00000"/>
                    </a:solidFill>
                    <a:ea typeface="微软雅黑" panose="020B0503020204020204" pitchFamily="34" charset="-122"/>
                  </a:rPr>
                  <a:t>：极大似然函数为</a:t>
                </a:r>
                <a:r>
                  <a:rPr lang="en-US" altLang="zh-CN" sz="2000" b="1" i="1" dirty="0">
                    <a:solidFill>
                      <a:srgbClr val="C00000"/>
                    </a:solidFill>
                    <a:ea typeface="微软雅黑" panose="020B0503020204020204" pitchFamily="34" charset="-122"/>
                  </a:rPr>
                  <a:t>L</a:t>
                </a:r>
                <a:r>
                  <a:rPr lang="zh-CN" altLang="en-US" sz="2000" b="1" dirty="0">
                    <a:solidFill>
                      <a:srgbClr val="C00000"/>
                    </a:solidFill>
                    <a:ea typeface="微软雅黑" panose="020B0503020204020204" pitchFamily="34" charset="-122"/>
                  </a:rPr>
                  <a:t>，无限制模型的极大似然估计值</a:t>
                </a:r>
                <a14:m>
                  <m:oMath xmlns:m="http://schemas.openxmlformats.org/officeDocument/2006/math">
                    <m:acc>
                      <m:accPr>
                        <m:chr m:val="̂"/>
                        <m:ctrlPr>
                          <a:rPr lang="zh-CN" altLang="en-US" sz="2000" b="1" i="1" smtClean="0">
                            <a:solidFill>
                              <a:srgbClr val="C00000"/>
                            </a:solidFill>
                            <a:latin typeface="Cambria Math" panose="02040503050406030204" pitchFamily="18" charset="0"/>
                            <a:ea typeface="微软雅黑" panose="020B0503020204020204" pitchFamily="34" charset="-122"/>
                          </a:rPr>
                        </m:ctrlPr>
                      </m:accPr>
                      <m:e>
                        <m:r>
                          <a:rPr lang="zh-CN" altLang="en-US" sz="2000" b="1" i="1" smtClean="0">
                            <a:solidFill>
                              <a:srgbClr val="C00000"/>
                            </a:solidFill>
                            <a:latin typeface="Cambria Math" panose="02040503050406030204" pitchFamily="18" charset="0"/>
                            <a:ea typeface="微软雅黑" panose="020B0503020204020204" pitchFamily="34" charset="-122"/>
                          </a:rPr>
                          <m:t>𝜽</m:t>
                        </m:r>
                      </m:e>
                    </m:acc>
                  </m:oMath>
                </a14:m>
                <a:r>
                  <a:rPr lang="zh-CN" altLang="en-US" sz="2000" b="1" dirty="0">
                    <a:solidFill>
                      <a:srgbClr val="C00000"/>
                    </a:solidFill>
                    <a:ea typeface="微软雅黑" panose="020B0503020204020204" pitchFamily="34" charset="-122"/>
                  </a:rPr>
                  <a:t>，</a:t>
                </a:r>
                <a:endParaRPr lang="en-US" altLang="zh-CN" sz="2000" b="1" dirty="0">
                  <a:solidFill>
                    <a:srgbClr val="C00000"/>
                  </a:solidFill>
                  <a:ea typeface="微软雅黑" panose="020B0503020204020204" pitchFamily="34" charset="-122"/>
                </a:endParaRPr>
              </a:p>
              <a:p>
                <a:pPr marL="0" indent="0">
                  <a:lnSpc>
                    <a:spcPct val="150000"/>
                  </a:lnSpc>
                  <a:spcBef>
                    <a:spcPts val="0"/>
                  </a:spcBef>
                  <a:buNone/>
                </a:pPr>
                <a:r>
                  <a:rPr lang="en-US" altLang="zh-CN" sz="2000" b="1" dirty="0">
                    <a:solidFill>
                      <a:srgbClr val="C00000"/>
                    </a:solidFill>
                    <a:ea typeface="微软雅黑" panose="020B0503020204020204" pitchFamily="34" charset="-122"/>
                  </a:rPr>
                  <a:t>                    </a:t>
                </a:r>
                <a:r>
                  <a:rPr lang="zh-CN" altLang="en-US" sz="2000" b="1" dirty="0">
                    <a:solidFill>
                      <a:srgbClr val="C00000"/>
                    </a:solidFill>
                    <a:ea typeface="微软雅黑" panose="020B0503020204020204" pitchFamily="34" charset="-122"/>
                  </a:rPr>
                  <a:t>限制条件</a:t>
                </a:r>
                <a:r>
                  <a:rPr lang="en-US" altLang="zh-CN" sz="2000" b="1" i="1" dirty="0">
                    <a:solidFill>
                      <a:srgbClr val="C00000"/>
                    </a:solidFill>
                    <a:ea typeface="微软雅黑" panose="020B0503020204020204" pitchFamily="34" charset="-122"/>
                  </a:rPr>
                  <a:t>r</a:t>
                </a:r>
                <a:r>
                  <a:rPr lang="en-US" altLang="zh-CN" sz="2000" b="1" dirty="0">
                    <a:solidFill>
                      <a:srgbClr val="C00000"/>
                    </a:solidFill>
                    <a:ea typeface="微软雅黑" panose="020B0503020204020204" pitchFamily="34" charset="-122"/>
                  </a:rPr>
                  <a:t>(</a:t>
                </a:r>
                <a:r>
                  <a:rPr lang="el-GR" altLang="zh-CN" sz="2000" b="1" i="1" dirty="0">
                    <a:solidFill>
                      <a:srgbClr val="C00000"/>
                    </a:solidFill>
                    <a:ea typeface="微软雅黑" panose="020B0503020204020204" pitchFamily="34" charset="-122"/>
                    <a:cs typeface="Times New Roman" panose="02020603050405020304" pitchFamily="18" charset="0"/>
                  </a:rPr>
                  <a:t>θ</a:t>
                </a:r>
                <a:r>
                  <a:rPr lang="en-US" altLang="zh-CN" sz="2000" b="1" dirty="0">
                    <a:solidFill>
                      <a:srgbClr val="C00000"/>
                    </a:solidFill>
                    <a:ea typeface="微软雅黑" panose="020B0503020204020204" pitchFamily="34" charset="-122"/>
                  </a:rPr>
                  <a:t>)=0</a:t>
                </a:r>
                <a:r>
                  <a:rPr lang="zh-CN" altLang="en-US" sz="2000" b="1" dirty="0">
                    <a:solidFill>
                      <a:srgbClr val="C00000"/>
                    </a:solidFill>
                    <a:ea typeface="微软雅黑" panose="020B0503020204020204" pitchFamily="34" charset="-122"/>
                  </a:rPr>
                  <a:t>，限制模型的极大似然估计值</a:t>
                </a:r>
                <a14:m>
                  <m:oMath xmlns:m="http://schemas.openxmlformats.org/officeDocument/2006/math">
                    <m:acc>
                      <m:accPr>
                        <m:chr m:val="̃"/>
                        <m:ctrlPr>
                          <a:rPr lang="zh-CN" altLang="en-US" sz="2000" b="1" i="1" smtClean="0">
                            <a:solidFill>
                              <a:srgbClr val="C00000"/>
                            </a:solidFill>
                            <a:latin typeface="Cambria Math" panose="02040503050406030204" pitchFamily="18" charset="0"/>
                            <a:ea typeface="微软雅黑" panose="020B0503020204020204" pitchFamily="34" charset="-122"/>
                          </a:rPr>
                        </m:ctrlPr>
                      </m:accPr>
                      <m:e>
                        <m:r>
                          <a:rPr lang="zh-CN" altLang="en-US" sz="2000" b="1" i="1" smtClean="0">
                            <a:solidFill>
                              <a:srgbClr val="C00000"/>
                            </a:solidFill>
                            <a:latin typeface="Cambria Math" panose="02040503050406030204" pitchFamily="18" charset="0"/>
                            <a:ea typeface="微软雅黑" panose="020B0503020204020204" pitchFamily="34" charset="-122"/>
                          </a:rPr>
                          <m:t>𝜽</m:t>
                        </m:r>
                      </m:e>
                    </m:acc>
                  </m:oMath>
                </a14:m>
                <a:endParaRPr lang="en-US" altLang="zh-CN" sz="2800" b="1" dirty="0">
                  <a:solidFill>
                    <a:srgbClr val="C00000"/>
                  </a:solidFill>
                  <a:ea typeface="微软雅黑" panose="020B0503020204020204" pitchFamily="34" charset="-122"/>
                </a:endParaRPr>
              </a:p>
              <a:p>
                <a:pPr marL="0" indent="0" algn="ctr">
                  <a:lnSpc>
                    <a:spcPct val="150000"/>
                  </a:lnSpc>
                  <a:spcBef>
                    <a:spcPts val="0"/>
                  </a:spcBef>
                  <a:buNone/>
                </a:pPr>
                <a:r>
                  <a:rPr lang="en-US" altLang="zh-CN" sz="2000" b="1" dirty="0">
                    <a:ea typeface="微软雅黑" panose="020B0503020204020204" pitchFamily="34" charset="-122"/>
                  </a:rPr>
                  <a:t>Wald: </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𝒓</m:t>
                    </m:r>
                    <m:d>
                      <m:dPr>
                        <m:ctrlPr>
                          <a:rPr lang="en-US" altLang="zh-CN" sz="2000" b="1" i="1" smtClean="0">
                            <a:latin typeface="Cambria Math" panose="02040503050406030204" pitchFamily="18" charset="0"/>
                            <a:ea typeface="微软雅黑" panose="020B0503020204020204" pitchFamily="34" charset="-122"/>
                          </a:rPr>
                        </m:ctrlPr>
                      </m:dPr>
                      <m:e>
                        <m:acc>
                          <m:accPr>
                            <m:chr m:val="̂"/>
                            <m:ctrlPr>
                              <a:rPr lang="en-US" altLang="zh-CN" sz="2000" b="1" i="1" smtClean="0">
                                <a:latin typeface="Cambria Math" panose="02040503050406030204" pitchFamily="18" charset="0"/>
                                <a:ea typeface="微软雅黑" panose="020B0503020204020204" pitchFamily="34" charset="-122"/>
                              </a:rPr>
                            </m:ctrlPr>
                          </m:accPr>
                          <m:e>
                            <m:r>
                              <a:rPr lang="zh-CN" altLang="en-US" sz="2000" b="1" i="1" smtClean="0">
                                <a:latin typeface="Cambria Math" panose="02040503050406030204" pitchFamily="18" charset="0"/>
                                <a:ea typeface="微软雅黑" panose="020B0503020204020204" pitchFamily="34" charset="-122"/>
                              </a:rPr>
                              <m:t>𝜽</m:t>
                            </m:r>
                          </m:e>
                        </m:acc>
                      </m:e>
                    </m:d>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𝒓</m:t>
                    </m:r>
                    <m:d>
                      <m:dPr>
                        <m:ctrlPr>
                          <a:rPr lang="en-US" altLang="zh-CN" sz="2000" b="1" i="1" smtClean="0">
                            <a:latin typeface="Cambria Math" panose="02040503050406030204" pitchFamily="18" charset="0"/>
                            <a:ea typeface="Cambria Math" panose="02040503050406030204" pitchFamily="18" charset="0"/>
                          </a:rPr>
                        </m:ctrlPr>
                      </m:dPr>
                      <m:e>
                        <m:acc>
                          <m:accPr>
                            <m:chr m:val="̃"/>
                            <m:ctrlPr>
                              <a:rPr lang="en-US" altLang="zh-CN" sz="2000" b="1" i="1" smtClean="0">
                                <a:latin typeface="Cambria Math" panose="02040503050406030204" pitchFamily="18" charset="0"/>
                                <a:ea typeface="Cambria Math" panose="02040503050406030204" pitchFamily="18" charset="0"/>
                              </a:rPr>
                            </m:ctrlPr>
                          </m:accPr>
                          <m:e>
                            <m:r>
                              <a:rPr lang="zh-CN" altLang="en-US" sz="2000" b="1" i="1" smtClean="0">
                                <a:latin typeface="Cambria Math" panose="02040503050406030204" pitchFamily="18" charset="0"/>
                                <a:ea typeface="Cambria Math" panose="02040503050406030204" pitchFamily="18" charset="0"/>
                              </a:rPr>
                              <m:t>𝜽</m:t>
                            </m:r>
                          </m:e>
                        </m:acc>
                      </m:e>
                    </m:d>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𝟎</m:t>
                    </m:r>
                  </m:oMath>
                </a14:m>
                <a:endParaRPr lang="en-US" altLang="zh-CN" sz="2000" b="1" dirty="0">
                  <a:ea typeface="Cambria Math" panose="02040503050406030204" pitchFamily="18" charset="0"/>
                </a:endParaRPr>
              </a:p>
              <a:p>
                <a:pPr marL="0" indent="0" algn="ctr">
                  <a:lnSpc>
                    <a:spcPct val="150000"/>
                  </a:lnSpc>
                  <a:spcBef>
                    <a:spcPts val="0"/>
                  </a:spcBef>
                  <a:buNone/>
                </a:pPr>
                <a:r>
                  <a:rPr lang="en-US" altLang="zh-CN" sz="2000" b="1" dirty="0">
                    <a:ea typeface="微软雅黑" panose="020B0503020204020204" pitchFamily="34" charset="-122"/>
                  </a:rPr>
                  <a:t>LR:    </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𝑳</m:t>
                    </m:r>
                    <m:d>
                      <m:dPr>
                        <m:ctrlPr>
                          <a:rPr lang="en-US" altLang="zh-CN" sz="2000" b="1" i="1">
                            <a:latin typeface="Cambria Math" panose="02040503050406030204" pitchFamily="18" charset="0"/>
                            <a:ea typeface="微软雅黑" panose="020B0503020204020204" pitchFamily="34" charset="-122"/>
                          </a:rPr>
                        </m:ctrlPr>
                      </m:dPr>
                      <m:e>
                        <m:acc>
                          <m:accPr>
                            <m:chr m:val="̂"/>
                            <m:ctrlPr>
                              <a:rPr lang="en-US" altLang="zh-CN" sz="2000" b="1" i="1">
                                <a:latin typeface="Cambria Math" panose="02040503050406030204" pitchFamily="18" charset="0"/>
                                <a:ea typeface="微软雅黑" panose="020B0503020204020204" pitchFamily="34" charset="-122"/>
                              </a:rPr>
                            </m:ctrlPr>
                          </m:accPr>
                          <m:e>
                            <m:r>
                              <a:rPr lang="zh-CN" altLang="en-US" sz="2000" b="1" i="1">
                                <a:latin typeface="Cambria Math" panose="02040503050406030204" pitchFamily="18" charset="0"/>
                                <a:ea typeface="微软雅黑" panose="020B0503020204020204" pitchFamily="34" charset="-122"/>
                              </a:rPr>
                              <m:t>𝜽</m:t>
                            </m:r>
                          </m:e>
                        </m:acc>
                      </m:e>
                    </m:d>
                    <m:r>
                      <a:rPr lang="en-US" altLang="zh-CN" sz="2000" b="1" i="1" smtClean="0">
                        <a:latin typeface="Cambria Math" panose="02040503050406030204" pitchFamily="18" charset="0"/>
                        <a:ea typeface="微软雅黑" panose="020B0503020204020204" pitchFamily="34" charset="-122"/>
                      </a:rPr>
                      <m:t>−</m:t>
                    </m:r>
                    <m:r>
                      <a:rPr lang="en-US" altLang="zh-CN" sz="2000" b="1" i="1" smtClean="0">
                        <a:latin typeface="Cambria Math" panose="02040503050406030204" pitchFamily="18" charset="0"/>
                        <a:ea typeface="Cambria Math" panose="02040503050406030204" pitchFamily="18" charset="0"/>
                      </a:rPr>
                      <m:t>𝑳</m:t>
                    </m:r>
                    <m:d>
                      <m:dPr>
                        <m:ctrlPr>
                          <a:rPr lang="en-US" altLang="zh-CN" sz="2000" b="1" i="1">
                            <a:latin typeface="Cambria Math" panose="02040503050406030204" pitchFamily="18" charset="0"/>
                            <a:ea typeface="Cambria Math" panose="02040503050406030204" pitchFamily="18" charset="0"/>
                          </a:rPr>
                        </m:ctrlPr>
                      </m:dPr>
                      <m:e>
                        <m:acc>
                          <m:accPr>
                            <m:chr m:val="̃"/>
                            <m:ctrlPr>
                              <a:rPr lang="en-US" altLang="zh-CN" sz="2000" b="1" i="1">
                                <a:latin typeface="Cambria Math" panose="02040503050406030204" pitchFamily="18" charset="0"/>
                                <a:ea typeface="Cambria Math" panose="02040503050406030204" pitchFamily="18" charset="0"/>
                              </a:rPr>
                            </m:ctrlPr>
                          </m:accPr>
                          <m:e>
                            <m:r>
                              <a:rPr lang="zh-CN" altLang="en-US" sz="2000" b="1" i="1">
                                <a:latin typeface="Cambria Math" panose="02040503050406030204" pitchFamily="18" charset="0"/>
                                <a:ea typeface="Cambria Math" panose="02040503050406030204" pitchFamily="18" charset="0"/>
                              </a:rPr>
                              <m:t>𝜽</m:t>
                            </m:r>
                          </m:e>
                        </m:acc>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𝟎</m:t>
                    </m:r>
                  </m:oMath>
                </a14:m>
                <a:endParaRPr lang="en-US" altLang="zh-CN" sz="2000" b="1" dirty="0">
                  <a:ea typeface="Cambria Math" panose="02040503050406030204" pitchFamily="18" charset="0"/>
                </a:endParaRPr>
              </a:p>
              <a:p>
                <a:pPr marL="0" indent="0" algn="ctr">
                  <a:lnSpc>
                    <a:spcPct val="150000"/>
                  </a:lnSpc>
                  <a:spcBef>
                    <a:spcPts val="0"/>
                  </a:spcBef>
                  <a:buNone/>
                </a:pPr>
                <a:r>
                  <a:rPr lang="en-US" altLang="zh-CN" sz="2000" b="1" dirty="0">
                    <a:ea typeface="Cambria Math" panose="02040503050406030204" pitchFamily="18" charset="0"/>
                  </a:rPr>
                  <a:t>LM:   </a:t>
                </a:r>
                <a14:m>
                  <m:oMath xmlns:m="http://schemas.openxmlformats.org/officeDocument/2006/math">
                    <m:f>
                      <m:fPr>
                        <m:ctrlPr>
                          <a:rPr lang="en-US" altLang="zh-CN" sz="2000" b="1" i="1" smtClean="0">
                            <a:latin typeface="Cambria Math" panose="02040503050406030204" pitchFamily="18" charset="0"/>
                            <a:ea typeface="Cambria Math" panose="02040503050406030204" pitchFamily="18" charset="0"/>
                          </a:rPr>
                        </m:ctrlPr>
                      </m:fPr>
                      <m:num>
                        <m:r>
                          <a:rPr lang="zh-CN" altLang="en-US"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𝑳</m:t>
                        </m:r>
                        <m:d>
                          <m:dPr>
                            <m:ctrlPr>
                              <a:rPr lang="en-US" altLang="zh-CN" sz="2000" b="1" i="1">
                                <a:latin typeface="Cambria Math" panose="02040503050406030204" pitchFamily="18" charset="0"/>
                                <a:ea typeface="微软雅黑" panose="020B0503020204020204" pitchFamily="34" charset="-122"/>
                              </a:rPr>
                            </m:ctrlPr>
                          </m:dPr>
                          <m:e>
                            <m:acc>
                              <m:accPr>
                                <m:chr m:val="̂"/>
                                <m:ctrlPr>
                                  <a:rPr lang="en-US" altLang="zh-CN" sz="2000" b="1" i="1">
                                    <a:latin typeface="Cambria Math" panose="02040503050406030204" pitchFamily="18" charset="0"/>
                                    <a:ea typeface="微软雅黑" panose="020B0503020204020204" pitchFamily="34" charset="-122"/>
                                  </a:rPr>
                                </m:ctrlPr>
                              </m:accPr>
                              <m:e>
                                <m:r>
                                  <a:rPr lang="zh-CN" altLang="en-US" sz="2000" b="1" i="1">
                                    <a:latin typeface="Cambria Math" panose="02040503050406030204" pitchFamily="18" charset="0"/>
                                    <a:ea typeface="微软雅黑" panose="020B0503020204020204" pitchFamily="34" charset="-122"/>
                                  </a:rPr>
                                  <m:t>𝜽</m:t>
                                </m:r>
                              </m:e>
                            </m:acc>
                          </m:e>
                        </m:d>
                      </m:num>
                      <m:den>
                        <m:r>
                          <a:rPr lang="zh-CN" altLang="en-US" sz="2000" b="1" i="1" smtClean="0">
                            <a:latin typeface="Cambria Math" panose="02040503050406030204" pitchFamily="18" charset="0"/>
                            <a:ea typeface="Cambria Math" panose="02040503050406030204" pitchFamily="18" charset="0"/>
                          </a:rPr>
                          <m:t>𝝏</m:t>
                        </m:r>
                        <m:acc>
                          <m:accPr>
                            <m:chr m:val="̂"/>
                            <m:ctrlPr>
                              <a:rPr lang="zh-CN" altLang="en-US" sz="2000" b="1" i="1" smtClean="0">
                                <a:latin typeface="Cambria Math" panose="02040503050406030204" pitchFamily="18" charset="0"/>
                                <a:ea typeface="Cambria Math" panose="02040503050406030204" pitchFamily="18" charset="0"/>
                              </a:rPr>
                            </m:ctrlPr>
                          </m:accPr>
                          <m:e>
                            <m:r>
                              <a:rPr lang="zh-CN" altLang="en-US" sz="2000" b="1" i="1" smtClean="0">
                                <a:latin typeface="Cambria Math" panose="02040503050406030204" pitchFamily="18" charset="0"/>
                                <a:ea typeface="Cambria Math" panose="02040503050406030204" pitchFamily="18" charset="0"/>
                              </a:rPr>
                              <m:t>𝜽</m:t>
                            </m:r>
                          </m:e>
                        </m:acc>
                      </m:den>
                    </m:f>
                  </m:oMath>
                </a14:m>
                <a:r>
                  <a:rPr lang="en-US" altLang="zh-CN" sz="2000" b="1" dirty="0">
                    <a:ea typeface="Cambria Math" panose="02040503050406030204" pitchFamily="18" charset="0"/>
                  </a:rPr>
                  <a:t>=</a:t>
                </a:r>
                <a14:m>
                  <m:oMath xmlns:m="http://schemas.openxmlformats.org/officeDocument/2006/math">
                    <m:f>
                      <m:fPr>
                        <m:ctrlPr>
                          <a:rPr lang="en-US" altLang="zh-CN" sz="2000" b="1" i="1">
                            <a:latin typeface="Cambria Math" panose="02040503050406030204" pitchFamily="18" charset="0"/>
                            <a:ea typeface="Cambria Math" panose="02040503050406030204" pitchFamily="18" charset="0"/>
                          </a:rPr>
                        </m:ctrlPr>
                      </m:fPr>
                      <m:num>
                        <m:r>
                          <a:rPr lang="zh-CN" altLang="en-US"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𝑳</m:t>
                        </m:r>
                        <m:d>
                          <m:dPr>
                            <m:ctrlPr>
                              <a:rPr lang="en-US" altLang="zh-CN" sz="2000" b="1" i="1">
                                <a:latin typeface="Cambria Math" panose="02040503050406030204" pitchFamily="18" charset="0"/>
                                <a:ea typeface="Cambria Math" panose="02040503050406030204" pitchFamily="18" charset="0"/>
                              </a:rPr>
                            </m:ctrlPr>
                          </m:dPr>
                          <m:e>
                            <m:acc>
                              <m:accPr>
                                <m:chr m:val="̃"/>
                                <m:ctrlPr>
                                  <a:rPr lang="en-US" altLang="zh-CN" sz="2000" b="1" i="1">
                                    <a:latin typeface="Cambria Math" panose="02040503050406030204" pitchFamily="18" charset="0"/>
                                    <a:ea typeface="Cambria Math" panose="02040503050406030204" pitchFamily="18" charset="0"/>
                                  </a:rPr>
                                </m:ctrlPr>
                              </m:accPr>
                              <m:e>
                                <m:r>
                                  <a:rPr lang="zh-CN" altLang="en-US" sz="2000" b="1" i="1">
                                    <a:latin typeface="Cambria Math" panose="02040503050406030204" pitchFamily="18" charset="0"/>
                                    <a:ea typeface="Cambria Math" panose="02040503050406030204" pitchFamily="18" charset="0"/>
                                  </a:rPr>
                                  <m:t>𝜽</m:t>
                                </m:r>
                              </m:e>
                            </m:acc>
                          </m:e>
                        </m:d>
                      </m:num>
                      <m:den>
                        <m:r>
                          <a:rPr lang="zh-CN" altLang="en-US" sz="2000" b="1" i="1">
                            <a:latin typeface="Cambria Math" panose="02040503050406030204" pitchFamily="18" charset="0"/>
                            <a:ea typeface="Cambria Math" panose="02040503050406030204" pitchFamily="18" charset="0"/>
                          </a:rPr>
                          <m:t>𝝏</m:t>
                        </m:r>
                        <m:acc>
                          <m:accPr>
                            <m:chr m:val="̃"/>
                            <m:ctrlPr>
                              <a:rPr lang="en-US" altLang="zh-CN" sz="2000" b="1" i="1">
                                <a:latin typeface="Cambria Math" panose="02040503050406030204" pitchFamily="18" charset="0"/>
                                <a:ea typeface="Cambria Math" panose="02040503050406030204" pitchFamily="18" charset="0"/>
                              </a:rPr>
                            </m:ctrlPr>
                          </m:accPr>
                          <m:e>
                            <m:r>
                              <a:rPr lang="zh-CN" altLang="en-US" sz="2000" b="1" i="1">
                                <a:latin typeface="Cambria Math" panose="02040503050406030204" pitchFamily="18" charset="0"/>
                                <a:ea typeface="Cambria Math" panose="02040503050406030204" pitchFamily="18" charset="0"/>
                              </a:rPr>
                              <m:t>𝜽</m:t>
                            </m:r>
                          </m:e>
                        </m:acc>
                      </m:den>
                    </m:f>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𝟎</m:t>
                    </m:r>
                  </m:oMath>
                </a14:m>
                <a:endParaRPr lang="en-US" altLang="zh-CN" sz="2000" b="1" dirty="0">
                  <a:ea typeface="Cambria Math" panose="02040503050406030204" pitchFamily="18" charset="0"/>
                </a:endParaRPr>
              </a:p>
              <a:p>
                <a:pPr marL="0" indent="0">
                  <a:lnSpc>
                    <a:spcPct val="150000"/>
                  </a:lnSpc>
                  <a:spcBef>
                    <a:spcPts val="0"/>
                  </a:spcBef>
                  <a:buNone/>
                </a:pPr>
                <a:endParaRPr lang="en-US" altLang="zh-CN" sz="2800" b="1" dirty="0">
                  <a:ea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9147" y="908720"/>
                <a:ext cx="7458001" cy="5514687"/>
              </a:xfrm>
              <a:blipFill>
                <a:blip r:embed="rId3"/>
                <a:stretch>
                  <a:fillRect l="-2126" r="-1226"/>
                </a:stretch>
              </a:blipFill>
            </p:spPr>
            <p:txBody>
              <a:bodyPr/>
              <a:lstStyle/>
              <a:p>
                <a:r>
                  <a:rPr lang="zh-CN" altLang="en-US">
                    <a:noFill/>
                  </a:rPr>
                  <a:t> </a:t>
                </a:r>
              </a:p>
            </p:txBody>
          </p:sp>
        </mc:Fallback>
      </mc:AlternateContent>
      <p:grpSp>
        <p:nvGrpSpPr>
          <p:cNvPr id="6" name="组合 5"/>
          <p:cNvGrpSpPr/>
          <p:nvPr/>
        </p:nvGrpSpPr>
        <p:grpSpPr>
          <a:xfrm>
            <a:off x="612440" y="955462"/>
            <a:ext cx="7920000" cy="72000"/>
            <a:chOff x="612440" y="908720"/>
            <a:chExt cx="7920000" cy="72000"/>
          </a:xfrm>
        </p:grpSpPr>
        <p:sp>
          <p:nvSpPr>
            <p:cNvPr id="7" name="矩形 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8" name="直接连接符 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9"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599" y="991462"/>
            <a:ext cx="7426728" cy="4165730"/>
          </a:xfrm>
        </p:spPr>
        <p:txBody>
          <a:bodyPr>
            <a:normAutofit/>
          </a:bodyPr>
          <a:lstStyle/>
          <a:p>
            <a:pPr marL="0" indent="0">
              <a:lnSpc>
                <a:spcPct val="125000"/>
              </a:lnSpc>
              <a:buNone/>
            </a:pPr>
            <a:r>
              <a:rPr lang="en-US" altLang="zh-CN" b="1" dirty="0">
                <a:ea typeface="微软雅黑" panose="020B0503020204020204" pitchFamily="34" charset="-122"/>
              </a:rPr>
              <a:t>Wald Test </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估计模型参数</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计算</a:t>
            </a:r>
            <a:r>
              <a:rPr lang="en-US" altLang="zh-CN" b="1" dirty="0">
                <a:ea typeface="微软雅黑" panose="020B0503020204020204" pitchFamily="34" charset="-122"/>
              </a:rPr>
              <a:t>Wald</a:t>
            </a:r>
            <a:r>
              <a:rPr lang="zh-CN" altLang="en-US" b="1" dirty="0">
                <a:ea typeface="微软雅黑" panose="020B0503020204020204" pitchFamily="34" charset="-122"/>
              </a:rPr>
              <a:t>检验统计量</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endParaRPr lang="en-US" altLang="zh-CN" b="1" dirty="0">
              <a:ea typeface="微软雅黑" panose="020B0503020204020204" pitchFamily="34" charset="-122"/>
            </a:endParaRPr>
          </a:p>
          <a:p>
            <a:pPr lvl="1">
              <a:lnSpc>
                <a:spcPct val="125000"/>
              </a:lnSpc>
              <a:buFont typeface="Wingdings" panose="05000000000000000000" pitchFamily="2" charset="2"/>
              <a:buChar char="Ø"/>
            </a:pP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根据统计量计算 </a:t>
            </a:r>
            <a:r>
              <a:rPr lang="en-US" altLang="zh-CN" b="1" i="1" dirty="0">
                <a:ea typeface="微软雅黑" panose="020B0503020204020204" pitchFamily="34" charset="-122"/>
              </a:rPr>
              <a:t>p</a:t>
            </a:r>
            <a:r>
              <a:rPr lang="en-US" altLang="zh-CN" b="1" dirty="0">
                <a:ea typeface="微软雅黑" panose="020B0503020204020204" pitchFamily="34" charset="-122"/>
              </a:rPr>
              <a:t>-value</a:t>
            </a:r>
            <a:r>
              <a:rPr lang="zh-CN" altLang="en-US" b="1" dirty="0">
                <a:ea typeface="微软雅黑" panose="020B0503020204020204" pitchFamily="34" charset="-122"/>
              </a:rPr>
              <a:t>（</a:t>
            </a:r>
            <a:r>
              <a:rPr lang="en-US" altLang="zh-CN" b="1" dirty="0">
                <a:ea typeface="微软雅黑" panose="020B0503020204020204" pitchFamily="34" charset="-122"/>
              </a:rPr>
              <a:t>chi2cdf, </a:t>
            </a:r>
            <a:r>
              <a:rPr lang="en-US" altLang="zh-CN" b="1" dirty="0" err="1">
                <a:ea typeface="微软雅黑" panose="020B0503020204020204" pitchFamily="34" charset="-122"/>
              </a:rPr>
              <a:t>fcdf</a:t>
            </a:r>
            <a:r>
              <a:rPr lang="zh-CN" altLang="en-US" b="1" dirty="0">
                <a:ea typeface="微软雅黑" panose="020B0503020204020204" pitchFamily="34" charset="-122"/>
              </a:rPr>
              <a:t>）</a:t>
            </a:r>
            <a:endParaRPr lang="en-US" altLang="zh-CN" b="1" dirty="0">
              <a:ea typeface="微软雅黑" panose="020B0503020204020204" pitchFamily="34" charset="-122"/>
            </a:endParaRP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48" y="1780504"/>
            <a:ext cx="936104" cy="48677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811216"/>
            <a:ext cx="2940506" cy="1944216"/>
          </a:xfrm>
          <a:prstGeom prst="rect">
            <a:avLst/>
          </a:prstGeom>
          <a:ln w="19050">
            <a:solidFill>
              <a:srgbClr val="C00000"/>
            </a:solidFill>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592" y="2852936"/>
            <a:ext cx="5076720" cy="1358558"/>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182232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83" y="4769796"/>
            <a:ext cx="3359273" cy="1615143"/>
          </a:xfrm>
          <a:prstGeom prst="rect">
            <a:avLst/>
          </a:prstGeom>
          <a:ln w="19050">
            <a:solidFill>
              <a:srgbClr val="C00000"/>
            </a:solidFill>
          </a:ln>
        </p:spPr>
      </p:pic>
      <p:sp>
        <p:nvSpPr>
          <p:cNvPr id="3" name="内容占位符 2"/>
          <p:cNvSpPr>
            <a:spLocks noGrp="1"/>
          </p:cNvSpPr>
          <p:nvPr>
            <p:ph idx="1"/>
          </p:nvPr>
        </p:nvSpPr>
        <p:spPr>
          <a:xfrm>
            <a:off x="1259632" y="984692"/>
            <a:ext cx="6696744" cy="4094517"/>
          </a:xfrm>
        </p:spPr>
        <p:txBody>
          <a:bodyPr>
            <a:normAutofit/>
          </a:bodyPr>
          <a:lstStyle/>
          <a:p>
            <a:pPr marL="0" indent="0">
              <a:buNone/>
            </a:pPr>
            <a:r>
              <a:rPr lang="en-US" altLang="zh-CN" b="1" dirty="0">
                <a:ea typeface="微软雅黑" panose="020B0503020204020204" pitchFamily="34" charset="-122"/>
              </a:rPr>
              <a:t>LR Test </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估计</a:t>
            </a:r>
            <a:r>
              <a:rPr lang="zh-CN" altLang="en-US" b="1" dirty="0">
                <a:solidFill>
                  <a:srgbClr val="C00000"/>
                </a:solidFill>
                <a:latin typeface="微软雅黑" panose="020B0503020204020204" pitchFamily="34" charset="-122"/>
                <a:ea typeface="微软雅黑" panose="020B0503020204020204" pitchFamily="34" charset="-122"/>
              </a:rPr>
              <a:t>限制</a:t>
            </a:r>
            <a:r>
              <a:rPr lang="zh-CN" altLang="en-US" b="1" dirty="0">
                <a:latin typeface="微软雅黑" panose="020B0503020204020204" pitchFamily="34" charset="-122"/>
                <a:ea typeface="微软雅黑" panose="020B0503020204020204" pitchFamily="34" charset="-122"/>
              </a:rPr>
              <a:t>模型的参数（</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估计</a:t>
            </a:r>
            <a:r>
              <a:rPr lang="zh-CN" altLang="en-US" b="1" dirty="0">
                <a:solidFill>
                  <a:srgbClr val="C00000"/>
                </a:solidFill>
                <a:latin typeface="微软雅黑" panose="020B0503020204020204" pitchFamily="34" charset="-122"/>
                <a:ea typeface="微软雅黑" panose="020B0503020204020204" pitchFamily="34" charset="-122"/>
              </a:rPr>
              <a:t>无限制</a:t>
            </a:r>
            <a:r>
              <a:rPr lang="zh-CN" altLang="en-US" b="1" dirty="0">
                <a:latin typeface="微软雅黑" panose="020B0503020204020204" pitchFamily="34" charset="-122"/>
                <a:ea typeface="微软雅黑" panose="020B0503020204020204" pitchFamily="34" charset="-122"/>
              </a:rPr>
              <a:t>模型的参数</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构造统计量（</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矩阵</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的行列式）</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根据统计量计算 </a:t>
            </a:r>
            <a:r>
              <a:rPr lang="en-US" altLang="zh-CN" b="1" i="1" dirty="0">
                <a:ea typeface="微软雅黑" panose="020B0503020204020204" pitchFamily="34" charset="-122"/>
              </a:rPr>
              <a:t>p</a:t>
            </a:r>
            <a:r>
              <a:rPr lang="en-US" altLang="zh-CN" b="1" dirty="0">
                <a:ea typeface="微软雅黑" panose="020B0503020204020204" pitchFamily="34" charset="-122"/>
              </a:rPr>
              <a:t>-value</a:t>
            </a: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buNone/>
            </a:pPr>
            <a:endParaRPr lang="en-US" altLang="zh-CN" dirty="0"/>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724" y="3448659"/>
            <a:ext cx="5040560" cy="583817"/>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297" y="4700238"/>
            <a:ext cx="2940506" cy="1944216"/>
          </a:xfrm>
          <a:prstGeom prst="rect">
            <a:avLst/>
          </a:prstGeom>
          <a:ln w="19050">
            <a:solidFill>
              <a:srgbClr val="C00000"/>
            </a:solidFill>
          </a:ln>
        </p:spPr>
      </p:pic>
      <p:sp>
        <p:nvSpPr>
          <p:cNvPr id="5" name="文本框 4"/>
          <p:cNvSpPr txBox="1"/>
          <p:nvPr/>
        </p:nvSpPr>
        <p:spPr>
          <a:xfrm>
            <a:off x="6804248" y="4787678"/>
            <a:ext cx="1368152" cy="369332"/>
          </a:xfrm>
          <a:prstGeom prst="rect">
            <a:avLst/>
          </a:prstGeom>
          <a:solidFill>
            <a:schemeClr val="bg1"/>
          </a:solid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无限制模型</a:t>
            </a:r>
          </a:p>
        </p:txBody>
      </p:sp>
      <p:sp>
        <p:nvSpPr>
          <p:cNvPr id="15" name="文本框 14"/>
          <p:cNvSpPr txBox="1"/>
          <p:nvPr/>
        </p:nvSpPr>
        <p:spPr>
          <a:xfrm>
            <a:off x="790940" y="4893871"/>
            <a:ext cx="1296784" cy="369332"/>
          </a:xfrm>
          <a:prstGeom prst="rect">
            <a:avLst/>
          </a:prstGeom>
          <a:solidFill>
            <a:schemeClr val="bg1"/>
          </a:solid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限制模型</a:t>
            </a: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984692"/>
            <a:ext cx="7920000" cy="4094517"/>
          </a:xfrm>
        </p:spPr>
        <p:txBody>
          <a:bodyPr>
            <a:normAutofit lnSpcReduction="10000"/>
          </a:bodyPr>
          <a:lstStyle/>
          <a:p>
            <a:pPr marL="0" indent="0">
              <a:buNone/>
            </a:pPr>
            <a:r>
              <a:rPr lang="en-US" altLang="zh-CN" b="1" dirty="0">
                <a:ea typeface="微软雅黑" panose="020B0503020204020204" pitchFamily="34" charset="-122"/>
              </a:rPr>
              <a:t>LM Test </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估计</a:t>
            </a:r>
            <a:r>
              <a:rPr lang="zh-CN" altLang="en-US" b="1" dirty="0">
                <a:solidFill>
                  <a:srgbClr val="C00000"/>
                </a:solidFill>
                <a:latin typeface="微软雅黑" panose="020B0503020204020204" pitchFamily="34" charset="-122"/>
                <a:ea typeface="微软雅黑" panose="020B0503020204020204" pitchFamily="34" charset="-122"/>
              </a:rPr>
              <a:t>限制模型</a:t>
            </a:r>
            <a:r>
              <a:rPr lang="zh-CN" altLang="en-US" b="1" dirty="0">
                <a:latin typeface="微软雅黑" panose="020B0503020204020204" pitchFamily="34" charset="-122"/>
                <a:ea typeface="微软雅黑" panose="020B0503020204020204" pitchFamily="34" charset="-122"/>
              </a:rPr>
              <a:t>的参数</a:t>
            </a:r>
            <a:r>
              <a:rPr lang="zh-CN" altLang="en-US" b="1" dirty="0">
                <a:ea typeface="微软雅黑" panose="020B0503020204020204" pitchFamily="34" charset="-122"/>
              </a:rPr>
              <a:t>（</a:t>
            </a:r>
            <a:r>
              <a:rPr lang="en-US" altLang="zh-CN" b="1" i="1" dirty="0">
                <a:ea typeface="微软雅黑" panose="020B0503020204020204" pitchFamily="34" charset="-122"/>
                <a:cs typeface="Times New Roman" panose="02020603050405020304" pitchFamily="18" charset="0"/>
              </a:rPr>
              <a:t>α</a:t>
            </a:r>
            <a:r>
              <a:rPr lang="en-US" altLang="zh-CN" b="1" i="1" baseline="-25000" dirty="0" err="1">
                <a:ea typeface="微软雅黑" panose="020B0503020204020204" pitchFamily="34" charset="-122"/>
                <a:cs typeface="Times New Roman" panose="02020603050405020304" pitchFamily="18" charset="0"/>
              </a:rPr>
              <a:t>i</a:t>
            </a:r>
            <a:r>
              <a:rPr lang="en-US" altLang="zh-CN" b="1" i="1" baseline="-25000" dirty="0">
                <a:ea typeface="微软雅黑" panose="020B0503020204020204" pitchFamily="34" charset="-122"/>
                <a:cs typeface="Times New Roman" panose="02020603050405020304" pitchFamily="18" charset="0"/>
              </a:rPr>
              <a:t> </a:t>
            </a:r>
            <a:r>
              <a:rPr lang="en-US" altLang="zh-CN" b="1" dirty="0">
                <a:ea typeface="微软雅黑" panose="020B0503020204020204" pitchFamily="34" charset="-122"/>
                <a:cs typeface="Times New Roman" panose="02020603050405020304" pitchFamily="18" charset="0"/>
              </a:rPr>
              <a:t>= 0</a:t>
            </a:r>
            <a:r>
              <a:rPr lang="zh-CN" altLang="en-US" b="1" dirty="0">
                <a:ea typeface="微软雅黑" panose="020B0503020204020204" pitchFamily="34" charset="-122"/>
              </a:rPr>
              <a:t>）</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计算</a:t>
            </a:r>
            <a:r>
              <a:rPr lang="zh-CN" altLang="en-US" b="1" dirty="0">
                <a:solidFill>
                  <a:srgbClr val="C00000"/>
                </a:solidFill>
                <a:latin typeface="微软雅黑" panose="020B0503020204020204" pitchFamily="34" charset="-122"/>
                <a:ea typeface="微软雅黑" panose="020B0503020204020204" pitchFamily="34" charset="-122"/>
              </a:rPr>
              <a:t>无限制</a:t>
            </a:r>
            <a:r>
              <a:rPr lang="zh-CN" altLang="en-US" b="1" dirty="0">
                <a:latin typeface="微软雅黑" panose="020B0503020204020204" pitchFamily="34" charset="-122"/>
                <a:ea typeface="微软雅黑" panose="020B0503020204020204" pitchFamily="34" charset="-122"/>
              </a:rPr>
              <a:t>模型似然函数的</a:t>
            </a:r>
            <a:r>
              <a:rPr lang="zh-CN" altLang="en-US" b="1" dirty="0">
                <a:solidFill>
                  <a:srgbClr val="C00000"/>
                </a:solidFill>
                <a:latin typeface="微软雅黑" panose="020B0503020204020204" pitchFamily="34" charset="-122"/>
                <a:ea typeface="微软雅黑" panose="020B0503020204020204" pitchFamily="34" charset="-122"/>
              </a:rPr>
              <a:t>得分向量</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C00000"/>
                </a:solidFill>
                <a:latin typeface="微软雅黑" panose="020B0503020204020204" pitchFamily="34" charset="-122"/>
                <a:ea typeface="微软雅黑" panose="020B0503020204020204" pitchFamily="34" charset="-122"/>
              </a:rPr>
              <a:t>信息矩阵</a:t>
            </a:r>
            <a:endParaRPr lang="en-US" altLang="zh-CN" b="1" dirty="0">
              <a:solidFill>
                <a:srgbClr val="C00000"/>
              </a:solidFill>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构造统计量</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根据统计量计算 </a:t>
            </a:r>
            <a:r>
              <a:rPr lang="en-US" altLang="zh-CN" b="1" i="1" dirty="0">
                <a:ea typeface="微软雅黑" panose="020B0503020204020204" pitchFamily="34" charset="-122"/>
              </a:rPr>
              <a:t>p</a:t>
            </a:r>
            <a:r>
              <a:rPr lang="en-US" altLang="zh-CN" b="1" dirty="0">
                <a:ea typeface="微软雅黑" panose="020B0503020204020204" pitchFamily="34" charset="-122"/>
              </a:rPr>
              <a:t>-value</a:t>
            </a: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buNone/>
            </a:pPr>
            <a:endParaRPr lang="en-US" altLang="zh-CN" dirty="0"/>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636912"/>
            <a:ext cx="5582037" cy="530628"/>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9040"/>
            <a:ext cx="6242051" cy="409965"/>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4941168"/>
            <a:ext cx="2845566" cy="1368152"/>
          </a:xfrm>
          <a:prstGeom prst="rect">
            <a:avLst/>
          </a:prstGeom>
          <a:ln w="19050">
            <a:solidFill>
              <a:srgbClr val="C00000"/>
            </a:solidFill>
          </a:ln>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5108438"/>
            <a:ext cx="5417237" cy="901829"/>
          </a:xfrm>
          <a:prstGeom prst="rect">
            <a:avLst/>
          </a:prstGeom>
          <a:ln w="19050">
            <a:solidFill>
              <a:srgbClr val="C00000"/>
            </a:solidFill>
          </a:ln>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70236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40946"/>
            <a:ext cx="7416824" cy="3080141"/>
          </a:xfrm>
        </p:spPr>
        <p:txBody>
          <a:bodyPr>
            <a:noAutofit/>
          </a:bodyPr>
          <a:lstStyle/>
          <a:p>
            <a:pPr marL="0" indent="0">
              <a:lnSpc>
                <a:spcPct val="125000"/>
              </a:lnSpc>
              <a:spcBef>
                <a:spcPts val="0"/>
              </a:spcBef>
              <a:buNone/>
            </a:pPr>
            <a:r>
              <a:rPr lang="en-US" altLang="zh-CN" sz="2800" b="1" dirty="0">
                <a:ea typeface="微软雅黑" panose="020B0503020204020204" pitchFamily="34" charset="-122"/>
              </a:rPr>
              <a:t>CAPM</a:t>
            </a:r>
            <a:r>
              <a:rPr lang="zh-CN" altLang="en-US" sz="2800" b="1" dirty="0">
                <a:ea typeface="微软雅黑" panose="020B0503020204020204" pitchFamily="34" charset="-122"/>
              </a:rPr>
              <a:t>的多资产检验，以贵州茅台、五粮液、山西汾酒、酒鬼酒、古井贡酒、泸州老窖为例。</a:t>
            </a:r>
            <a:endParaRPr lang="en-US" altLang="zh-CN" sz="2800" b="1" dirty="0">
              <a:ea typeface="微软雅黑" panose="020B0503020204020204" pitchFamily="34" charset="-122"/>
            </a:endParaRPr>
          </a:p>
          <a:p>
            <a:pPr marL="0" indent="0">
              <a:lnSpc>
                <a:spcPct val="125000"/>
              </a:lnSpc>
              <a:spcBef>
                <a:spcPts val="0"/>
              </a:spcBef>
              <a:buNone/>
            </a:pPr>
            <a:r>
              <a:rPr lang="zh-CN" altLang="en-US" sz="2200" b="1" dirty="0">
                <a:solidFill>
                  <a:srgbClr val="C00000"/>
                </a:solidFill>
                <a:ea typeface="微软雅黑" panose="020B0503020204020204" pitchFamily="34" charset="-122"/>
              </a:rPr>
              <a:t>数据</a:t>
            </a:r>
            <a:endParaRPr lang="en-US" altLang="zh-CN" sz="2200" b="1" dirty="0">
              <a:solidFill>
                <a:srgbClr val="C00000"/>
              </a:solidFill>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资产数据：</a:t>
            </a:r>
            <a:r>
              <a:rPr lang="en-US" altLang="zh-CN" sz="2200" b="1" dirty="0">
                <a:ea typeface="微软雅黑" panose="020B0503020204020204" pitchFamily="34" charset="-122"/>
              </a:rPr>
              <a:t>2001-2018 </a:t>
            </a:r>
            <a:r>
              <a:rPr lang="zh-CN" altLang="en-US" sz="2200" b="1" dirty="0">
                <a:ea typeface="微软雅黑" panose="020B0503020204020204" pitchFamily="34" charset="-122"/>
              </a:rPr>
              <a:t>贵州茅台、五粮液、山西汾酒、酒鬼酒、古井贡酒、泸州老窖日度数据；</a:t>
            </a:r>
            <a:r>
              <a:rPr lang="en-US" altLang="zh-CN" sz="2200" b="1" dirty="0">
                <a:ea typeface="微软雅黑" panose="020B0503020204020204" pitchFamily="34" charset="-122"/>
              </a:rPr>
              <a:t> </a:t>
            </a: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市场数据：</a:t>
            </a:r>
            <a:r>
              <a:rPr lang="en-US" altLang="zh-CN" sz="2200" b="1" dirty="0">
                <a:ea typeface="微软雅黑" panose="020B0503020204020204" pitchFamily="34" charset="-122"/>
              </a:rPr>
              <a:t>2001-2018 </a:t>
            </a:r>
            <a:r>
              <a:rPr lang="zh-CN" altLang="en-US" sz="2200" b="1" dirty="0">
                <a:ea typeface="微软雅黑" panose="020B0503020204020204" pitchFamily="34" charset="-122"/>
              </a:rPr>
              <a:t>沪深</a:t>
            </a:r>
            <a:r>
              <a:rPr lang="en-US" altLang="zh-CN" sz="2200" b="1" dirty="0">
                <a:ea typeface="微软雅黑" panose="020B0503020204020204" pitchFamily="34" charset="-122"/>
              </a:rPr>
              <a:t>300</a:t>
            </a:r>
            <a:r>
              <a:rPr lang="zh-CN" altLang="en-US" sz="2200" b="1" dirty="0">
                <a:ea typeface="微软雅黑" panose="020B0503020204020204" pitchFamily="34" charset="-122"/>
              </a:rPr>
              <a:t>指数日度数据；</a:t>
            </a:r>
            <a:endParaRPr lang="en-US" altLang="zh-CN" sz="2200" b="1" dirty="0">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无风险利率：</a:t>
            </a:r>
            <a:r>
              <a:rPr lang="en-US" altLang="zh-CN" sz="2200" b="1" dirty="0">
                <a:ea typeface="微软雅黑" panose="020B0503020204020204" pitchFamily="34" charset="-122"/>
              </a:rPr>
              <a:t>2001-2018 </a:t>
            </a:r>
            <a:r>
              <a:rPr lang="zh-CN" altLang="en-US" sz="2200" b="1" dirty="0">
                <a:ea typeface="微软雅黑" panose="020B0503020204020204" pitchFamily="34" charset="-122"/>
              </a:rPr>
              <a:t>无风险利率。</a:t>
            </a:r>
            <a:endParaRPr lang="en-US" altLang="zh-CN" sz="2200" b="1" dirty="0">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的多资产估计与检验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4581128"/>
            <a:ext cx="4553122" cy="1780167"/>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455475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4853" y="3087861"/>
            <a:ext cx="7402007" cy="2160240"/>
          </a:xfrm>
        </p:spPr>
        <p:txBody>
          <a:bodyPr>
            <a:normAutofit/>
          </a:bodyPr>
          <a:lstStyle/>
          <a:p>
            <a:pPr>
              <a:lnSpc>
                <a:spcPct val="150000"/>
              </a:lnSpc>
            </a:pPr>
            <a:r>
              <a:rPr lang="zh-CN" altLang="en-US" sz="2800" b="1" dirty="0">
                <a:ea typeface="微软雅黑" panose="020B0503020204020204" pitchFamily="34" charset="-122"/>
              </a:rPr>
              <a:t>联合检验不能拒绝原假设，因此，检验股票不存在超额回报率。</a:t>
            </a:r>
            <a:endParaRPr lang="en-US" altLang="zh-CN" sz="2800" b="1" dirty="0">
              <a:ea typeface="微软雅黑" panose="020B0503020204020204" pitchFamily="34" charset="-122"/>
            </a:endParaRPr>
          </a:p>
          <a:p>
            <a:pPr>
              <a:lnSpc>
                <a:spcPct val="150000"/>
              </a:lnSpc>
            </a:pPr>
            <a:r>
              <a:rPr lang="zh-CN" altLang="en-US" sz="2800" b="1" dirty="0">
                <a:ea typeface="微软雅黑" panose="020B0503020204020204" pitchFamily="34" charset="-122"/>
              </a:rPr>
              <a:t>结论：多资产联合检验支持</a:t>
            </a:r>
            <a:r>
              <a:rPr lang="en-US" altLang="zh-CN" sz="2800" b="1" dirty="0">
                <a:ea typeface="微软雅黑" panose="020B0503020204020204" pitchFamily="34" charset="-122"/>
              </a:rPr>
              <a:t>CAPM</a:t>
            </a:r>
          </a:p>
        </p:txBody>
      </p:sp>
      <p:grpSp>
        <p:nvGrpSpPr>
          <p:cNvPr id="5" name="组合 4"/>
          <p:cNvGrpSpPr/>
          <p:nvPr/>
        </p:nvGrpSpPr>
        <p:grpSpPr>
          <a:xfrm>
            <a:off x="612440" y="955462"/>
            <a:ext cx="7920000" cy="72000"/>
            <a:chOff x="612440" y="908720"/>
            <a:chExt cx="7920000" cy="72000"/>
          </a:xfrm>
        </p:grpSpPr>
        <p:sp>
          <p:nvSpPr>
            <p:cNvPr id="6" name="矩形 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7" name="直接连接符 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340768"/>
            <a:ext cx="7520563" cy="1371797"/>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29</a:t>
            </a:fld>
            <a:endParaRPr lang="en-US" altLang="zh-CN">
              <a:solidFill>
                <a:prstClr val="black">
                  <a:tint val="75000"/>
                </a:prstClr>
              </a:solidFill>
            </a:endParaRPr>
          </a:p>
        </p:txBody>
      </p:sp>
      <p:sp>
        <p:nvSpPr>
          <p:cNvPr id="10" name="标题 1"/>
          <p:cNvSpPr>
            <a:spLocks noGrp="1"/>
          </p:cNvSpPr>
          <p:nvPr>
            <p:ph type="title"/>
          </p:nvPr>
        </p:nvSpPr>
        <p:spPr>
          <a:xfrm>
            <a:off x="1331640" y="136664"/>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检验方法</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2123728" y="2276872"/>
            <a:ext cx="5409253" cy="1728192"/>
          </a:xfrm>
        </p:spPr>
        <p:txBody>
          <a:bodyPr>
            <a:normAutofit/>
          </a:bodyPr>
          <a:lstStyle/>
          <a:p>
            <a:pPr>
              <a:lnSpc>
                <a:spcPct val="125000"/>
              </a:lnSpc>
              <a:spcBef>
                <a:spcPts val="0"/>
              </a:spcBef>
              <a:buFont typeface="Wingdings" panose="05000000000000000000" pitchFamily="2" charset="2"/>
              <a:buChar char="ü"/>
            </a:pPr>
            <a:r>
              <a:rPr lang="zh-CN" altLang="en-US" sz="4000" b="1" dirty="0">
                <a:ea typeface="微软雅黑" panose="020B0503020204020204" pitchFamily="34" charset="-122"/>
              </a:rPr>
              <a:t> 时间序列检验</a:t>
            </a:r>
            <a:endParaRPr lang="en-US" altLang="zh-CN" sz="4000" b="1" dirty="0">
              <a:ea typeface="微软雅黑" panose="020B0503020204020204" pitchFamily="34" charset="-122"/>
            </a:endParaRPr>
          </a:p>
          <a:p>
            <a:pPr>
              <a:lnSpc>
                <a:spcPct val="125000"/>
              </a:lnSpc>
              <a:spcBef>
                <a:spcPts val="0"/>
              </a:spcBef>
              <a:buFont typeface="Wingdings" panose="05000000000000000000" pitchFamily="2" charset="2"/>
              <a:buChar char="ü"/>
            </a:pPr>
            <a:r>
              <a:rPr lang="zh-CN" altLang="en-US" sz="4000" b="1" dirty="0">
                <a:solidFill>
                  <a:srgbClr val="C00000"/>
                </a:solidFill>
                <a:ea typeface="微软雅黑" panose="020B0503020204020204" pitchFamily="34" charset="-122"/>
              </a:rPr>
              <a:t> 横截面检验</a:t>
            </a:r>
            <a:endParaRPr lang="en-US" altLang="zh-CN" sz="4000" b="1" dirty="0">
              <a:solidFill>
                <a:srgbClr val="C00000"/>
              </a:solidFill>
              <a:ea typeface="微软雅黑" panose="020B0503020204020204" pitchFamily="34" charset="-122"/>
            </a:endParaRPr>
          </a:p>
        </p:txBody>
      </p:sp>
      <p:grpSp>
        <p:nvGrpSpPr>
          <p:cNvPr id="15" name="组合 14"/>
          <p:cNvGrpSpPr/>
          <p:nvPr/>
        </p:nvGrpSpPr>
        <p:grpSpPr>
          <a:xfrm>
            <a:off x="612440" y="955462"/>
            <a:ext cx="7920000" cy="72000"/>
            <a:chOff x="612440" y="908720"/>
            <a:chExt cx="7920000" cy="72000"/>
          </a:xfrm>
        </p:grpSpPr>
        <p:sp>
          <p:nvSpPr>
            <p:cNvPr id="16" name="矩形 1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7" name="直接连接符 1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1040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3</a:t>
            </a:fld>
            <a:endParaRPr lang="en-US" altLang="zh-CN">
              <a:solidFill>
                <a:prstClr val="black">
                  <a:tint val="75000"/>
                </a:prstClr>
              </a:solidFill>
            </a:endParaRPr>
          </a:p>
        </p:txBody>
      </p:sp>
      <p:sp>
        <p:nvSpPr>
          <p:cNvPr id="10" name="标题 1"/>
          <p:cNvSpPr>
            <a:spLocks noGrp="1"/>
          </p:cNvSpPr>
          <p:nvPr>
            <p:ph type="title"/>
          </p:nvPr>
        </p:nvSpPr>
        <p:spPr>
          <a:xfrm>
            <a:off x="1331640" y="136664"/>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检验方法</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2123728" y="2276872"/>
            <a:ext cx="5409253" cy="1728192"/>
          </a:xfrm>
        </p:spPr>
        <p:txBody>
          <a:bodyPr>
            <a:normAutofit/>
          </a:bodyPr>
          <a:lstStyle/>
          <a:p>
            <a:pPr>
              <a:lnSpc>
                <a:spcPct val="125000"/>
              </a:lnSpc>
              <a:spcBef>
                <a:spcPts val="0"/>
              </a:spcBef>
              <a:buFont typeface="Wingdings" panose="05000000000000000000" pitchFamily="2" charset="2"/>
              <a:buChar char="ü"/>
            </a:pPr>
            <a:r>
              <a:rPr lang="zh-CN" altLang="en-US" sz="4000" b="1" dirty="0">
                <a:solidFill>
                  <a:srgbClr val="C00000"/>
                </a:solidFill>
                <a:ea typeface="微软雅黑" panose="020B0503020204020204" pitchFamily="34" charset="-122"/>
              </a:rPr>
              <a:t> 时间序列检验</a:t>
            </a:r>
            <a:endParaRPr lang="en-US" altLang="zh-CN" sz="4000" b="1" dirty="0">
              <a:solidFill>
                <a:srgbClr val="C00000"/>
              </a:solidFill>
              <a:ea typeface="微软雅黑" panose="020B0503020204020204" pitchFamily="34" charset="-122"/>
            </a:endParaRPr>
          </a:p>
          <a:p>
            <a:pPr>
              <a:lnSpc>
                <a:spcPct val="125000"/>
              </a:lnSpc>
              <a:spcBef>
                <a:spcPts val="0"/>
              </a:spcBef>
              <a:buFont typeface="Wingdings" panose="05000000000000000000" pitchFamily="2" charset="2"/>
              <a:buChar char="ü"/>
            </a:pPr>
            <a:r>
              <a:rPr lang="zh-CN" altLang="en-US" sz="4000" b="1" dirty="0">
                <a:ea typeface="微软雅黑" panose="020B0503020204020204" pitchFamily="34" charset="-122"/>
              </a:rPr>
              <a:t> 横截面检验</a:t>
            </a:r>
            <a:endParaRPr lang="en-US" altLang="zh-CN" sz="4000" b="1" dirty="0">
              <a:ea typeface="微软雅黑" panose="020B0503020204020204" pitchFamily="34" charset="-122"/>
            </a:endParaRPr>
          </a:p>
        </p:txBody>
      </p:sp>
      <p:grpSp>
        <p:nvGrpSpPr>
          <p:cNvPr id="15" name="组合 14"/>
          <p:cNvGrpSpPr/>
          <p:nvPr/>
        </p:nvGrpSpPr>
        <p:grpSpPr>
          <a:xfrm>
            <a:off x="612440" y="955462"/>
            <a:ext cx="7920000" cy="72000"/>
            <a:chOff x="612440" y="908720"/>
            <a:chExt cx="7920000" cy="72000"/>
          </a:xfrm>
        </p:grpSpPr>
        <p:sp>
          <p:nvSpPr>
            <p:cNvPr id="16" name="矩形 1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7" name="直接连接符 1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10989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528" y="169248"/>
            <a:ext cx="6552728" cy="675084"/>
          </a:xfrm>
        </p:spPr>
        <p:txBody>
          <a:bodyPr>
            <a:normAutofit/>
          </a:bodyPr>
          <a:lstStyle/>
          <a:p>
            <a:pPr algn="l"/>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模型</a:t>
            </a:r>
          </a:p>
        </p:txBody>
      </p:sp>
      <p:sp>
        <p:nvSpPr>
          <p:cNvPr id="6" name="TextBox 5"/>
          <p:cNvSpPr txBox="1"/>
          <p:nvPr/>
        </p:nvSpPr>
        <p:spPr>
          <a:xfrm>
            <a:off x="539552" y="1248603"/>
            <a:ext cx="2748273"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CAPM</a:t>
            </a:r>
            <a:r>
              <a:rPr lang="zh-CN" altLang="en-US" sz="3200" b="1" dirty="0">
                <a:latin typeface="微软雅黑" panose="020B0503020204020204" pitchFamily="34" charset="-122"/>
                <a:ea typeface="微软雅黑" panose="020B0503020204020204" pitchFamily="34" charset="-122"/>
              </a:rPr>
              <a:t>模型</a:t>
            </a: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843808" y="1205538"/>
            <a:ext cx="5976664" cy="646331"/>
          </a:xfrm>
          <a:prstGeom prst="rect">
            <a:avLst/>
          </a:prstGeom>
          <a:noFill/>
        </p:spPr>
        <p:txBody>
          <a:bodyPr wrap="square" rtlCol="0">
            <a:spAutoFit/>
          </a:bodyPr>
          <a:lstStyle/>
          <a:p>
            <a:r>
              <a:rPr lang="en-US" altLang="zh-CN" sz="3600" b="1" i="1" dirty="0">
                <a:solidFill>
                  <a:srgbClr val="C00000"/>
                </a:solidFill>
                <a:latin typeface="+mn-lt"/>
              </a:rPr>
              <a:t>E</a:t>
            </a:r>
            <a:r>
              <a:rPr lang="en-US" altLang="zh-CN" sz="3600" b="1" dirty="0">
                <a:solidFill>
                  <a:srgbClr val="C00000"/>
                </a:solidFill>
                <a:latin typeface="+mn-lt"/>
              </a:rPr>
              <a:t>(</a:t>
            </a:r>
            <a:r>
              <a:rPr lang="en-US" altLang="zh-CN" sz="3600" b="1" i="1" dirty="0" err="1">
                <a:solidFill>
                  <a:srgbClr val="C00000"/>
                </a:solidFill>
                <a:latin typeface="+mn-lt"/>
              </a:rPr>
              <a:t>R</a:t>
            </a:r>
            <a:r>
              <a:rPr lang="en-US" altLang="zh-CN" sz="3600" b="1" i="1" baseline="-25000" dirty="0" err="1">
                <a:solidFill>
                  <a:srgbClr val="C00000"/>
                </a:solidFill>
                <a:latin typeface="+mn-lt"/>
              </a:rPr>
              <a:t>i</a:t>
            </a:r>
            <a:r>
              <a:rPr lang="en-US" altLang="zh-CN" sz="3600" b="1" dirty="0">
                <a:solidFill>
                  <a:srgbClr val="C00000"/>
                </a:solidFill>
                <a:latin typeface="+mn-lt"/>
              </a:rPr>
              <a:t>) </a:t>
            </a:r>
            <a:r>
              <a:rPr lang="en-US" altLang="zh-CN" sz="3600" b="1" dirty="0">
                <a:latin typeface="+mn-lt"/>
              </a:rPr>
              <a:t>– </a:t>
            </a:r>
            <a:r>
              <a:rPr lang="en-US" altLang="zh-CN" sz="3600" b="1" i="1" dirty="0" err="1">
                <a:latin typeface="+mn-lt"/>
              </a:rPr>
              <a:t>R</a:t>
            </a:r>
            <a:r>
              <a:rPr lang="en-US" altLang="zh-CN" sz="3600" b="1" i="1" baseline="-25000" dirty="0" err="1">
                <a:latin typeface="+mn-lt"/>
              </a:rPr>
              <a:t>f</a:t>
            </a:r>
            <a:r>
              <a:rPr lang="en-US" altLang="zh-CN" sz="3600" b="1" dirty="0">
                <a:latin typeface="+mn-lt"/>
              </a:rPr>
              <a:t>  = </a:t>
            </a:r>
            <a:r>
              <a:rPr lang="el-GR" altLang="zh-CN" sz="3600" b="1" i="1" dirty="0">
                <a:latin typeface="+mn-lt"/>
              </a:rPr>
              <a:t>β</a:t>
            </a:r>
            <a:r>
              <a:rPr lang="en-US" altLang="zh-CN" sz="3600" b="1" i="1" baseline="-25000" dirty="0" err="1">
                <a:latin typeface="+mn-lt"/>
              </a:rPr>
              <a:t>im</a:t>
            </a:r>
            <a:r>
              <a:rPr lang="en-US" altLang="zh-CN" sz="3600" b="1" i="1" dirty="0">
                <a:latin typeface="+mn-lt"/>
              </a:rPr>
              <a:t> </a:t>
            </a:r>
            <a:r>
              <a:rPr lang="en-US" altLang="zh-CN" sz="3600" b="1" dirty="0">
                <a:latin typeface="+mn-lt"/>
              </a:rPr>
              <a:t>[ </a:t>
            </a:r>
            <a:r>
              <a:rPr lang="en-US" altLang="zh-CN" sz="3600" b="1" i="1" dirty="0">
                <a:latin typeface="+mn-lt"/>
              </a:rPr>
              <a:t>E</a:t>
            </a:r>
            <a:r>
              <a:rPr lang="en-US" altLang="zh-CN" sz="3600" b="1" dirty="0">
                <a:latin typeface="+mn-lt"/>
              </a:rPr>
              <a:t>(</a:t>
            </a:r>
            <a:r>
              <a:rPr lang="en-US" altLang="zh-CN" sz="3600" b="1" i="1" dirty="0">
                <a:latin typeface="+mn-lt"/>
              </a:rPr>
              <a:t>R</a:t>
            </a:r>
            <a:r>
              <a:rPr lang="en-US" altLang="zh-CN" sz="3600" b="1" i="1" baseline="-25000" dirty="0">
                <a:latin typeface="+mn-lt"/>
              </a:rPr>
              <a:t>m</a:t>
            </a:r>
            <a:r>
              <a:rPr lang="en-US" altLang="zh-CN" sz="3600" b="1" dirty="0">
                <a:latin typeface="+mn-lt"/>
              </a:rPr>
              <a:t>) – </a:t>
            </a:r>
            <a:r>
              <a:rPr lang="en-US" altLang="zh-CN" sz="3600" b="1" i="1" dirty="0" err="1">
                <a:latin typeface="+mn-lt"/>
              </a:rPr>
              <a:t>R</a:t>
            </a:r>
            <a:r>
              <a:rPr lang="en-US" altLang="zh-CN" sz="3600" b="1" i="1" baseline="-25000" dirty="0" err="1">
                <a:latin typeface="+mn-lt"/>
              </a:rPr>
              <a:t>f</a:t>
            </a:r>
            <a:r>
              <a:rPr lang="en-US" altLang="zh-CN" sz="3600" b="1" i="1" baseline="-25000" dirty="0">
                <a:latin typeface="+mn-lt"/>
              </a:rPr>
              <a:t> </a:t>
            </a:r>
            <a:r>
              <a:rPr lang="en-US" altLang="zh-CN" sz="3600" b="1" dirty="0">
                <a:latin typeface="+mn-lt"/>
              </a:rPr>
              <a:t>]</a:t>
            </a:r>
            <a:endParaRPr lang="zh-CN" altLang="en-US" sz="3600" b="1" dirty="0">
              <a:latin typeface="+mn-lt"/>
            </a:endParaRPr>
          </a:p>
        </p:txBody>
      </p:sp>
      <p:sp>
        <p:nvSpPr>
          <p:cNvPr id="14" name="文本框 13"/>
          <p:cNvSpPr txBox="1"/>
          <p:nvPr/>
        </p:nvSpPr>
        <p:spPr>
          <a:xfrm>
            <a:off x="539552" y="2022647"/>
            <a:ext cx="8280522" cy="1482329"/>
          </a:xfrm>
          <a:prstGeom prst="rect">
            <a:avLst/>
          </a:prstGeom>
          <a:noFill/>
        </p:spPr>
        <p:txBody>
          <a:bodyPr wrap="square" rtlCol="0">
            <a:spAutoFit/>
          </a:bodyPr>
          <a:lstStyle/>
          <a:p>
            <a:pPr>
              <a:lnSpc>
                <a:spcPct val="150000"/>
              </a:lnSpc>
            </a:pPr>
            <a:r>
              <a:rPr lang="zh-CN" altLang="en-US" sz="3200" b="1" dirty="0">
                <a:solidFill>
                  <a:srgbClr val="0070C0"/>
                </a:solidFill>
                <a:latin typeface="+mn-lt"/>
                <a:ea typeface="微软雅黑" panose="020B0503020204020204" pitchFamily="34" charset="-122"/>
              </a:rPr>
              <a:t>时序序列含义：</a:t>
            </a:r>
            <a:endParaRPr lang="en-US" altLang="zh-CN" sz="3200" b="1" dirty="0">
              <a:solidFill>
                <a:srgbClr val="0070C0"/>
              </a:solidFill>
              <a:latin typeface="+mn-lt"/>
              <a:ea typeface="微软雅黑" panose="020B0503020204020204" pitchFamily="34" charset="-122"/>
            </a:endParaRPr>
          </a:p>
          <a:p>
            <a:pPr algn="ctr">
              <a:lnSpc>
                <a:spcPct val="150000"/>
              </a:lnSpc>
            </a:pPr>
            <a:r>
              <a:rPr lang="en-US" altLang="zh-CN" sz="3200" b="1" dirty="0">
                <a:solidFill>
                  <a:srgbClr val="C00000"/>
                </a:solidFill>
                <a:latin typeface="+mn-lt"/>
                <a:ea typeface="微软雅黑" panose="020B0503020204020204" pitchFamily="34" charset="-122"/>
              </a:rPr>
              <a:t>CAPM</a:t>
            </a:r>
            <a:r>
              <a:rPr lang="zh-CN" altLang="en-US" sz="3200" b="1" dirty="0">
                <a:solidFill>
                  <a:srgbClr val="C00000"/>
                </a:solidFill>
                <a:latin typeface="+mn-lt"/>
                <a:ea typeface="微软雅黑" panose="020B0503020204020204" pitchFamily="34" charset="-122"/>
              </a:rPr>
              <a:t>完全解释资产的期望收益率（</a:t>
            </a:r>
            <a:r>
              <a:rPr lang="el-GR" altLang="zh-CN" sz="32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32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3200" b="1" dirty="0">
                <a:solidFill>
                  <a:srgbClr val="C00000"/>
                </a:solidFill>
                <a:latin typeface="+mn-lt"/>
                <a:ea typeface="微软雅黑" panose="020B0503020204020204" pitchFamily="34" charset="-122"/>
              </a:rPr>
              <a:t>）</a:t>
            </a:r>
          </a:p>
        </p:txBody>
      </p:sp>
      <p:sp>
        <p:nvSpPr>
          <p:cNvPr id="15" name="文本框 14"/>
          <p:cNvSpPr txBox="1"/>
          <p:nvPr/>
        </p:nvSpPr>
        <p:spPr>
          <a:xfrm>
            <a:off x="612440" y="3789040"/>
            <a:ext cx="8101825" cy="2169825"/>
          </a:xfrm>
          <a:prstGeom prst="rect">
            <a:avLst/>
          </a:prstGeom>
          <a:noFill/>
        </p:spPr>
        <p:txBody>
          <a:bodyPr wrap="square" rtlCol="0">
            <a:spAutoFit/>
          </a:bodyPr>
          <a:lstStyle/>
          <a:p>
            <a:pPr>
              <a:lnSpc>
                <a:spcPct val="150000"/>
              </a:lnSpc>
            </a:pPr>
            <a:r>
              <a:rPr lang="zh-CN" altLang="en-US" sz="3000" b="1" dirty="0">
                <a:latin typeface="+mn-lt"/>
                <a:ea typeface="微软雅黑" panose="020B0503020204020204" pitchFamily="34" charset="-122"/>
              </a:rPr>
              <a:t>思考：</a:t>
            </a:r>
            <a:endParaRPr lang="en-US" altLang="zh-CN" sz="3000" b="1" dirty="0">
              <a:latin typeface="+mn-lt"/>
              <a:ea typeface="微软雅黑" panose="020B0503020204020204" pitchFamily="34" charset="-122"/>
            </a:endParaRPr>
          </a:p>
          <a:p>
            <a:pPr algn="ctr">
              <a:lnSpc>
                <a:spcPct val="150000"/>
              </a:lnSpc>
            </a:pPr>
            <a:r>
              <a:rPr lang="zh-CN" altLang="en-US" sz="3000" b="1" dirty="0">
                <a:latin typeface="+mn-lt"/>
                <a:ea typeface="微软雅黑" panose="020B0503020204020204" pitchFamily="34" charset="-122"/>
              </a:rPr>
              <a:t>若有资产</a:t>
            </a:r>
            <a:r>
              <a:rPr lang="en-US" altLang="zh-CN" sz="3000" b="1" dirty="0">
                <a:latin typeface="+mn-lt"/>
                <a:ea typeface="微软雅黑" panose="020B0503020204020204" pitchFamily="34" charset="-122"/>
              </a:rPr>
              <a:t>1</a:t>
            </a:r>
            <a:r>
              <a:rPr lang="zh-CN" altLang="en-US" sz="3000" b="1" dirty="0">
                <a:latin typeface="+mn-lt"/>
                <a:ea typeface="微软雅黑" panose="020B0503020204020204" pitchFamily="34" charset="-122"/>
              </a:rPr>
              <a:t>和资产</a:t>
            </a:r>
            <a:r>
              <a:rPr lang="en-US" altLang="zh-CN" sz="3000" b="1" dirty="0">
                <a:latin typeface="+mn-lt"/>
                <a:ea typeface="微软雅黑" panose="020B0503020204020204" pitchFamily="34" charset="-122"/>
              </a:rPr>
              <a:t>2</a:t>
            </a:r>
            <a:r>
              <a:rPr lang="zh-CN" altLang="en-US" sz="3000" b="1" dirty="0">
                <a:latin typeface="+mn-lt"/>
                <a:ea typeface="微软雅黑" panose="020B0503020204020204" pitchFamily="34" charset="-122"/>
              </a:rPr>
              <a:t>，均满足</a:t>
            </a:r>
            <a:r>
              <a:rPr lang="en-US" altLang="zh-CN" sz="3000" b="1" dirty="0">
                <a:latin typeface="+mn-lt"/>
                <a:ea typeface="微软雅黑" panose="020B0503020204020204" pitchFamily="34" charset="-122"/>
              </a:rPr>
              <a:t>CAPM</a:t>
            </a:r>
            <a:r>
              <a:rPr lang="zh-CN" altLang="en-US" sz="3000" b="1" dirty="0">
                <a:latin typeface="+mn-lt"/>
                <a:ea typeface="微软雅黑" panose="020B0503020204020204" pitchFamily="34" charset="-122"/>
              </a:rPr>
              <a:t>模型，</a:t>
            </a:r>
            <a:endParaRPr lang="en-US" altLang="zh-CN" sz="3000" b="1" dirty="0">
              <a:latin typeface="+mn-lt"/>
              <a:ea typeface="微软雅黑" panose="020B0503020204020204" pitchFamily="34" charset="-122"/>
            </a:endParaRPr>
          </a:p>
          <a:p>
            <a:pPr algn="ctr">
              <a:lnSpc>
                <a:spcPct val="150000"/>
              </a:lnSpc>
            </a:pPr>
            <a:r>
              <a:rPr lang="zh-CN" altLang="en-US" sz="3000" b="1" dirty="0">
                <a:latin typeface="+mn-lt"/>
                <a:ea typeface="微软雅黑" panose="020B0503020204020204" pitchFamily="34" charset="-122"/>
              </a:rPr>
              <a:t>若</a:t>
            </a:r>
            <a:r>
              <a:rPr lang="el-GR" altLang="zh-CN" sz="3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3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3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&gt; </a:t>
            </a:r>
            <a:r>
              <a:rPr lang="el-GR" altLang="zh-CN" sz="3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3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3000" b="1" dirty="0">
                <a:latin typeface="Times New Roman" panose="02020603050405020304" pitchFamily="18" charset="0"/>
                <a:ea typeface="微软雅黑" panose="020B0503020204020204" pitchFamily="34" charset="-122"/>
                <a:cs typeface="Times New Roman" panose="02020603050405020304" pitchFamily="18" charset="0"/>
              </a:rPr>
              <a:t>，您有什么预期？</a:t>
            </a:r>
            <a:endParaRPr lang="zh-CN" altLang="en-US" sz="3000" b="1" dirty="0">
              <a:latin typeface="+mn-lt"/>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34217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4075" y="996168"/>
            <a:ext cx="6701063" cy="5328592"/>
          </a:xfrm>
        </p:spPr>
        <p:txBody>
          <a:bodyPr>
            <a:normAutofit fontScale="77500" lnSpcReduction="20000"/>
          </a:bodyPr>
          <a:lstStyle/>
          <a:p>
            <a:pPr marL="0" indent="0" algn="just">
              <a:lnSpc>
                <a:spcPct val="170000"/>
              </a:lnSpc>
              <a:spcBef>
                <a:spcPts val="0"/>
              </a:spcBef>
              <a:buNone/>
            </a:pPr>
            <a:r>
              <a:rPr lang="en-US" altLang="zh-CN" sz="3600" b="1" dirty="0">
                <a:solidFill>
                  <a:srgbClr val="0070C0"/>
                </a:solidFill>
                <a:ea typeface="微软雅黑" panose="020B0503020204020204" pitchFamily="34" charset="-122"/>
              </a:rPr>
              <a:t>CAPM</a:t>
            </a:r>
            <a:r>
              <a:rPr lang="zh-CN" altLang="en-US" sz="3600" b="1" dirty="0">
                <a:solidFill>
                  <a:srgbClr val="0070C0"/>
                </a:solidFill>
                <a:ea typeface="微软雅黑" panose="020B0503020204020204" pitchFamily="34" charset="-122"/>
              </a:rPr>
              <a:t>的含义</a:t>
            </a:r>
            <a:endParaRPr lang="en-US" altLang="zh-CN" sz="3600" b="1" dirty="0">
              <a:solidFill>
                <a:srgbClr val="0070C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ea typeface="微软雅黑" panose="020B0503020204020204" pitchFamily="34" charset="-122"/>
              </a:rPr>
              <a:t>系数 </a:t>
            </a:r>
            <a:r>
              <a:rPr lang="el-GR" altLang="zh-CN" sz="3100" b="1"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31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100" b="1" dirty="0">
                <a:ea typeface="微软雅黑" panose="020B0503020204020204" pitchFamily="34" charset="-122"/>
              </a:rPr>
              <a:t>度量单资产的市场风险</a:t>
            </a:r>
            <a:endParaRPr lang="en-US" altLang="zh-CN" sz="3100" b="1" dirty="0">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ea typeface="微软雅黑" panose="020B0503020204020204" pitchFamily="34" charset="-122"/>
              </a:rPr>
              <a:t>市场风险是唯一的系统风险因子</a:t>
            </a:r>
            <a:endParaRPr lang="en-US" altLang="zh-CN" sz="3100" b="1" dirty="0">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ea typeface="微软雅黑" panose="020B0503020204020204" pitchFamily="34" charset="-122"/>
              </a:rPr>
              <a:t>市场因子可完全解释资产的期望收益率</a:t>
            </a:r>
            <a:endParaRPr lang="en-US" altLang="zh-CN" sz="3100" b="1" dirty="0">
              <a:ea typeface="微软雅黑" panose="020B0503020204020204" pitchFamily="34" charset="-122"/>
            </a:endParaRPr>
          </a:p>
          <a:p>
            <a:pPr marL="0" indent="0" algn="just">
              <a:lnSpc>
                <a:spcPct val="170000"/>
              </a:lnSpc>
              <a:spcBef>
                <a:spcPts val="0"/>
              </a:spcBef>
              <a:buNone/>
            </a:pPr>
            <a:r>
              <a:rPr lang="en-US" altLang="zh-CN" sz="3600" b="1" dirty="0">
                <a:solidFill>
                  <a:srgbClr val="0070C0"/>
                </a:solidFill>
                <a:ea typeface="微软雅黑" panose="020B0503020204020204" pitchFamily="34" charset="-122"/>
              </a:rPr>
              <a:t>CAPM</a:t>
            </a:r>
            <a:r>
              <a:rPr lang="zh-CN" altLang="en-US" sz="3600" b="1" dirty="0">
                <a:solidFill>
                  <a:srgbClr val="0070C0"/>
                </a:solidFill>
                <a:ea typeface="微软雅黑" panose="020B0503020204020204" pitchFamily="34" charset="-122"/>
              </a:rPr>
              <a:t>的时间序列检验</a:t>
            </a:r>
            <a:endParaRPr lang="en-US" altLang="zh-CN" sz="3600" b="1" dirty="0">
              <a:solidFill>
                <a:srgbClr val="0070C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solidFill>
                  <a:srgbClr val="C00000"/>
                </a:solidFill>
                <a:ea typeface="微软雅黑" panose="020B0503020204020204" pitchFamily="34" charset="-122"/>
              </a:rPr>
              <a:t>市场因子完全解释资产期望收益率 </a:t>
            </a:r>
            <a:r>
              <a:rPr lang="el-GR" altLang="zh-CN" sz="31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100" b="1" dirty="0">
                <a:solidFill>
                  <a:srgbClr val="C00000"/>
                </a:solidFill>
                <a:ea typeface="微软雅黑" panose="020B0503020204020204" pitchFamily="34" charset="-122"/>
              </a:rPr>
              <a:t> = 0</a:t>
            </a:r>
          </a:p>
          <a:p>
            <a:pPr marL="0" indent="0" algn="just">
              <a:lnSpc>
                <a:spcPct val="170000"/>
              </a:lnSpc>
              <a:spcBef>
                <a:spcPts val="0"/>
              </a:spcBef>
              <a:buNone/>
            </a:pPr>
            <a:r>
              <a:rPr lang="en-US" altLang="zh-CN" sz="3600" b="1" dirty="0">
                <a:solidFill>
                  <a:srgbClr val="0070C0"/>
                </a:solidFill>
                <a:ea typeface="微软雅黑" panose="020B0503020204020204" pitchFamily="34" charset="-122"/>
              </a:rPr>
              <a:t>CAPM</a:t>
            </a:r>
            <a:r>
              <a:rPr lang="zh-CN" altLang="en-US" sz="3600" b="1" dirty="0">
                <a:solidFill>
                  <a:srgbClr val="0070C0"/>
                </a:solidFill>
                <a:ea typeface="微软雅黑" panose="020B0503020204020204" pitchFamily="34" charset="-122"/>
              </a:rPr>
              <a:t>的横截面检验</a:t>
            </a:r>
            <a:endParaRPr lang="en-US" altLang="zh-CN" sz="3600" b="1" dirty="0">
              <a:solidFill>
                <a:srgbClr val="0070C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solidFill>
                  <a:srgbClr val="C00000"/>
                </a:solidFill>
                <a:ea typeface="微软雅黑" panose="020B0503020204020204" pitchFamily="34" charset="-122"/>
              </a:rPr>
              <a:t>资产期望收益率与</a:t>
            </a:r>
            <a:r>
              <a:rPr lang="el-GR" altLang="zh-CN" sz="31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3100" b="1" dirty="0">
                <a:solidFill>
                  <a:srgbClr val="C00000"/>
                </a:solidFill>
                <a:ea typeface="微软雅黑" panose="020B0503020204020204" pitchFamily="34" charset="-122"/>
              </a:rPr>
              <a:t>值成正比</a:t>
            </a:r>
            <a:endParaRPr lang="en-US" altLang="zh-CN" sz="3100" b="1" dirty="0">
              <a:solidFill>
                <a:srgbClr val="C0000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el-GR" altLang="zh-CN" sz="31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3100" b="1" dirty="0">
                <a:solidFill>
                  <a:srgbClr val="C00000"/>
                </a:solidFill>
                <a:ea typeface="微软雅黑" panose="020B0503020204020204" pitchFamily="34" charset="-122"/>
              </a:rPr>
              <a:t>值越大，系统风险越大，风险溢价越高</a:t>
            </a:r>
            <a:endParaRPr lang="en-US" altLang="zh-CN" sz="3100" b="1" dirty="0">
              <a:solidFill>
                <a:srgbClr val="C00000"/>
              </a:solidFill>
              <a:ea typeface="微软雅黑" panose="020B0503020204020204" pitchFamily="34" charset="-122"/>
            </a:endParaRPr>
          </a:p>
          <a:p>
            <a:pPr marL="0" indent="0" algn="just">
              <a:lnSpc>
                <a:spcPct val="150000"/>
              </a:lnSpc>
              <a:buNone/>
            </a:pPr>
            <a:endParaRPr lang="en-US" altLang="zh-CN" sz="3000" b="1" dirty="0">
              <a:solidFill>
                <a:srgbClr val="0070C0"/>
              </a:solidFill>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092118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828913"/>
            <a:ext cx="5706644" cy="5429023"/>
          </a:xfrm>
          <a:prstGeom prst="rect">
            <a:avLst/>
          </a:prstGeom>
        </p:spPr>
      </p:pic>
      <p:sp>
        <p:nvSpPr>
          <p:cNvPr id="3" name="内容占位符 2"/>
          <p:cNvSpPr>
            <a:spLocks noGrp="1"/>
          </p:cNvSpPr>
          <p:nvPr>
            <p:ph idx="1"/>
          </p:nvPr>
        </p:nvSpPr>
        <p:spPr>
          <a:xfrm>
            <a:off x="980403" y="1060834"/>
            <a:ext cx="7039177" cy="1224136"/>
          </a:xfrm>
          <a:solidFill>
            <a:schemeClr val="bg1"/>
          </a:solidFill>
        </p:spPr>
        <p:txBody>
          <a:bodyPr>
            <a:normAutofit/>
          </a:bodyPr>
          <a:lstStyle/>
          <a:p>
            <a:pPr indent="0" algn="just">
              <a:lnSpc>
                <a:spcPct val="125000"/>
              </a:lnSpc>
              <a:spcBef>
                <a:spcPts val="0"/>
              </a:spcBef>
              <a:buNone/>
            </a:pPr>
            <a:r>
              <a:rPr lang="zh-CN" altLang="en-US" sz="2800" b="1" dirty="0">
                <a:ea typeface="微软雅黑" panose="020B0503020204020204" pitchFamily="34" charset="-122"/>
              </a:rPr>
              <a:t>资产期望收益率与</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ea typeface="微软雅黑" panose="020B0503020204020204" pitchFamily="34" charset="-122"/>
              </a:rPr>
              <a:t>值成正比，截距为</a:t>
            </a:r>
            <a:r>
              <a:rPr lang="en-US" altLang="zh-CN" sz="2800" b="1" i="1" dirty="0" err="1">
                <a:ea typeface="微软雅黑" panose="020B0503020204020204" pitchFamily="34" charset="-122"/>
              </a:rPr>
              <a:t>R</a:t>
            </a:r>
            <a:r>
              <a:rPr lang="en-US" altLang="zh-CN" sz="2800" b="1" i="1" baseline="-25000" dirty="0" err="1">
                <a:ea typeface="微软雅黑" panose="020B0503020204020204" pitchFamily="34" charset="-122"/>
              </a:rPr>
              <a:t>f</a:t>
            </a:r>
            <a:endParaRPr lang="en-US" altLang="zh-CN" sz="2800" b="1" i="1" baseline="-25000" dirty="0">
              <a:ea typeface="微软雅黑" panose="020B0503020204020204" pitchFamily="34" charset="-122"/>
            </a:endParaRPr>
          </a:p>
          <a:p>
            <a:pPr indent="0" algn="just">
              <a:lnSpc>
                <a:spcPct val="125000"/>
              </a:lnSpc>
              <a:spcBef>
                <a:spcPts val="0"/>
              </a:spcBef>
              <a:buNone/>
            </a:pP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ea typeface="微软雅黑" panose="020B0503020204020204" pitchFamily="34" charset="-122"/>
              </a:rPr>
              <a:t>值越大，系统风险越大，风险溢价越高</a:t>
            </a:r>
            <a:endParaRPr lang="en-US" altLang="zh-CN" sz="2800" b="1" dirty="0">
              <a:ea typeface="微软雅黑" panose="020B0503020204020204" pitchFamily="34" charset="-122"/>
            </a:endParaRPr>
          </a:p>
          <a:p>
            <a:pPr marL="0" indent="0" algn="just">
              <a:lnSpc>
                <a:spcPct val="150000"/>
              </a:lnSpc>
              <a:buNone/>
            </a:pPr>
            <a:endParaRPr lang="en-US" altLang="zh-CN" sz="2800" b="1" dirty="0">
              <a:solidFill>
                <a:srgbClr val="0070C0"/>
              </a:solidFill>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160172" y="6165304"/>
            <a:ext cx="4824536" cy="523220"/>
          </a:xfrm>
          <a:prstGeom prst="rect">
            <a:avLst/>
          </a:prstGeom>
          <a:noFill/>
        </p:spPr>
        <p:txBody>
          <a:bodyPr wrap="square" rtlCol="0">
            <a:spAutoFit/>
          </a:bodyPr>
          <a:lstStyle/>
          <a:p>
            <a:pPr algn="ctr"/>
            <a:r>
              <a:rPr lang="en-US" altLang="zh-CN" sz="2800" b="1" dirty="0">
                <a:latin typeface="+mn-lt"/>
                <a:ea typeface="微软雅黑" panose="020B0503020204020204" pitchFamily="34" charset="-122"/>
              </a:rPr>
              <a:t>SML-</a:t>
            </a:r>
            <a:r>
              <a:rPr lang="zh-CN" altLang="en-US" sz="2800" b="1" dirty="0">
                <a:latin typeface="+mn-lt"/>
                <a:ea typeface="微软雅黑" panose="020B0503020204020204" pitchFamily="34" charset="-122"/>
              </a:rPr>
              <a:t>证券市场线</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74507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2" y="2132856"/>
            <a:ext cx="7007555" cy="3095886"/>
          </a:xfrm>
        </p:spPr>
        <p:txBody>
          <a:bodyPr>
            <a:normAutofit/>
          </a:bodyPr>
          <a:lstStyle/>
          <a:p>
            <a:pPr marL="0" indent="0">
              <a:lnSpc>
                <a:spcPct val="150000"/>
              </a:lnSpc>
              <a:spcBef>
                <a:spcPts val="0"/>
              </a:spcBef>
              <a:buNone/>
            </a:pPr>
            <a:r>
              <a:rPr lang="zh-CN" altLang="en-US" b="1" dirty="0">
                <a:ea typeface="微软雅黑" panose="020B0503020204020204" pitchFamily="34" charset="-122"/>
              </a:rPr>
              <a:t>横截面检验方法：</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solidFill>
                  <a:srgbClr val="C00000"/>
                </a:solidFill>
                <a:ea typeface="微软雅黑" panose="020B0503020204020204" pitchFamily="34" charset="-122"/>
              </a:rPr>
              <a:t>排序检验法（非参检验）</a:t>
            </a:r>
            <a:endParaRPr lang="en-US" altLang="zh-CN" b="1" dirty="0">
              <a:solidFill>
                <a:srgbClr val="C00000"/>
              </a:solidFill>
              <a:ea typeface="微软雅黑" panose="020B0503020204020204" pitchFamily="34" charset="-122"/>
            </a:endParaRPr>
          </a:p>
          <a:p>
            <a:pPr marL="514350" indent="-514350">
              <a:lnSpc>
                <a:spcPct val="150000"/>
              </a:lnSpc>
              <a:spcBef>
                <a:spcPts val="0"/>
              </a:spcBef>
              <a:buFont typeface="+mj-lt"/>
              <a:buAutoNum type="arabicPeriod"/>
            </a:pPr>
            <a:r>
              <a:rPr lang="en-US" altLang="zh-CN" b="1" dirty="0" err="1">
                <a:ea typeface="微软雅黑" panose="020B0503020204020204" pitchFamily="34" charset="-122"/>
              </a:rPr>
              <a:t>Fama-MacBeth</a:t>
            </a:r>
            <a:r>
              <a:rPr lang="zh-CN" altLang="en-US" b="1" dirty="0">
                <a:ea typeface="微软雅黑" panose="020B0503020204020204" pitchFamily="34" charset="-122"/>
              </a:rPr>
              <a:t>回归（参数检验）</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0213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1268760"/>
            <a:ext cx="8136024" cy="4536504"/>
          </a:xfrm>
        </p:spPr>
        <p:txBody>
          <a:bodyPr>
            <a:normAutofit/>
          </a:bodyPr>
          <a:lstStyle/>
          <a:p>
            <a:pPr marL="0" indent="0">
              <a:lnSpc>
                <a:spcPct val="150000"/>
              </a:lnSpc>
              <a:spcBef>
                <a:spcPts val="0"/>
              </a:spcBef>
              <a:buNone/>
            </a:pPr>
            <a:r>
              <a:rPr lang="zh-CN" altLang="en-US" b="1" dirty="0">
                <a:ea typeface="微软雅黑" panose="020B0503020204020204" pitchFamily="34" charset="-122"/>
              </a:rPr>
              <a:t>若</a:t>
            </a:r>
            <a:r>
              <a:rPr lang="en-US" altLang="zh-CN" b="1" dirty="0">
                <a:ea typeface="微软雅黑" panose="020B0503020204020204" pitchFamily="34" charset="-122"/>
              </a:rPr>
              <a:t>CAPM</a:t>
            </a:r>
            <a:r>
              <a:rPr lang="zh-CN" altLang="en-US" b="1" dirty="0">
                <a:ea typeface="微软雅黑" panose="020B0503020204020204" pitchFamily="34" charset="-122"/>
              </a:rPr>
              <a:t>模型成立，高</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的资产期望收益率高。</a:t>
            </a:r>
            <a:endParaRPr lang="en-US" altLang="zh-CN" b="1" dirty="0">
              <a:ea typeface="微软雅黑" panose="020B0503020204020204" pitchFamily="34" charset="-122"/>
            </a:endParaRPr>
          </a:p>
          <a:p>
            <a:pPr marL="0" indent="0">
              <a:lnSpc>
                <a:spcPct val="150000"/>
              </a:lnSpc>
              <a:spcBef>
                <a:spcPts val="0"/>
              </a:spcBef>
              <a:buNone/>
            </a:pPr>
            <a:r>
              <a:rPr lang="zh-CN" altLang="en-US" b="1" dirty="0">
                <a:solidFill>
                  <a:srgbClr val="C00000"/>
                </a:solidFill>
                <a:ea typeface="微软雅黑" panose="020B0503020204020204" pitchFamily="34" charset="-122"/>
              </a:rPr>
              <a:t>启发：</a:t>
            </a:r>
            <a:endParaRPr lang="en-US" altLang="zh-CN" b="1" dirty="0">
              <a:solidFill>
                <a:srgbClr val="C00000"/>
              </a:solidFill>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构建</a:t>
            </a:r>
            <a:r>
              <a:rPr lang="zh-CN" altLang="en-US" b="1" dirty="0">
                <a:solidFill>
                  <a:srgbClr val="0070C0"/>
                </a:solidFill>
                <a:ea typeface="微软雅黑" panose="020B0503020204020204" pitchFamily="34" charset="-122"/>
              </a:rPr>
              <a:t>高</a:t>
            </a:r>
            <a:r>
              <a:rPr lang="el-GR" altLang="zh-CN"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股票组合和</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低</a:t>
            </a:r>
            <a:r>
              <a:rPr lang="el-GR" altLang="zh-CN"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lnSpc>
                <a:spcPct val="150000"/>
              </a:lnSpc>
              <a:spcBef>
                <a:spcPts val="0"/>
              </a:spcBef>
              <a:buFont typeface="+mj-lt"/>
              <a:buAutoNum type="arabicPeriod"/>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计算</a:t>
            </a:r>
            <a:r>
              <a:rPr lang="zh-CN" altLang="en-US" b="1" dirty="0">
                <a:ea typeface="微软雅黑" panose="020B0503020204020204" pitchFamily="34" charset="-122"/>
              </a:rPr>
              <a:t>高</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股票组合和低</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股票组合的平均收益率</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lnSpc>
                <a:spcPct val="150000"/>
              </a:lnSpc>
              <a:spcBef>
                <a:spcPts val="0"/>
              </a:spcBef>
              <a:buFont typeface="+mj-lt"/>
              <a:buAutoNum type="arabicPeriod"/>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对两个组合收益率进行差异性检验</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048017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136024" cy="4608512"/>
          </a:xfrm>
        </p:spPr>
        <p:txBody>
          <a:bodyPr>
            <a:normAutofit/>
          </a:bodyPr>
          <a:lstStyle/>
          <a:p>
            <a:pPr marL="0" indent="0">
              <a:lnSpc>
                <a:spcPct val="150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50000"/>
              </a:lnSpc>
              <a:spcBef>
                <a:spcPts val="0"/>
              </a:spcBef>
              <a:buNone/>
            </a:pPr>
            <a:r>
              <a:rPr lang="en-US" altLang="zh-CN" b="1" dirty="0">
                <a:solidFill>
                  <a:srgbClr val="0070C0"/>
                </a:solidFill>
                <a:ea typeface="微软雅黑" panose="020B0503020204020204" pitchFamily="34" charset="-122"/>
              </a:rPr>
              <a:t>1. </a:t>
            </a:r>
            <a:r>
              <a:rPr lang="en-US" altLang="zh-CN" b="1" i="1" dirty="0">
                <a:solidFill>
                  <a:srgbClr val="0070C0"/>
                </a:solidFill>
                <a:ea typeface="微软雅黑" panose="020B0503020204020204" pitchFamily="34" charset="-122"/>
              </a:rPr>
              <a:t>t</a:t>
            </a:r>
            <a:r>
              <a:rPr lang="en-US" altLang="zh-CN" b="1" dirty="0">
                <a:solidFill>
                  <a:srgbClr val="0070C0"/>
                </a:solidFill>
                <a:ea typeface="微软雅黑" panose="020B0503020204020204" pitchFamily="34" charset="-122"/>
              </a:rPr>
              <a:t>-1</a:t>
            </a:r>
            <a:r>
              <a:rPr lang="zh-CN" altLang="en-US" b="1" dirty="0">
                <a:solidFill>
                  <a:srgbClr val="0070C0"/>
                </a:solidFill>
                <a:ea typeface="微软雅黑" panose="020B0503020204020204" pitchFamily="34" charset="-122"/>
              </a:rPr>
              <a:t>时刻 投资组合构建期</a:t>
            </a:r>
            <a:endParaRPr lang="en-US" altLang="zh-CN" b="1" dirty="0">
              <a:solidFill>
                <a:srgbClr val="0070C0"/>
              </a:solidFill>
              <a:ea typeface="微软雅黑" panose="020B0503020204020204" pitchFamily="34" charset="-122"/>
            </a:endParaRPr>
          </a:p>
          <a:p>
            <a:pPr marL="971550" indent="-457200">
              <a:lnSpc>
                <a:spcPct val="150000"/>
              </a:lnSpc>
              <a:spcBef>
                <a:spcPts val="0"/>
              </a:spcBef>
              <a:buFont typeface="Wingdings" panose="05000000000000000000" pitchFamily="2" charset="2"/>
              <a:buChar char="Ø"/>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时刻之前的信息估计每个股票的</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endPar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endParaRPr>
          </a:p>
          <a:p>
            <a:pPr marL="971550" indent="-457200">
              <a:lnSpc>
                <a:spcPct val="150000"/>
              </a:lnSpc>
              <a:spcBef>
                <a:spcPts val="0"/>
              </a:spcBef>
              <a:buFont typeface="Wingdings" panose="05000000000000000000" pitchFamily="2" charset="2"/>
              <a:buChar char="Ø"/>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将股票按照</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大小排序、分组构造投资组合</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0">
              <a:lnSpc>
                <a:spcPct val="150000"/>
              </a:lnSpc>
              <a:spcBef>
                <a:spcPts val="0"/>
              </a:spcBef>
              <a:buNone/>
            </a:pPr>
            <a:r>
              <a:rPr lang="en-US" altLang="zh-CN" b="1" dirty="0">
                <a:solidFill>
                  <a:srgbClr val="0070C0"/>
                </a:solidFill>
                <a:ea typeface="微软雅黑" panose="020B0503020204020204" pitchFamily="34" charset="-122"/>
              </a:rPr>
              <a:t>2. </a:t>
            </a:r>
            <a:r>
              <a:rPr lang="en-US" altLang="zh-CN" b="1" i="1" dirty="0">
                <a:solidFill>
                  <a:srgbClr val="0070C0"/>
                </a:solidFill>
                <a:ea typeface="微软雅黑" panose="020B0503020204020204" pitchFamily="34" charset="-122"/>
              </a:rPr>
              <a:t>t </a:t>
            </a:r>
            <a:r>
              <a:rPr lang="zh-CN" altLang="en-US" b="1" dirty="0">
                <a:solidFill>
                  <a:srgbClr val="0070C0"/>
                </a:solidFill>
                <a:ea typeface="微软雅黑" panose="020B0503020204020204" pitchFamily="34" charset="-122"/>
              </a:rPr>
              <a:t>时刻 投资组合持有期</a:t>
            </a:r>
            <a:endParaRPr lang="en-US" altLang="zh-CN" b="1" dirty="0">
              <a:solidFill>
                <a:srgbClr val="0070C0"/>
              </a:solidFill>
              <a:ea typeface="微软雅黑" panose="020B0503020204020204" pitchFamily="34" charset="-122"/>
            </a:endParaRPr>
          </a:p>
          <a:p>
            <a:pPr marL="971550" indent="-457200">
              <a:lnSpc>
                <a:spcPct val="150000"/>
              </a:lnSpc>
              <a:spcBef>
                <a:spcPts val="0"/>
              </a:spcBef>
              <a:buFont typeface="Wingdings" panose="05000000000000000000" pitchFamily="2" charset="2"/>
              <a:buChar char="Ø"/>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计算每个投资组合在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时刻的收益率</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971550" indent="-457200">
              <a:lnSpc>
                <a:spcPct val="150000"/>
              </a:lnSpc>
              <a:spcBef>
                <a:spcPts val="0"/>
              </a:spcBef>
              <a:buFont typeface="Wingdings" panose="05000000000000000000" pitchFamily="2" charset="2"/>
              <a:buChar char="Ø"/>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953738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955461"/>
            <a:ext cx="8136024" cy="4201731"/>
          </a:xfrm>
        </p:spPr>
        <p:txBody>
          <a:bodyPr>
            <a:normAutofit/>
          </a:bodyPr>
          <a:lstStyle/>
          <a:p>
            <a:pPr marL="0" indent="0">
              <a:lnSpc>
                <a:spcPct val="125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25000"/>
              </a:lnSpc>
              <a:spcBef>
                <a:spcPts val="0"/>
              </a:spcBef>
              <a:buNone/>
            </a:pPr>
            <a:r>
              <a:rPr lang="en-US" altLang="zh-CN" b="1" dirty="0">
                <a:solidFill>
                  <a:srgbClr val="0070C0"/>
                </a:solidFill>
                <a:ea typeface="微软雅黑" panose="020B0503020204020204" pitchFamily="34" charset="-122"/>
              </a:rPr>
              <a:t>3. </a:t>
            </a:r>
            <a:r>
              <a:rPr lang="zh-CN" altLang="en-US" b="1" dirty="0">
                <a:solidFill>
                  <a:srgbClr val="0070C0"/>
                </a:solidFill>
                <a:ea typeface="微软雅黑" panose="020B0503020204020204" pitchFamily="34" charset="-122"/>
              </a:rPr>
              <a:t>重新分组构造投资组合，计算每组收益率（重复</a:t>
            </a:r>
            <a:r>
              <a:rPr lang="en-US" altLang="zh-CN" b="1" dirty="0">
                <a:solidFill>
                  <a:srgbClr val="0070C0"/>
                </a:solidFill>
                <a:ea typeface="微软雅黑" panose="020B0503020204020204" pitchFamily="34" charset="-122"/>
              </a:rPr>
              <a:t>1, 2</a:t>
            </a:r>
            <a:r>
              <a:rPr lang="zh-CN" altLang="en-US" b="1" dirty="0">
                <a:solidFill>
                  <a:srgbClr val="0070C0"/>
                </a:solidFill>
                <a:ea typeface="微软雅黑" panose="020B0503020204020204" pitchFamily="34" charset="-122"/>
              </a:rPr>
              <a:t>步）</a:t>
            </a:r>
            <a:endParaRPr lang="en-US" altLang="zh-CN" b="1" dirty="0">
              <a:solidFill>
                <a:srgbClr val="0070C0"/>
              </a:solidFill>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 y="2996952"/>
            <a:ext cx="9144000" cy="2562532"/>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847131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955461"/>
            <a:ext cx="8136024" cy="4201731"/>
          </a:xfrm>
        </p:spPr>
        <p:txBody>
          <a:bodyPr>
            <a:normAutofit/>
          </a:bodyPr>
          <a:lstStyle/>
          <a:p>
            <a:pPr marL="0" indent="0">
              <a:lnSpc>
                <a:spcPct val="125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25000"/>
              </a:lnSpc>
              <a:spcBef>
                <a:spcPts val="0"/>
              </a:spcBef>
              <a:buNone/>
            </a:pPr>
            <a:r>
              <a:rPr lang="en-US" altLang="zh-CN" b="1" dirty="0">
                <a:solidFill>
                  <a:srgbClr val="0070C0"/>
                </a:solidFill>
                <a:ea typeface="微软雅黑" panose="020B0503020204020204" pitchFamily="34" charset="-122"/>
              </a:rPr>
              <a:t>3. </a:t>
            </a:r>
            <a:r>
              <a:rPr lang="zh-CN" altLang="en-US" b="1" dirty="0">
                <a:solidFill>
                  <a:srgbClr val="0070C0"/>
                </a:solidFill>
                <a:ea typeface="微软雅黑" panose="020B0503020204020204" pitchFamily="34" charset="-122"/>
              </a:rPr>
              <a:t>重新分组构造投资组合，计算每组收益率（重复</a:t>
            </a:r>
            <a:r>
              <a:rPr lang="en-US" altLang="zh-CN" b="1" dirty="0">
                <a:solidFill>
                  <a:srgbClr val="0070C0"/>
                </a:solidFill>
                <a:ea typeface="微软雅黑" panose="020B0503020204020204" pitchFamily="34" charset="-122"/>
              </a:rPr>
              <a:t>1, 2</a:t>
            </a:r>
            <a:r>
              <a:rPr lang="zh-CN" altLang="en-US" b="1" dirty="0">
                <a:solidFill>
                  <a:srgbClr val="0070C0"/>
                </a:solidFill>
                <a:ea typeface="微软雅黑" panose="020B0503020204020204" pitchFamily="34" charset="-122"/>
              </a:rPr>
              <a:t>步）</a:t>
            </a:r>
            <a:endParaRPr lang="en-US" altLang="zh-CN" b="1" dirty="0">
              <a:solidFill>
                <a:srgbClr val="0070C0"/>
              </a:solidFill>
              <a:ea typeface="微软雅黑" panose="020B0503020204020204" pitchFamily="34" charset="-122"/>
            </a:endParaRPr>
          </a:p>
          <a:p>
            <a:pPr marL="514350" indent="0">
              <a:lnSpc>
                <a:spcPct val="125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因此，在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1, 2, …,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，可有：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0">
              <a:lnSpc>
                <a:spcPct val="125000"/>
              </a:lnSpc>
              <a:spcBef>
                <a:spcPts val="0"/>
              </a:spcBef>
              <a:buNone/>
            </a:pPr>
            <a:r>
              <a:rPr lang="zh-CN" altLang="en-US" sz="2800" b="1" dirty="0">
                <a:ea typeface="微软雅黑" panose="020B0503020204020204" pitchFamily="34" charset="-122"/>
              </a:rPr>
              <a:t>高</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组合收益率序列：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514350" indent="0">
              <a:lnSpc>
                <a:spcPct val="125000"/>
              </a:lnSpc>
              <a:spcBef>
                <a:spcPts val="0"/>
              </a:spcBef>
              <a:buNone/>
            </a:pPr>
            <a:r>
              <a:rPr lang="zh-CN" altLang="en-US" sz="2800" b="1" dirty="0">
                <a:ea typeface="微软雅黑" panose="020B0503020204020204" pitchFamily="34" charset="-122"/>
              </a:rPr>
              <a:t>低</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组合收益率序列：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514350" indent="0">
              <a:lnSpc>
                <a:spcPct val="125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计算高</a:t>
            </a:r>
            <a:r>
              <a:rPr lang="zh-CN" altLang="en-US" sz="2800" b="1" dirty="0">
                <a:ea typeface="微软雅黑" panose="020B0503020204020204" pitchFamily="34" charset="-122"/>
              </a:rPr>
              <a:t>低</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组合的平均收益率</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5013176"/>
            <a:ext cx="4564935" cy="1525151"/>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38132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955461"/>
            <a:ext cx="8136024" cy="4201731"/>
          </a:xfrm>
        </p:spPr>
        <p:txBody>
          <a:bodyPr>
            <a:normAutofit/>
          </a:bodyPr>
          <a:lstStyle/>
          <a:p>
            <a:pPr marL="0" indent="0">
              <a:lnSpc>
                <a:spcPct val="125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25000"/>
              </a:lnSpc>
              <a:spcBef>
                <a:spcPts val="0"/>
              </a:spcBef>
              <a:buNone/>
            </a:pPr>
            <a:r>
              <a:rPr lang="en-US" altLang="zh-CN" b="1" dirty="0">
                <a:solidFill>
                  <a:srgbClr val="0070C0"/>
                </a:solidFill>
                <a:ea typeface="微软雅黑" panose="020B0503020204020204" pitchFamily="34" charset="-122"/>
              </a:rPr>
              <a:t>4. </a:t>
            </a:r>
            <a:r>
              <a:rPr lang="zh-CN" altLang="en-US" b="1" dirty="0">
                <a:solidFill>
                  <a:srgbClr val="0070C0"/>
                </a:solidFill>
                <a:ea typeface="微软雅黑" panose="020B0503020204020204" pitchFamily="34" charset="-122"/>
              </a:rPr>
              <a:t>计算 </a:t>
            </a:r>
            <a:r>
              <a:rPr lang="en-US" altLang="zh-CN" b="1" i="1" dirty="0">
                <a:solidFill>
                  <a:srgbClr val="0070C0"/>
                </a:solidFill>
                <a:ea typeface="微软雅黑" panose="020B0503020204020204" pitchFamily="34" charset="-122"/>
              </a:rPr>
              <a:t>t </a:t>
            </a:r>
            <a:r>
              <a:rPr lang="zh-CN" altLang="en-US" b="1" dirty="0">
                <a:solidFill>
                  <a:srgbClr val="0070C0"/>
                </a:solidFill>
                <a:ea typeface="微软雅黑" panose="020B0503020204020204" pitchFamily="34" charset="-122"/>
              </a:rPr>
              <a:t>统计量</a:t>
            </a:r>
            <a:endParaRPr lang="en-US" altLang="zh-CN" b="1" dirty="0">
              <a:solidFill>
                <a:srgbClr val="0070C0"/>
              </a:solidFill>
              <a:ea typeface="微软雅黑" panose="020B0503020204020204" pitchFamily="34" charset="-122"/>
            </a:endParaRPr>
          </a:p>
          <a:p>
            <a:pPr marL="514350" indent="0">
              <a:lnSpc>
                <a:spcPct val="125000"/>
              </a:lnSpc>
              <a:spcBef>
                <a:spcPts val="0"/>
              </a:spcBef>
              <a:buNone/>
            </a:pPr>
            <a:r>
              <a:rPr lang="zh-CN" altLang="en-US" b="1" dirty="0">
                <a:solidFill>
                  <a:srgbClr val="0070C0"/>
                </a:solidFill>
                <a:ea typeface="微软雅黑" panose="020B0503020204020204" pitchFamily="34" charset="-122"/>
              </a:rPr>
              <a:t>       </a:t>
            </a:r>
            <a:r>
              <a:rPr lang="zh-CN" altLang="en-US" b="1" dirty="0">
                <a:ea typeface="微软雅黑" panose="020B0503020204020204" pitchFamily="34" charset="-122"/>
              </a:rPr>
              <a:t>零假设：</a:t>
            </a:r>
            <a:endParaRPr lang="en-US" altLang="zh-CN"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212467"/>
            <a:ext cx="3135634" cy="58657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28" y="3056326"/>
            <a:ext cx="8188122" cy="2304257"/>
          </a:xfrm>
          <a:prstGeom prst="rect">
            <a:avLst/>
          </a:prstGeom>
        </p:spPr>
      </p:pic>
      <p:sp>
        <p:nvSpPr>
          <p:cNvPr id="6" name="文本框 5"/>
          <p:cNvSpPr txBox="1"/>
          <p:nvPr/>
        </p:nvSpPr>
        <p:spPr>
          <a:xfrm>
            <a:off x="827584" y="5517232"/>
            <a:ext cx="7603268" cy="1015663"/>
          </a:xfrm>
          <a:prstGeom prst="rect">
            <a:avLst/>
          </a:prstGeom>
          <a:noFill/>
        </p:spPr>
        <p:txBody>
          <a:bodyPr wrap="square" rtlCol="0">
            <a:spAutoFit/>
          </a:bodyPr>
          <a:lstStyle/>
          <a:p>
            <a:pPr>
              <a:lnSpc>
                <a:spcPct val="125000"/>
              </a:lnSpc>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若高</a:t>
            </a:r>
            <a:r>
              <a:rPr lang="zh-CN" altLang="en-US" sz="2400" b="1" dirty="0">
                <a:solidFill>
                  <a:srgbClr val="C00000"/>
                </a:solidFill>
                <a:ea typeface="微软雅黑" panose="020B0503020204020204" pitchFamily="34" charset="-122"/>
              </a:rPr>
              <a:t>低</a:t>
            </a:r>
            <a:r>
              <a:rPr lang="el-GR"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组合的平均收益率没有显著区别，</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说明</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对期望收益率没有显著解释能力，</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CAPM</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不成立。</a:t>
            </a:r>
            <a:endParaRPr lang="zh-CN" altLang="en-US" sz="2400"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37486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020" y="955461"/>
            <a:ext cx="7560840" cy="3697675"/>
          </a:xfrm>
        </p:spPr>
        <p:txBody>
          <a:bodyPr>
            <a:normAutofit/>
          </a:bodyPr>
          <a:lstStyle/>
          <a:p>
            <a:pPr marL="0" indent="0">
              <a:lnSpc>
                <a:spcPct val="125000"/>
              </a:lnSpc>
              <a:spcBef>
                <a:spcPts val="0"/>
              </a:spcBef>
              <a:buNone/>
            </a:pPr>
            <a:r>
              <a:rPr lang="zh-CN" altLang="en-US" b="1" dirty="0">
                <a:solidFill>
                  <a:srgbClr val="0070C0"/>
                </a:solidFill>
                <a:ea typeface="微软雅黑" panose="020B0503020204020204" pitchFamily="34" charset="-122"/>
              </a:rPr>
              <a:t>排序法实证案例</a:t>
            </a:r>
            <a:r>
              <a:rPr lang="zh-CN" altLang="en-US" sz="2800" b="1" dirty="0">
                <a:solidFill>
                  <a:srgbClr val="0070C0"/>
                </a:solidFill>
                <a:ea typeface="微软雅黑" panose="020B0503020204020204" pitchFamily="34" charset="-122"/>
              </a:rPr>
              <a:t>（</a:t>
            </a:r>
            <a:r>
              <a:rPr lang="en-US" altLang="zh-CN" sz="2800" b="1" dirty="0" err="1">
                <a:solidFill>
                  <a:srgbClr val="0070C0"/>
                </a:solidFill>
                <a:ea typeface="微软雅黑" panose="020B0503020204020204" pitchFamily="34" charset="-122"/>
              </a:rPr>
              <a:t>Fama</a:t>
            </a:r>
            <a:r>
              <a:rPr lang="en-US" altLang="zh-CN" sz="2800" b="1" dirty="0">
                <a:solidFill>
                  <a:srgbClr val="0070C0"/>
                </a:solidFill>
                <a:ea typeface="微软雅黑" panose="020B0503020204020204" pitchFamily="34" charset="-122"/>
              </a:rPr>
              <a:t> and French 1992</a:t>
            </a:r>
            <a:r>
              <a:rPr lang="zh-CN" altLang="en-US" sz="2800" b="1" dirty="0">
                <a:solidFill>
                  <a:srgbClr val="0070C0"/>
                </a:solidFill>
                <a:ea typeface="微软雅黑" panose="020B0503020204020204" pitchFamily="34" charset="-122"/>
              </a:rPr>
              <a:t>）</a:t>
            </a:r>
            <a:endParaRPr lang="en-US" altLang="zh-CN" sz="2800" b="1" dirty="0">
              <a:solidFill>
                <a:srgbClr val="0070C0"/>
              </a:solidFill>
              <a:ea typeface="微软雅黑" panose="020B0503020204020204" pitchFamily="34" charset="-122"/>
            </a:endParaRPr>
          </a:p>
          <a:p>
            <a:pPr marL="514350" indent="-514350">
              <a:lnSpc>
                <a:spcPct val="125000"/>
              </a:lnSpc>
              <a:spcBef>
                <a:spcPts val="0"/>
              </a:spcBef>
              <a:buFont typeface="+mj-lt"/>
              <a:buAutoNum type="arabicPeriod"/>
            </a:pPr>
            <a:r>
              <a:rPr lang="zh-CN" altLang="en-US" sz="2200" b="1" dirty="0">
                <a:ea typeface="微软雅黑" panose="020B0503020204020204" pitchFamily="34" charset="-122"/>
              </a:rPr>
              <a:t>数据：</a:t>
            </a:r>
            <a:r>
              <a:rPr lang="en-US" altLang="zh-CN" sz="2200" b="1" dirty="0">
                <a:ea typeface="微软雅黑" panose="020B0503020204020204" pitchFamily="34" charset="-122"/>
              </a:rPr>
              <a:t>1963-1990, NYSE, AMEX, NASDAQ, </a:t>
            </a:r>
            <a:r>
              <a:rPr lang="zh-CN" altLang="en-US" sz="2200" b="1" dirty="0">
                <a:ea typeface="微软雅黑" panose="020B0503020204020204" pitchFamily="34" charset="-122"/>
              </a:rPr>
              <a:t>非金融上市公司</a:t>
            </a:r>
            <a:endParaRPr lang="en-US" altLang="zh-CN" sz="2200" b="1" dirty="0">
              <a:ea typeface="微软雅黑" panose="020B0503020204020204" pitchFamily="34" charset="-122"/>
            </a:endParaRPr>
          </a:p>
          <a:p>
            <a:pPr marL="514350" indent="-514350">
              <a:lnSpc>
                <a:spcPct val="125000"/>
              </a:lnSpc>
              <a:spcBef>
                <a:spcPts val="0"/>
              </a:spcBef>
              <a:buFont typeface="+mj-lt"/>
              <a:buAutoNum type="arabicPeriod"/>
            </a:pPr>
            <a:r>
              <a:rPr lang="zh-CN" altLang="en-US" sz="2200" b="1" dirty="0">
                <a:ea typeface="微软雅黑" panose="020B0503020204020204" pitchFamily="34" charset="-122"/>
              </a:rPr>
              <a:t>构建投资组合：在</a:t>
            </a:r>
            <a:r>
              <a:rPr lang="en-US" altLang="zh-CN" sz="2200" b="1" i="1" dirty="0">
                <a:ea typeface="微软雅黑" panose="020B0503020204020204" pitchFamily="34" charset="-122"/>
              </a:rPr>
              <a:t>t</a:t>
            </a:r>
            <a:r>
              <a:rPr lang="en-US" altLang="zh-CN" sz="2200" b="1" dirty="0">
                <a:ea typeface="微软雅黑" panose="020B0503020204020204" pitchFamily="34" charset="-122"/>
              </a:rPr>
              <a:t>-1</a:t>
            </a:r>
            <a:r>
              <a:rPr lang="zh-CN" altLang="en-US" sz="2200" b="1" dirty="0">
                <a:ea typeface="微软雅黑" panose="020B0503020204020204" pitchFamily="34" charset="-122"/>
              </a:rPr>
              <a:t>时刻，</a:t>
            </a:r>
            <a:r>
              <a:rPr lang="zh-CN" altLang="en-US" sz="2200" b="1" dirty="0">
                <a:solidFill>
                  <a:srgbClr val="C00000"/>
                </a:solidFill>
                <a:ea typeface="微软雅黑" panose="020B0503020204020204" pitchFamily="34" charset="-122"/>
              </a:rPr>
              <a:t>用前</a:t>
            </a:r>
            <a:r>
              <a:rPr lang="en-US" altLang="zh-CN" sz="2200" b="1" dirty="0">
                <a:solidFill>
                  <a:srgbClr val="C00000"/>
                </a:solidFill>
                <a:ea typeface="微软雅黑" panose="020B0503020204020204" pitchFamily="34" charset="-122"/>
              </a:rPr>
              <a:t>5</a:t>
            </a:r>
            <a:r>
              <a:rPr lang="zh-CN" altLang="en-US" sz="2200" b="1" dirty="0">
                <a:solidFill>
                  <a:srgbClr val="C00000"/>
                </a:solidFill>
                <a:ea typeface="微软雅黑" panose="020B0503020204020204" pitchFamily="34" charset="-122"/>
              </a:rPr>
              <a:t>年的收益率数据计算</a:t>
            </a:r>
            <a:r>
              <a:rPr lang="el-GR" altLang="zh-CN" sz="22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值</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，按</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值由小到大排成</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序位，</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序位最小和最大两组再平均分成</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组</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，形成</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个组合</a:t>
            </a:r>
            <a:endParaRPr lang="en-US" altLang="zh-CN" sz="2200" b="1" dirty="0">
              <a:ea typeface="微软雅黑" panose="020B0503020204020204" pitchFamily="34" charset="-122"/>
            </a:endParaRPr>
          </a:p>
          <a:p>
            <a:pPr marL="514350" indent="-514350">
              <a:lnSpc>
                <a:spcPct val="125000"/>
              </a:lnSpc>
              <a:spcBef>
                <a:spcPts val="0"/>
              </a:spcBef>
              <a:buFont typeface="+mj-lt"/>
              <a:buAutoNum type="arabicPeriod"/>
            </a:pPr>
            <a:r>
              <a:rPr lang="zh-CN" altLang="en-US" sz="2200" b="1" dirty="0">
                <a:ea typeface="微软雅黑" panose="020B0503020204020204" pitchFamily="34" charset="-122"/>
              </a:rPr>
              <a:t>计算组合收益：计算组合至</a:t>
            </a:r>
            <a:r>
              <a:rPr lang="en-US" altLang="zh-CN" sz="2200" b="1" i="1" dirty="0">
                <a:ea typeface="微软雅黑" panose="020B0503020204020204" pitchFamily="34" charset="-122"/>
              </a:rPr>
              <a:t>t</a:t>
            </a:r>
            <a:r>
              <a:rPr lang="zh-CN" altLang="en-US" sz="2200" b="1" dirty="0">
                <a:ea typeface="微软雅黑" panose="020B0503020204020204" pitchFamily="34" charset="-122"/>
              </a:rPr>
              <a:t>时刻收益率，</a:t>
            </a:r>
            <a:r>
              <a:rPr lang="zh-CN" altLang="en-US" sz="2200" b="1" dirty="0">
                <a:solidFill>
                  <a:srgbClr val="C00000"/>
                </a:solidFill>
                <a:ea typeface="微软雅黑" panose="020B0503020204020204" pitchFamily="34" charset="-122"/>
              </a:rPr>
              <a:t>可得</a:t>
            </a:r>
            <a:r>
              <a:rPr lang="en-US" altLang="zh-CN" sz="2200" b="1" dirty="0">
                <a:solidFill>
                  <a:srgbClr val="C00000"/>
                </a:solidFill>
                <a:ea typeface="微软雅黑" panose="020B0503020204020204" pitchFamily="34" charset="-122"/>
              </a:rPr>
              <a:t>12</a:t>
            </a:r>
            <a:r>
              <a:rPr lang="zh-CN" altLang="en-US" sz="2200" b="1" dirty="0">
                <a:solidFill>
                  <a:srgbClr val="C00000"/>
                </a:solidFill>
                <a:ea typeface="微软雅黑" panose="020B0503020204020204" pitchFamily="34" charset="-122"/>
              </a:rPr>
              <a:t>个组合的收益率序列</a:t>
            </a:r>
            <a:r>
              <a:rPr lang="zh-CN" altLang="en-US" sz="2200" b="1" dirty="0">
                <a:ea typeface="微软雅黑" panose="020B0503020204020204" pitchFamily="34" charset="-122"/>
              </a:rPr>
              <a:t>，再计算</a:t>
            </a:r>
            <a:r>
              <a:rPr lang="en-US" altLang="zh-CN" sz="2200" b="1" dirty="0">
                <a:ea typeface="微软雅黑" panose="020B0503020204020204" pitchFamily="34" charset="-122"/>
              </a:rPr>
              <a:t>12</a:t>
            </a:r>
            <a:r>
              <a:rPr lang="zh-CN" altLang="en-US" sz="2200" b="1" dirty="0">
                <a:ea typeface="微软雅黑" panose="020B0503020204020204" pitchFamily="34" charset="-122"/>
              </a:rPr>
              <a:t>个组合的平均收益率</a:t>
            </a:r>
            <a:endParaRPr lang="en-US" altLang="zh-CN" sz="22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stretch>
            <a:fillRect/>
          </a:stretch>
        </p:blipFill>
        <p:spPr>
          <a:xfrm>
            <a:off x="131085" y="4653136"/>
            <a:ext cx="8863576" cy="1236540"/>
          </a:xfrm>
          <a:prstGeom prst="rect">
            <a:avLst/>
          </a:prstGeom>
        </p:spPr>
      </p:pic>
      <p:sp>
        <p:nvSpPr>
          <p:cNvPr id="7" name="文本框 6"/>
          <p:cNvSpPr txBox="1"/>
          <p:nvPr/>
        </p:nvSpPr>
        <p:spPr>
          <a:xfrm>
            <a:off x="827584" y="5919220"/>
            <a:ext cx="7776864" cy="523220"/>
          </a:xfrm>
          <a:prstGeom prst="rect">
            <a:avLst/>
          </a:prstGeom>
          <a:noFill/>
        </p:spPr>
        <p:txBody>
          <a:bodyPr wrap="square" rtlCol="0">
            <a:spAutoFit/>
          </a:bodyPr>
          <a:lstStyle/>
          <a:p>
            <a:pPr algn="ctr"/>
            <a:r>
              <a:rPr lang="zh-CN" altLang="en-US" sz="2600" b="1" dirty="0">
                <a:solidFill>
                  <a:srgbClr val="C00000"/>
                </a:solidFill>
                <a:latin typeface="+mn-lt"/>
                <a:ea typeface="微软雅黑" panose="020B0503020204020204" pitchFamily="34" charset="-122"/>
              </a:rPr>
              <a:t>平均收益率不随</a:t>
            </a:r>
            <a:r>
              <a:rPr lang="el-GR" altLang="zh-CN" sz="2800" b="1" i="1" dirty="0">
                <a:solidFill>
                  <a:srgbClr val="C00000"/>
                </a:solidFill>
                <a:latin typeface="+mn-lt"/>
                <a:ea typeface="微软雅黑" panose="020B0503020204020204" pitchFamily="34" charset="-122"/>
                <a:cs typeface="Times New Roman" panose="02020603050405020304" pitchFamily="18" charset="0"/>
              </a:rPr>
              <a:t>β</a:t>
            </a:r>
            <a:r>
              <a:rPr lang="zh-CN" altLang="en-US" sz="2600" b="1" dirty="0">
                <a:solidFill>
                  <a:srgbClr val="C00000"/>
                </a:solidFill>
                <a:latin typeface="+mn-lt"/>
                <a:ea typeface="微软雅黑" panose="020B0503020204020204" pitchFamily="34" charset="-122"/>
              </a:rPr>
              <a:t>的增大而上升，</a:t>
            </a:r>
            <a:r>
              <a:rPr lang="en-US" altLang="zh-CN" sz="2600" b="1" dirty="0">
                <a:solidFill>
                  <a:srgbClr val="C00000"/>
                </a:solidFill>
                <a:latin typeface="+mn-lt"/>
                <a:ea typeface="微软雅黑" panose="020B0503020204020204" pitchFamily="34" charset="-122"/>
              </a:rPr>
              <a:t>CAPM</a:t>
            </a:r>
            <a:r>
              <a:rPr lang="zh-CN" altLang="en-US" sz="2600" b="1" dirty="0">
                <a:solidFill>
                  <a:srgbClr val="C00000"/>
                </a:solidFill>
                <a:latin typeface="+mn-lt"/>
                <a:ea typeface="微软雅黑" panose="020B0503020204020204" pitchFamily="34" charset="-122"/>
              </a:rPr>
              <a:t>不成立</a:t>
            </a:r>
            <a:endParaRPr lang="en-US" altLang="zh-CN" sz="2600" b="1" dirty="0">
              <a:solidFill>
                <a:srgbClr val="C00000"/>
              </a:solidFill>
              <a:latin typeface="+mn-lt"/>
              <a:ea typeface="微软雅黑" panose="020B0503020204020204"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91166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29568"/>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资产定价的核心问题</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79962" y="1412776"/>
            <a:ext cx="8184955" cy="3672408"/>
          </a:xfrm>
        </p:spPr>
        <p:txBody>
          <a:bodyPr>
            <a:normAutofit/>
          </a:bodyPr>
          <a:lstStyle/>
          <a:p>
            <a:pPr marL="0" indent="0">
              <a:lnSpc>
                <a:spcPct val="150000"/>
              </a:lnSpc>
              <a:spcBef>
                <a:spcPts val="0"/>
              </a:spcBef>
              <a:buNone/>
            </a:pPr>
            <a:r>
              <a:rPr lang="zh-CN" altLang="en-US" sz="3000" b="1" dirty="0">
                <a:latin typeface="微软雅黑" panose="020B0503020204020204" pitchFamily="34" charset="-122"/>
                <a:ea typeface="微软雅黑" panose="020B0503020204020204" pitchFamily="34" charset="-122"/>
              </a:rPr>
              <a:t>识别风险因子，量化风险因子与收益之间的关系</a:t>
            </a:r>
            <a:endParaRPr lang="en-US" altLang="zh-CN" sz="3000" b="1" dirty="0">
              <a:latin typeface="微软雅黑" panose="020B0503020204020204" pitchFamily="34" charset="-122"/>
              <a:ea typeface="微软雅黑" panose="020B0503020204020204" pitchFamily="34" charset="-122"/>
            </a:endParaRPr>
          </a:p>
          <a:p>
            <a:pPr marL="0" indent="0" algn="ctr">
              <a:lnSpc>
                <a:spcPct val="150000"/>
              </a:lnSpc>
              <a:spcBef>
                <a:spcPts val="0"/>
              </a:spcBef>
              <a:buNone/>
            </a:pPr>
            <a:r>
              <a:rPr lang="en-US" altLang="zh-CN" sz="3000" b="1" i="1" dirty="0" err="1">
                <a:ea typeface="微软雅黑" panose="020B0503020204020204" pitchFamily="34" charset="-122"/>
              </a:rPr>
              <a:t>R</a:t>
            </a:r>
            <a:r>
              <a:rPr lang="en-US" altLang="zh-CN" sz="3000" b="1" i="1" baseline="-25000" dirty="0" err="1">
                <a:ea typeface="微软雅黑" panose="020B0503020204020204" pitchFamily="34" charset="-122"/>
              </a:rPr>
              <a:t>i</a:t>
            </a:r>
            <a:r>
              <a:rPr lang="en-US" altLang="zh-CN" sz="3000" b="1" dirty="0">
                <a:ea typeface="微软雅黑" panose="020B0503020204020204" pitchFamily="34" charset="-122"/>
              </a:rPr>
              <a:t> = </a:t>
            </a:r>
            <a:r>
              <a:rPr lang="el-GR" altLang="zh-CN" sz="3000" b="1" i="1" dirty="0">
                <a:ea typeface="微软雅黑" panose="020B0503020204020204" pitchFamily="34" charset="-122"/>
              </a:rPr>
              <a:t>α</a:t>
            </a:r>
            <a:r>
              <a:rPr lang="en-US" altLang="zh-CN" sz="3000" b="1" i="1" dirty="0">
                <a:ea typeface="微软雅黑" panose="020B0503020204020204" pitchFamily="34" charset="-122"/>
              </a:rPr>
              <a:t> </a:t>
            </a:r>
            <a:r>
              <a:rPr lang="en-US" altLang="zh-CN" sz="3000" b="1" dirty="0">
                <a:ea typeface="微软雅黑" panose="020B0503020204020204" pitchFamily="34" charset="-122"/>
              </a:rPr>
              <a:t>+ </a:t>
            </a:r>
            <a:r>
              <a:rPr lang="el-GR" altLang="zh-CN" sz="3000" b="1" i="1" dirty="0">
                <a:ea typeface="微软雅黑" panose="020B0503020204020204" pitchFamily="34" charset="-122"/>
              </a:rPr>
              <a:t>β</a:t>
            </a:r>
            <a:r>
              <a:rPr lang="en-US" altLang="zh-CN" sz="3000" b="1" i="1" dirty="0">
                <a:ea typeface="微软雅黑" panose="020B0503020204020204" pitchFamily="34" charset="-122"/>
              </a:rPr>
              <a:t> f</a:t>
            </a:r>
          </a:p>
          <a:p>
            <a:pPr lvl="1">
              <a:lnSpc>
                <a:spcPct val="150000"/>
              </a:lnSpc>
              <a:spcBef>
                <a:spcPts val="0"/>
              </a:spcBef>
              <a:buFont typeface="Wingdings" panose="05000000000000000000" pitchFamily="2" charset="2"/>
              <a:buChar char="ü"/>
            </a:pPr>
            <a:r>
              <a:rPr lang="zh-CN" altLang="en-US" sz="2400" b="1" dirty="0">
                <a:solidFill>
                  <a:srgbClr val="0070C0"/>
                </a:solidFill>
                <a:latin typeface="微软雅黑" panose="020B0503020204020204" pitchFamily="34" charset="-122"/>
                <a:ea typeface="微软雅黑" panose="020B0503020204020204" pitchFamily="34" charset="-122"/>
              </a:rPr>
              <a:t>风险因子（定价因子）能够</a:t>
            </a:r>
            <a:r>
              <a:rPr lang="zh-CN" altLang="en-US" sz="2400" b="1" dirty="0">
                <a:solidFill>
                  <a:srgbClr val="C00000"/>
                </a:solidFill>
                <a:latin typeface="微软雅黑" panose="020B0503020204020204" pitchFamily="34" charset="-122"/>
                <a:ea typeface="微软雅黑" panose="020B0503020204020204" pitchFamily="34" charset="-122"/>
              </a:rPr>
              <a:t>完全解释资产的风险溢价</a:t>
            </a:r>
            <a:r>
              <a:rPr lang="zh-CN" altLang="en-US" sz="2400" b="1" dirty="0">
                <a:solidFill>
                  <a:srgbClr val="0070C0"/>
                </a:solidFill>
                <a:latin typeface="微软雅黑" panose="020B0503020204020204" pitchFamily="34" charset="-122"/>
                <a:ea typeface="微软雅黑" panose="020B0503020204020204" pitchFamily="34" charset="-122"/>
              </a:rPr>
              <a:t>（期望收益率），回归模型的</a:t>
            </a:r>
            <a:r>
              <a:rPr lang="zh-CN" altLang="en-US" sz="2400" b="1" dirty="0">
                <a:solidFill>
                  <a:srgbClr val="C00000"/>
                </a:solidFill>
                <a:latin typeface="微软雅黑" panose="020B0503020204020204" pitchFamily="34" charset="-122"/>
                <a:ea typeface="微软雅黑" panose="020B0503020204020204" pitchFamily="34" charset="-122"/>
              </a:rPr>
              <a:t>截距应该等于</a:t>
            </a:r>
            <a:r>
              <a:rPr lang="en-US" altLang="zh-CN" sz="2400" b="1" dirty="0">
                <a:solidFill>
                  <a:srgbClr val="C00000"/>
                </a:solidFill>
                <a:latin typeface="微软雅黑" panose="020B0503020204020204" pitchFamily="34" charset="-122"/>
                <a:ea typeface="微软雅黑" panose="020B0503020204020204" pitchFamily="34" charset="-122"/>
              </a:rPr>
              <a:t>0</a:t>
            </a:r>
            <a:endParaRPr lang="en-US" altLang="zh-CN" sz="2400" b="1" dirty="0">
              <a:solidFill>
                <a:srgbClr val="0070C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ü"/>
            </a:pPr>
            <a:r>
              <a:rPr lang="zh-CN" altLang="en-US" sz="2400" b="1" dirty="0">
                <a:solidFill>
                  <a:srgbClr val="0070C0"/>
                </a:solidFill>
                <a:latin typeface="微软雅黑" panose="020B0503020204020204" pitchFamily="34" charset="-122"/>
                <a:ea typeface="微软雅黑" panose="020B0503020204020204" pitchFamily="34" charset="-122"/>
              </a:rPr>
              <a:t>如果截距项不等于零，可有</a:t>
            </a:r>
            <a:r>
              <a:rPr lang="zh-CN" altLang="en-US" sz="2400" b="1" dirty="0">
                <a:solidFill>
                  <a:srgbClr val="C00000"/>
                </a:solidFill>
                <a:latin typeface="微软雅黑" panose="020B0503020204020204" pitchFamily="34" charset="-122"/>
                <a:ea typeface="微软雅黑" panose="020B0503020204020204" pitchFamily="34" charset="-122"/>
              </a:rPr>
              <a:t>阿尔法投资策略</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ü"/>
            </a:pPr>
            <a:r>
              <a:rPr lang="zh-CN" altLang="en-US" sz="2400" b="1" u="sng" dirty="0">
                <a:solidFill>
                  <a:srgbClr val="C00000"/>
                </a:solidFill>
                <a:latin typeface="微软雅黑" panose="020B0503020204020204" pitchFamily="34" charset="-122"/>
                <a:ea typeface="微软雅黑" panose="020B0503020204020204" pitchFamily="34" charset="-122"/>
              </a:rPr>
              <a:t>系统风险</a:t>
            </a:r>
            <a:r>
              <a:rPr lang="zh-CN" altLang="en-US" sz="2400" b="1" dirty="0">
                <a:solidFill>
                  <a:srgbClr val="0070C0"/>
                </a:solidFill>
                <a:latin typeface="微软雅黑" panose="020B0503020204020204" pitchFamily="34" charset="-122"/>
                <a:ea typeface="微软雅黑" panose="020B0503020204020204" pitchFamily="34" charset="-122"/>
              </a:rPr>
              <a:t>与非系统风险</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12440" y="955462"/>
            <a:ext cx="7920000" cy="72000"/>
            <a:chOff x="612440" y="908720"/>
            <a:chExt cx="7920000" cy="72000"/>
          </a:xfrm>
        </p:grpSpPr>
        <p:sp>
          <p:nvSpPr>
            <p:cNvPr id="6" name="矩形 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7" name="直接连接符 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713768" y="5408962"/>
            <a:ext cx="792088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资产定价的关键在识别系统风险，量化其所需的风险溢价</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5596" y="1277209"/>
            <a:ext cx="7560840" cy="1501511"/>
          </a:xfrm>
        </p:spPr>
        <p:txBody>
          <a:bodyPr>
            <a:normAutofit/>
          </a:bodyPr>
          <a:lstStyle/>
          <a:p>
            <a:pPr marL="0" indent="0">
              <a:lnSpc>
                <a:spcPct val="125000"/>
              </a:lnSpc>
              <a:spcBef>
                <a:spcPts val="0"/>
              </a:spcBef>
              <a:buNone/>
            </a:pPr>
            <a:r>
              <a:rPr lang="zh-CN" altLang="en-US" b="1" dirty="0">
                <a:solidFill>
                  <a:srgbClr val="0070C0"/>
                </a:solidFill>
                <a:ea typeface="微软雅黑" panose="020B0503020204020204" pitchFamily="34" charset="-122"/>
              </a:rPr>
              <a:t>排序法实证案例</a:t>
            </a:r>
            <a:r>
              <a:rPr lang="zh-CN" altLang="en-US" sz="2800" b="1" dirty="0">
                <a:solidFill>
                  <a:srgbClr val="0070C0"/>
                </a:solidFill>
                <a:ea typeface="微软雅黑" panose="020B0503020204020204" pitchFamily="34" charset="-122"/>
              </a:rPr>
              <a:t>（</a:t>
            </a:r>
            <a:r>
              <a:rPr lang="en-US" altLang="zh-CN" sz="2800" b="1" dirty="0" err="1">
                <a:solidFill>
                  <a:srgbClr val="0070C0"/>
                </a:solidFill>
                <a:ea typeface="微软雅黑" panose="020B0503020204020204" pitchFamily="34" charset="-122"/>
              </a:rPr>
              <a:t>Fama</a:t>
            </a:r>
            <a:r>
              <a:rPr lang="en-US" altLang="zh-CN" sz="2800" b="1" dirty="0">
                <a:solidFill>
                  <a:srgbClr val="0070C0"/>
                </a:solidFill>
                <a:ea typeface="微软雅黑" panose="020B0503020204020204" pitchFamily="34" charset="-122"/>
              </a:rPr>
              <a:t> and French 1992</a:t>
            </a:r>
            <a:r>
              <a:rPr lang="zh-CN" altLang="en-US" sz="2800" b="1" dirty="0">
                <a:solidFill>
                  <a:srgbClr val="0070C0"/>
                </a:solidFill>
                <a:ea typeface="微软雅黑" panose="020B0503020204020204" pitchFamily="34" charset="-122"/>
              </a:rPr>
              <a:t>）</a:t>
            </a:r>
            <a:endParaRPr lang="en-US" altLang="zh-CN" sz="2800" b="1" dirty="0">
              <a:solidFill>
                <a:srgbClr val="0070C0"/>
              </a:solidFill>
              <a:ea typeface="微软雅黑" panose="020B0503020204020204" pitchFamily="34" charset="-122"/>
            </a:endParaRPr>
          </a:p>
          <a:p>
            <a:pPr marL="0" indent="0">
              <a:lnSpc>
                <a:spcPct val="125000"/>
              </a:lnSpc>
              <a:spcBef>
                <a:spcPts val="0"/>
              </a:spcBef>
              <a:buNone/>
            </a:pPr>
            <a:r>
              <a:rPr lang="zh-CN" altLang="en-US" sz="2800" b="1" dirty="0">
                <a:ea typeface="微软雅黑" panose="020B0503020204020204" pitchFamily="34" charset="-122"/>
              </a:rPr>
              <a:t>市值、</a:t>
            </a:r>
            <a:r>
              <a:rPr lang="en-US" altLang="zh-CN" sz="2800" b="1" dirty="0">
                <a:ea typeface="微软雅黑" panose="020B0503020204020204" pitchFamily="34" charset="-122"/>
              </a:rPr>
              <a:t>B/M</a:t>
            </a:r>
            <a:r>
              <a:rPr lang="zh-CN" altLang="en-US" sz="2800" b="1" dirty="0">
                <a:ea typeface="微软雅黑" panose="020B0503020204020204" pitchFamily="34" charset="-122"/>
              </a:rPr>
              <a:t>比率排序</a:t>
            </a:r>
            <a:endParaRPr lang="en-US" altLang="zh-CN" sz="28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827584" y="4953062"/>
            <a:ext cx="7776864" cy="1120115"/>
          </a:xfrm>
          <a:prstGeom prst="rect">
            <a:avLst/>
          </a:prstGeom>
          <a:noFill/>
        </p:spPr>
        <p:txBody>
          <a:bodyPr wrap="square" rtlCol="0">
            <a:spAutoFit/>
          </a:bodyPr>
          <a:lstStyle/>
          <a:p>
            <a:pPr algn="ctr">
              <a:lnSpc>
                <a:spcPct val="125000"/>
              </a:lnSpc>
            </a:pPr>
            <a:r>
              <a:rPr lang="zh-CN" altLang="en-US" sz="2800" b="1" dirty="0">
                <a:solidFill>
                  <a:srgbClr val="C00000"/>
                </a:solidFill>
                <a:latin typeface="+mn-lt"/>
                <a:ea typeface="微软雅黑" panose="020B0503020204020204" pitchFamily="34" charset="-122"/>
              </a:rPr>
              <a:t>平均收益率随</a:t>
            </a:r>
            <a:r>
              <a:rPr lang="zh-CN" altLang="en-US" sz="2800" b="1" dirty="0">
                <a:solidFill>
                  <a:srgbClr val="C00000"/>
                </a:solidFill>
                <a:latin typeface="+mn-lt"/>
                <a:ea typeface="微软雅黑" panose="020B0503020204020204" pitchFamily="34" charset="-122"/>
                <a:cs typeface="Times New Roman" panose="02020603050405020304" pitchFamily="18" charset="0"/>
              </a:rPr>
              <a:t>市值</a:t>
            </a:r>
            <a:r>
              <a:rPr lang="zh-CN" altLang="en-US" sz="2800" b="1" dirty="0">
                <a:solidFill>
                  <a:srgbClr val="C00000"/>
                </a:solidFill>
                <a:latin typeface="+mn-lt"/>
                <a:ea typeface="微软雅黑" panose="020B0503020204020204" pitchFamily="34" charset="-122"/>
              </a:rPr>
              <a:t>的增大而降低</a:t>
            </a:r>
            <a:endParaRPr lang="en-US" altLang="zh-CN" sz="2800" b="1" dirty="0">
              <a:solidFill>
                <a:srgbClr val="C00000"/>
              </a:solidFill>
              <a:latin typeface="+mn-lt"/>
              <a:ea typeface="微软雅黑" panose="020B0503020204020204" pitchFamily="34" charset="-122"/>
            </a:endParaRPr>
          </a:p>
          <a:p>
            <a:pPr algn="ctr">
              <a:lnSpc>
                <a:spcPct val="125000"/>
              </a:lnSpc>
            </a:pPr>
            <a:r>
              <a:rPr lang="zh-CN" altLang="en-US" sz="2800" b="1" dirty="0">
                <a:solidFill>
                  <a:srgbClr val="C00000"/>
                </a:solidFill>
                <a:latin typeface="+mn-lt"/>
                <a:ea typeface="微软雅黑" panose="020B0503020204020204" pitchFamily="34" charset="-122"/>
              </a:rPr>
              <a:t>平均收益率随</a:t>
            </a:r>
            <a:r>
              <a:rPr lang="en-US" altLang="zh-CN" sz="2800" b="1" dirty="0">
                <a:solidFill>
                  <a:srgbClr val="C00000"/>
                </a:solidFill>
                <a:latin typeface="+mn-lt"/>
                <a:ea typeface="微软雅黑" panose="020B0503020204020204" pitchFamily="34" charset="-122"/>
              </a:rPr>
              <a:t>B/M</a:t>
            </a:r>
            <a:r>
              <a:rPr lang="zh-CN" altLang="en-US" sz="2800" b="1" dirty="0">
                <a:solidFill>
                  <a:srgbClr val="C00000"/>
                </a:solidFill>
                <a:latin typeface="+mn-lt"/>
                <a:ea typeface="微软雅黑" panose="020B0503020204020204" pitchFamily="34" charset="-122"/>
              </a:rPr>
              <a:t>的增大而上升</a:t>
            </a:r>
            <a:endParaRPr lang="en-US" altLang="zh-CN" sz="2800" b="1" dirty="0">
              <a:solidFill>
                <a:srgbClr val="C00000"/>
              </a:solidFill>
              <a:latin typeface="+mn-lt"/>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21999" y="2743118"/>
            <a:ext cx="8500881" cy="2209944"/>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09482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556792"/>
            <a:ext cx="7607794" cy="4032448"/>
          </a:xfrm>
        </p:spPr>
        <p:txBody>
          <a:bodyPr>
            <a:normAutofit/>
          </a:bodyPr>
          <a:lstStyle/>
          <a:p>
            <a:pPr marL="0" indent="0">
              <a:lnSpc>
                <a:spcPct val="150000"/>
              </a:lnSpc>
              <a:spcBef>
                <a:spcPts val="0"/>
              </a:spcBef>
              <a:buNone/>
            </a:pPr>
            <a:r>
              <a:rPr lang="zh-CN" altLang="en-US" b="1" dirty="0">
                <a:solidFill>
                  <a:srgbClr val="0070C0"/>
                </a:solidFill>
                <a:ea typeface="微软雅黑" panose="020B0503020204020204" pitchFamily="34" charset="-122"/>
              </a:rPr>
              <a:t>排序法优点：</a:t>
            </a:r>
            <a:endParaRPr lang="en-US" altLang="zh-CN" b="1" dirty="0">
              <a:solidFill>
                <a:srgbClr val="0070C0"/>
              </a:solidFill>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无函数形式假设，可发现非线性关系</a:t>
            </a:r>
            <a:endParaRPr lang="en-US" altLang="zh-CN" sz="2400" b="1" dirty="0">
              <a:ea typeface="微软雅黑" panose="020B0503020204020204" pitchFamily="34" charset="-122"/>
            </a:endParaRPr>
          </a:p>
          <a:p>
            <a:pPr marL="0" indent="0">
              <a:lnSpc>
                <a:spcPct val="150000"/>
              </a:lnSpc>
              <a:spcBef>
                <a:spcPts val="0"/>
              </a:spcBef>
              <a:buNone/>
            </a:pPr>
            <a:r>
              <a:rPr lang="zh-CN" altLang="en-US" b="1" dirty="0">
                <a:solidFill>
                  <a:srgbClr val="0070C0"/>
                </a:solidFill>
                <a:ea typeface="微软雅黑" panose="020B0503020204020204" pitchFamily="34" charset="-122"/>
              </a:rPr>
              <a:t>排序法缺点：</a:t>
            </a:r>
            <a:endParaRPr lang="en-US" altLang="zh-CN" b="1" dirty="0">
              <a:solidFill>
                <a:srgbClr val="0070C0"/>
              </a:solidFill>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组内平均，不能体现组内变量特征</a:t>
            </a:r>
            <a:endParaRPr lang="en-US" altLang="zh-CN" sz="2400" b="1" dirty="0">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变量增加，排序麻烦</a:t>
            </a:r>
            <a:endParaRPr lang="en-US" altLang="zh-CN" sz="2400" b="1" dirty="0">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一维无控制变量，无法排除其他因素影响</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31878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2" y="2132856"/>
            <a:ext cx="7007555" cy="3095886"/>
          </a:xfrm>
        </p:spPr>
        <p:txBody>
          <a:bodyPr>
            <a:normAutofit/>
          </a:bodyPr>
          <a:lstStyle/>
          <a:p>
            <a:pPr marL="0" indent="0">
              <a:lnSpc>
                <a:spcPct val="150000"/>
              </a:lnSpc>
              <a:spcBef>
                <a:spcPts val="0"/>
              </a:spcBef>
              <a:buNone/>
            </a:pPr>
            <a:r>
              <a:rPr lang="zh-CN" altLang="en-US" b="1" dirty="0">
                <a:ea typeface="微软雅黑" panose="020B0503020204020204" pitchFamily="34" charset="-122"/>
              </a:rPr>
              <a:t>横截面检验方法：</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排序检验法（非参检验）</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en-US" altLang="zh-CN" b="1" dirty="0" err="1">
                <a:solidFill>
                  <a:srgbClr val="C00000"/>
                </a:solidFill>
                <a:ea typeface="微软雅黑" panose="020B0503020204020204" pitchFamily="34" charset="-122"/>
              </a:rPr>
              <a:t>Fama-MacBeth</a:t>
            </a:r>
            <a:r>
              <a:rPr lang="zh-CN" altLang="en-US" b="1" dirty="0">
                <a:solidFill>
                  <a:srgbClr val="C00000"/>
                </a:solidFill>
                <a:ea typeface="微软雅黑" panose="020B0503020204020204" pitchFamily="34" charset="-122"/>
              </a:rPr>
              <a:t>回归（参数检验）</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527483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2" y="1988840"/>
            <a:ext cx="7007555" cy="3095886"/>
          </a:xfrm>
        </p:spPr>
        <p:txBody>
          <a:bodyPr>
            <a:normAutofit fontScale="92500"/>
          </a:bodyPr>
          <a:lstStyle/>
          <a:p>
            <a:pPr marL="0" indent="0">
              <a:lnSpc>
                <a:spcPct val="200000"/>
              </a:lnSpc>
              <a:spcBef>
                <a:spcPts val="0"/>
              </a:spcBef>
              <a:buNone/>
            </a:pPr>
            <a:r>
              <a:rPr lang="en-US" altLang="zh-CN" b="1" dirty="0" err="1">
                <a:solidFill>
                  <a:srgbClr val="C00000"/>
                </a:solidFill>
                <a:ea typeface="微软雅黑" panose="020B0503020204020204" pitchFamily="34" charset="-122"/>
              </a:rPr>
              <a:t>Fama-MacBeth</a:t>
            </a:r>
            <a:r>
              <a:rPr lang="zh-CN" altLang="en-US" b="1" dirty="0">
                <a:solidFill>
                  <a:srgbClr val="C00000"/>
                </a:solidFill>
                <a:ea typeface="微软雅黑" panose="020B0503020204020204" pitchFamily="34" charset="-122"/>
              </a:rPr>
              <a:t>回归（参数检验）</a:t>
            </a:r>
            <a:endParaRPr lang="en-US" altLang="zh-CN" b="1" dirty="0">
              <a:solidFill>
                <a:srgbClr val="C00000"/>
              </a:solidFill>
              <a:ea typeface="微软雅黑" panose="020B0503020204020204" pitchFamily="34" charset="-122"/>
            </a:endParaRPr>
          </a:p>
          <a:p>
            <a:pPr>
              <a:lnSpc>
                <a:spcPct val="200000"/>
              </a:lnSpc>
              <a:spcBef>
                <a:spcPts val="0"/>
              </a:spcBef>
              <a:buFont typeface="Wingdings" panose="05000000000000000000" pitchFamily="2" charset="2"/>
              <a:buChar char="Ø"/>
            </a:pPr>
            <a:r>
              <a:rPr lang="zh-CN" altLang="en-US" b="1" dirty="0">
                <a:solidFill>
                  <a:srgbClr val="0070C0"/>
                </a:solidFill>
                <a:ea typeface="微软雅黑" panose="020B0503020204020204" pitchFamily="34" charset="-122"/>
              </a:rPr>
              <a:t>每一期做横截面回归，记录估计参数</a:t>
            </a:r>
            <a:endParaRPr lang="en-US" altLang="zh-CN" b="1" dirty="0">
              <a:solidFill>
                <a:srgbClr val="0070C0"/>
              </a:solidFill>
              <a:ea typeface="微软雅黑" panose="020B0503020204020204" pitchFamily="34" charset="-122"/>
            </a:endParaRPr>
          </a:p>
          <a:p>
            <a:pPr>
              <a:lnSpc>
                <a:spcPct val="200000"/>
              </a:lnSpc>
              <a:spcBef>
                <a:spcPts val="0"/>
              </a:spcBef>
              <a:buFont typeface="Wingdings" panose="05000000000000000000" pitchFamily="2" charset="2"/>
              <a:buChar char="Ø"/>
            </a:pPr>
            <a:r>
              <a:rPr lang="zh-CN" altLang="en-US" b="1" dirty="0">
                <a:solidFill>
                  <a:srgbClr val="0070C0"/>
                </a:solidFill>
                <a:ea typeface="微软雅黑" panose="020B0503020204020204" pitchFamily="34" charset="-122"/>
              </a:rPr>
              <a:t>用</a:t>
            </a:r>
            <a:r>
              <a:rPr lang="en-US" altLang="zh-CN" b="1" i="1" dirty="0">
                <a:solidFill>
                  <a:srgbClr val="0070C0"/>
                </a:solidFill>
                <a:ea typeface="微软雅黑" panose="020B0503020204020204" pitchFamily="34" charset="-122"/>
              </a:rPr>
              <a:t>t</a:t>
            </a:r>
            <a:r>
              <a:rPr lang="zh-CN" altLang="en-US" b="1" dirty="0">
                <a:solidFill>
                  <a:srgbClr val="0070C0"/>
                </a:solidFill>
                <a:ea typeface="微软雅黑" panose="020B0503020204020204" pitchFamily="34" charset="-122"/>
              </a:rPr>
              <a:t>检验对估计参数序列进行假设检验</a:t>
            </a:r>
            <a:endParaRPr lang="en-US" altLang="zh-CN" b="1" dirty="0">
              <a:solidFill>
                <a:srgbClr val="0070C0"/>
              </a:solidFill>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836359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22090"/>
            <a:ext cx="7007555" cy="2224150"/>
          </a:xfrm>
        </p:spPr>
        <p:txBody>
          <a:bodyPr>
            <a:normAutofit/>
          </a:bodyPr>
          <a:lstStyle/>
          <a:p>
            <a:pPr marL="0" indent="0">
              <a:lnSpc>
                <a:spcPct val="150000"/>
              </a:lnSpc>
              <a:spcBef>
                <a:spcPts val="0"/>
              </a:spcBef>
              <a:buNone/>
            </a:pPr>
            <a:r>
              <a:rPr lang="en-US" altLang="zh-CN" b="1" dirty="0" err="1">
                <a:solidFill>
                  <a:srgbClr val="0070C0"/>
                </a:solidFill>
                <a:ea typeface="微软雅黑" panose="020B0503020204020204" pitchFamily="34" charset="-122"/>
              </a:rPr>
              <a:t>Fama-MacBeth</a:t>
            </a:r>
            <a:r>
              <a:rPr lang="zh-CN" altLang="en-US" b="1" dirty="0">
                <a:solidFill>
                  <a:srgbClr val="0070C0"/>
                </a:solidFill>
                <a:ea typeface="微软雅黑" panose="020B0503020204020204" pitchFamily="34" charset="-122"/>
              </a:rPr>
              <a:t>回归（参数检验）</a:t>
            </a:r>
            <a:endParaRPr lang="en-US" altLang="zh-CN" b="1" dirty="0">
              <a:solidFill>
                <a:srgbClr val="0070C0"/>
              </a:solidFill>
              <a:ea typeface="微软雅黑" panose="020B0503020204020204" pitchFamily="34" charset="-122"/>
            </a:endParaRPr>
          </a:p>
          <a:p>
            <a:pPr marL="0" indent="0" algn="ctr">
              <a:lnSpc>
                <a:spcPct val="150000"/>
              </a:lnSpc>
              <a:spcBef>
                <a:spcPts val="0"/>
              </a:spcBef>
              <a:buNone/>
            </a:pPr>
            <a:r>
              <a:rPr lang="en-US" altLang="zh-CN" b="1" i="1" dirty="0">
                <a:solidFill>
                  <a:srgbClr val="C00000"/>
                </a:solidFill>
              </a:rPr>
              <a:t>E</a:t>
            </a:r>
            <a:r>
              <a:rPr lang="en-US" altLang="zh-CN" b="1" dirty="0">
                <a:solidFill>
                  <a:srgbClr val="C00000"/>
                </a:solidFill>
              </a:rPr>
              <a:t>(</a:t>
            </a:r>
            <a:r>
              <a:rPr lang="en-US" altLang="zh-CN" b="1" i="1" dirty="0" err="1">
                <a:solidFill>
                  <a:srgbClr val="C00000"/>
                </a:solidFill>
              </a:rPr>
              <a:t>R</a:t>
            </a:r>
            <a:r>
              <a:rPr lang="en-US" altLang="zh-CN" b="1" i="1" baseline="-25000" dirty="0" err="1">
                <a:solidFill>
                  <a:srgbClr val="C00000"/>
                </a:solidFill>
              </a:rPr>
              <a:t>i</a:t>
            </a:r>
            <a:r>
              <a:rPr lang="en-US" altLang="zh-CN" b="1" dirty="0">
                <a:solidFill>
                  <a:srgbClr val="C00000"/>
                </a:solidFill>
              </a:rPr>
              <a:t>) </a:t>
            </a:r>
            <a:r>
              <a:rPr lang="en-US" altLang="zh-CN" b="1" dirty="0"/>
              <a:t>= </a:t>
            </a:r>
            <a:r>
              <a:rPr lang="en-US" altLang="zh-CN" b="1" i="1" dirty="0" err="1"/>
              <a:t>R</a:t>
            </a:r>
            <a:r>
              <a:rPr lang="en-US" altLang="zh-CN" b="1" i="1" baseline="-25000" dirty="0" err="1"/>
              <a:t>f</a:t>
            </a:r>
            <a:r>
              <a:rPr lang="en-US" altLang="zh-CN" b="1" dirty="0"/>
              <a:t> + </a:t>
            </a:r>
            <a:r>
              <a:rPr lang="el-GR" altLang="zh-CN" b="1" i="1" dirty="0"/>
              <a:t>β</a:t>
            </a:r>
            <a:r>
              <a:rPr lang="en-US" altLang="zh-CN" b="1" i="1" baseline="-25000" dirty="0" err="1"/>
              <a:t>im</a:t>
            </a:r>
            <a:r>
              <a:rPr lang="en-US" altLang="zh-CN" b="1" i="1" dirty="0"/>
              <a:t> </a:t>
            </a:r>
            <a:r>
              <a:rPr lang="en-US" altLang="zh-CN" b="1" dirty="0"/>
              <a:t>[ </a:t>
            </a:r>
            <a:r>
              <a:rPr lang="en-US" altLang="zh-CN" b="1" i="1" dirty="0"/>
              <a:t>E</a:t>
            </a:r>
            <a:r>
              <a:rPr lang="en-US" altLang="zh-CN" b="1" dirty="0"/>
              <a:t>(</a:t>
            </a:r>
            <a:r>
              <a:rPr lang="en-US" altLang="zh-CN" b="1" i="1" dirty="0"/>
              <a:t>R</a:t>
            </a:r>
            <a:r>
              <a:rPr lang="en-US" altLang="zh-CN" b="1" i="1" baseline="-25000" dirty="0"/>
              <a:t>m</a:t>
            </a:r>
            <a:r>
              <a:rPr lang="en-US" altLang="zh-CN" b="1" dirty="0"/>
              <a:t>) – </a:t>
            </a:r>
            <a:r>
              <a:rPr lang="en-US" altLang="zh-CN" b="1" i="1" dirty="0" err="1"/>
              <a:t>R</a:t>
            </a:r>
            <a:r>
              <a:rPr lang="en-US" altLang="zh-CN" b="1" i="1" baseline="-25000" dirty="0" err="1"/>
              <a:t>f</a:t>
            </a:r>
            <a:r>
              <a:rPr lang="en-US" altLang="zh-CN" b="1" i="1" baseline="-25000" dirty="0"/>
              <a:t> </a:t>
            </a:r>
            <a:r>
              <a:rPr lang="en-US" altLang="zh-CN" b="1" dirty="0"/>
              <a:t>]</a:t>
            </a:r>
            <a:endParaRPr lang="zh-CN" altLang="en-US" b="1" dirty="0"/>
          </a:p>
          <a:p>
            <a:pPr marL="0" indent="0">
              <a:lnSpc>
                <a:spcPct val="150000"/>
              </a:lnSpc>
              <a:spcBef>
                <a:spcPts val="0"/>
              </a:spcBef>
              <a:buNone/>
            </a:pPr>
            <a:r>
              <a:rPr lang="zh-CN" altLang="en-US" sz="2800" b="1" dirty="0">
                <a:ea typeface="微软雅黑" panose="020B0503020204020204" pitchFamily="34" charset="-122"/>
              </a:rPr>
              <a:t>设定横截面回归模型</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179612"/>
            <a:ext cx="4320480" cy="545045"/>
          </a:xfrm>
          <a:prstGeom prst="rect">
            <a:avLst/>
          </a:prstGeom>
        </p:spPr>
      </p:pic>
      <p:sp>
        <p:nvSpPr>
          <p:cNvPr id="4" name="文本框 3"/>
          <p:cNvSpPr txBox="1"/>
          <p:nvPr/>
        </p:nvSpPr>
        <p:spPr>
          <a:xfrm>
            <a:off x="683568" y="3776539"/>
            <a:ext cx="7776864" cy="2785378"/>
          </a:xfrm>
          <a:prstGeom prst="rect">
            <a:avLst/>
          </a:prstGeom>
          <a:noFill/>
        </p:spPr>
        <p:txBody>
          <a:bodyPr wrap="square" rtlCol="0">
            <a:spAutoFit/>
          </a:bodyPr>
          <a:lstStyle/>
          <a:p>
            <a:pPr>
              <a:lnSpc>
                <a:spcPct val="125000"/>
              </a:lnSpc>
            </a:pPr>
            <a:r>
              <a:rPr lang="en-US" altLang="zh-CN" sz="2800" b="1" dirty="0">
                <a:latin typeface="+mn-lt"/>
                <a:ea typeface="微软雅黑" panose="020B0503020204020204" pitchFamily="34" charset="-122"/>
              </a:rPr>
              <a:t>CAPM</a:t>
            </a:r>
            <a:r>
              <a:rPr lang="zh-CN" altLang="en-US" sz="2800" b="1" dirty="0">
                <a:latin typeface="+mn-lt"/>
                <a:ea typeface="微软雅黑" panose="020B0503020204020204" pitchFamily="34" charset="-122"/>
              </a:rPr>
              <a:t>模型三个可检验的含义：</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zh-CN" altLang="en-US" sz="2800" b="1" dirty="0">
                <a:latin typeface="+mn-lt"/>
                <a:ea typeface="微软雅黑" panose="020B0503020204020204" pitchFamily="34" charset="-122"/>
              </a:rPr>
              <a:t>任意资产或组合的期望收益是</a:t>
            </a:r>
            <a:r>
              <a:rPr lang="el-GR" altLang="zh-CN" sz="2800" b="1" i="1" dirty="0">
                <a:latin typeface="+mn-lt"/>
              </a:rPr>
              <a:t>β</a:t>
            </a:r>
            <a:r>
              <a:rPr lang="zh-CN" altLang="en-US" sz="2800" b="1" dirty="0">
                <a:latin typeface="+mn-lt"/>
                <a:ea typeface="微软雅黑" panose="020B0503020204020204" pitchFamily="34" charset="-122"/>
              </a:rPr>
              <a:t>的线性函数</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l-GR" altLang="zh-CN" sz="2800" b="1" i="1" dirty="0">
                <a:latin typeface="+mn-lt"/>
              </a:rPr>
              <a:t>β</a:t>
            </a:r>
            <a:r>
              <a:rPr lang="zh-CN" altLang="en-US" sz="2800" b="1" dirty="0">
                <a:latin typeface="+mn-lt"/>
                <a:ea typeface="微软雅黑" panose="020B0503020204020204" pitchFamily="34" charset="-122"/>
              </a:rPr>
              <a:t>完全刻画了资产的系统风险，其他变量对期望收益无影响</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zh-CN" altLang="en-US" sz="2800" b="1" dirty="0">
                <a:latin typeface="+mn-lt"/>
                <a:ea typeface="微软雅黑" panose="020B0503020204020204" pitchFamily="34" charset="-122"/>
              </a:rPr>
              <a:t>高风险对应高回报，即：</a:t>
            </a: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n-US" altLang="zh-CN" sz="2800" b="1" i="1" dirty="0">
                <a:latin typeface="+mn-lt"/>
                <a:ea typeface="微软雅黑" panose="020B0503020204020204" pitchFamily="34" charset="-122"/>
              </a:rPr>
              <a:t>R</a:t>
            </a:r>
            <a:r>
              <a:rPr lang="en-US" altLang="zh-CN" sz="2800" b="1" i="1" baseline="-25000" dirty="0">
                <a:latin typeface="+mn-lt"/>
                <a:ea typeface="微软雅黑" panose="020B0503020204020204" pitchFamily="34" charset="-122"/>
              </a:rPr>
              <a:t>m</a:t>
            </a:r>
            <a:r>
              <a:rPr lang="en-US" altLang="zh-CN" sz="2800" b="1" dirty="0">
                <a:latin typeface="+mn-lt"/>
                <a:ea typeface="微软雅黑" panose="020B0503020204020204" pitchFamily="34" charset="-122"/>
              </a:rPr>
              <a:t>) – </a:t>
            </a:r>
            <a:r>
              <a:rPr lang="en-US" altLang="zh-CN" sz="2800" b="1" i="1" dirty="0" err="1">
                <a:latin typeface="+mn-lt"/>
                <a:ea typeface="微软雅黑" panose="020B0503020204020204" pitchFamily="34" charset="-122"/>
              </a:rPr>
              <a:t>R</a:t>
            </a:r>
            <a:r>
              <a:rPr lang="en-US" altLang="zh-CN" sz="2800" b="1" i="1" baseline="-25000" dirty="0" err="1">
                <a:latin typeface="+mn-lt"/>
                <a:ea typeface="微软雅黑" panose="020B0503020204020204" pitchFamily="34" charset="-122"/>
              </a:rPr>
              <a:t>f</a:t>
            </a:r>
            <a:r>
              <a:rPr lang="en-US" altLang="zh-CN" sz="2800" b="1" i="1" baseline="-25000" dirty="0">
                <a:latin typeface="+mn-lt"/>
                <a:ea typeface="微软雅黑" panose="020B0503020204020204" pitchFamily="34" charset="-122"/>
              </a:rPr>
              <a:t> </a:t>
            </a:r>
            <a:r>
              <a:rPr lang="en-US" altLang="zh-CN" sz="2800" b="1" i="1" dirty="0">
                <a:latin typeface="+mn-lt"/>
                <a:ea typeface="微软雅黑" panose="020B0503020204020204" pitchFamily="34" charset="-122"/>
              </a:rPr>
              <a:t>&gt; </a:t>
            </a:r>
            <a:r>
              <a:rPr lang="en-US" altLang="zh-CN" sz="2800" b="1" dirty="0">
                <a:latin typeface="+mn-lt"/>
                <a:ea typeface="微软雅黑" panose="020B0503020204020204" pitchFamily="34" charset="-122"/>
              </a:rPr>
              <a:t>0</a:t>
            </a:r>
            <a:endParaRPr lang="zh-CN" altLang="en-US" sz="2800" b="1" dirty="0">
              <a:latin typeface="+mn-lt"/>
              <a:ea typeface="微软雅黑" panose="020B0503020204020204"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27126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22090"/>
            <a:ext cx="7007555" cy="2224150"/>
          </a:xfrm>
        </p:spPr>
        <p:txBody>
          <a:bodyPr>
            <a:normAutofit/>
          </a:bodyPr>
          <a:lstStyle/>
          <a:p>
            <a:pPr marL="0" indent="0">
              <a:lnSpc>
                <a:spcPct val="150000"/>
              </a:lnSpc>
              <a:spcBef>
                <a:spcPts val="0"/>
              </a:spcBef>
              <a:buNone/>
            </a:pPr>
            <a:r>
              <a:rPr lang="en-US" altLang="zh-CN" b="1" dirty="0" err="1">
                <a:solidFill>
                  <a:srgbClr val="0070C0"/>
                </a:solidFill>
                <a:ea typeface="微软雅黑" panose="020B0503020204020204" pitchFamily="34" charset="-122"/>
              </a:rPr>
              <a:t>Fama-MacBeth</a:t>
            </a:r>
            <a:r>
              <a:rPr lang="zh-CN" altLang="en-US" b="1" dirty="0">
                <a:solidFill>
                  <a:srgbClr val="0070C0"/>
                </a:solidFill>
                <a:ea typeface="微软雅黑" panose="020B0503020204020204" pitchFamily="34" charset="-122"/>
              </a:rPr>
              <a:t>回归（参数检验）</a:t>
            </a:r>
            <a:endParaRPr lang="en-US" altLang="zh-CN" b="1" dirty="0">
              <a:solidFill>
                <a:srgbClr val="0070C0"/>
              </a:solidFill>
              <a:ea typeface="微软雅黑" panose="020B0503020204020204" pitchFamily="34" charset="-122"/>
            </a:endParaRPr>
          </a:p>
          <a:p>
            <a:pPr marL="0" indent="0">
              <a:lnSpc>
                <a:spcPct val="150000"/>
              </a:lnSpc>
              <a:spcBef>
                <a:spcPts val="0"/>
              </a:spcBef>
              <a:buNone/>
            </a:pPr>
            <a:r>
              <a:rPr lang="en-US" altLang="zh-CN" sz="2800" b="1" dirty="0" err="1">
                <a:ea typeface="微软雅黑" panose="020B0503020204020204" pitchFamily="34" charset="-122"/>
              </a:rPr>
              <a:t>Fama-MacBeth</a:t>
            </a:r>
            <a:r>
              <a:rPr lang="zh-CN" altLang="en-US" sz="2800" b="1" dirty="0">
                <a:ea typeface="微软雅黑" panose="020B0503020204020204" pitchFamily="34" charset="-122"/>
              </a:rPr>
              <a:t>构建的回归模型</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96999" y="3356992"/>
            <a:ext cx="7417264" cy="2785378"/>
          </a:xfrm>
          <a:prstGeom prst="rect">
            <a:avLst/>
          </a:prstGeom>
          <a:noFill/>
        </p:spPr>
        <p:txBody>
          <a:bodyPr wrap="square" rtlCol="0">
            <a:spAutoFit/>
          </a:bodyPr>
          <a:lstStyle/>
          <a:p>
            <a:pPr>
              <a:lnSpc>
                <a:spcPct val="125000"/>
              </a:lnSpc>
            </a:pPr>
            <a:r>
              <a:rPr lang="zh-CN" altLang="en-US" sz="2800" b="1" dirty="0">
                <a:latin typeface="+mn-lt"/>
                <a:ea typeface="微软雅黑" panose="020B0503020204020204" pitchFamily="34" charset="-122"/>
              </a:rPr>
              <a:t>检验</a:t>
            </a:r>
            <a:r>
              <a:rPr lang="en-US" altLang="zh-CN" sz="2800" b="1" dirty="0">
                <a:latin typeface="+mn-lt"/>
                <a:ea typeface="微软雅黑" panose="020B0503020204020204" pitchFamily="34" charset="-122"/>
              </a:rPr>
              <a:t>CAPM</a:t>
            </a:r>
            <a:r>
              <a:rPr lang="zh-CN" altLang="en-US" sz="2800" b="1" dirty="0">
                <a:latin typeface="+mn-lt"/>
                <a:ea typeface="微软雅黑" panose="020B0503020204020204" pitchFamily="34" charset="-122"/>
              </a:rPr>
              <a:t>模型的零假设：</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l-GR" altLang="zh-CN" sz="2800" b="1" i="1" dirty="0">
                <a:latin typeface="+mn-lt"/>
                <a:ea typeface="微软雅黑" panose="020B0503020204020204" pitchFamily="34" charset="-122"/>
                <a:cs typeface="Times New Roman" panose="02020603050405020304" pitchFamily="18" charset="0"/>
              </a:rPr>
              <a:t>γ</a:t>
            </a:r>
            <a:r>
              <a:rPr lang="en-US" altLang="zh-CN" sz="2800" b="1" baseline="-25000" dirty="0">
                <a:latin typeface="+mn-lt"/>
                <a:ea typeface="微软雅黑" panose="020B0503020204020204" pitchFamily="34" charset="-122"/>
                <a:cs typeface="Times New Roman" panose="02020603050405020304" pitchFamily="18" charset="0"/>
              </a:rPr>
              <a:t>2</a:t>
            </a:r>
            <a:r>
              <a:rPr lang="en-US" altLang="zh-CN" sz="2800" b="1" i="1" baseline="-25000" dirty="0">
                <a:latin typeface="+mn-lt"/>
                <a:ea typeface="微软雅黑" panose="020B0503020204020204" pitchFamily="34" charset="-122"/>
                <a:cs typeface="Times New Roman" panose="02020603050405020304" pitchFamily="18" charset="0"/>
              </a:rPr>
              <a:t>t</a:t>
            </a:r>
            <a:r>
              <a:rPr lang="en-US" altLang="zh-CN" sz="2800" b="1" dirty="0">
                <a:latin typeface="+mn-lt"/>
                <a:ea typeface="微软雅黑" panose="020B0503020204020204" pitchFamily="34" charset="-122"/>
              </a:rPr>
              <a:t>] = 0: </a:t>
            </a:r>
            <a:r>
              <a:rPr lang="zh-CN" altLang="en-US" sz="2800" b="1" dirty="0">
                <a:latin typeface="+mn-lt"/>
                <a:ea typeface="微软雅黑" panose="020B0503020204020204" pitchFamily="34" charset="-122"/>
              </a:rPr>
              <a:t>线性关系</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l-GR" altLang="zh-CN" sz="2800" b="1" i="1" dirty="0">
                <a:latin typeface="+mn-lt"/>
                <a:ea typeface="微软雅黑" panose="020B0503020204020204" pitchFamily="34" charset="-122"/>
                <a:cs typeface="Times New Roman" panose="02020603050405020304" pitchFamily="18" charset="0"/>
              </a:rPr>
              <a:t>γ</a:t>
            </a:r>
            <a:r>
              <a:rPr lang="en-US" altLang="zh-CN" sz="2800" b="1" baseline="-25000" dirty="0">
                <a:latin typeface="+mn-lt"/>
                <a:ea typeface="微软雅黑" panose="020B0503020204020204" pitchFamily="34" charset="-122"/>
                <a:cs typeface="Times New Roman" panose="02020603050405020304" pitchFamily="18" charset="0"/>
              </a:rPr>
              <a:t>3</a:t>
            </a:r>
            <a:r>
              <a:rPr lang="en-US" altLang="zh-CN" sz="2800" b="1" i="1" baseline="-25000" dirty="0">
                <a:latin typeface="+mn-lt"/>
                <a:ea typeface="微软雅黑" panose="020B0503020204020204" pitchFamily="34" charset="-122"/>
                <a:cs typeface="Times New Roman" panose="02020603050405020304" pitchFamily="18" charset="0"/>
              </a:rPr>
              <a:t>t</a:t>
            </a:r>
            <a:r>
              <a:rPr lang="en-US" altLang="zh-CN" sz="2800" b="1" dirty="0">
                <a:latin typeface="+mn-lt"/>
                <a:ea typeface="微软雅黑" panose="020B0503020204020204" pitchFamily="34" charset="-122"/>
              </a:rPr>
              <a:t>] = 0: </a:t>
            </a:r>
            <a:r>
              <a:rPr lang="el-GR" altLang="zh-CN" sz="2800" b="1" i="1" dirty="0">
                <a:latin typeface="+mn-lt"/>
              </a:rPr>
              <a:t>β</a:t>
            </a:r>
            <a:r>
              <a:rPr lang="zh-CN" altLang="en-US" sz="2800" b="1" dirty="0">
                <a:latin typeface="+mn-lt"/>
                <a:ea typeface="微软雅黑" panose="020B0503020204020204" pitchFamily="34" charset="-122"/>
              </a:rPr>
              <a:t>完全度量了资产的系统风险</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l-GR" altLang="zh-CN" sz="2800" b="1" i="1" dirty="0">
                <a:latin typeface="+mn-lt"/>
                <a:ea typeface="微软雅黑" panose="020B0503020204020204" pitchFamily="34" charset="-122"/>
                <a:cs typeface="Times New Roman" panose="02020603050405020304" pitchFamily="18" charset="0"/>
              </a:rPr>
              <a:t>γ</a:t>
            </a:r>
            <a:r>
              <a:rPr lang="en-US" altLang="zh-CN" sz="2800" b="1" baseline="-25000" dirty="0">
                <a:latin typeface="+mn-lt"/>
                <a:ea typeface="微软雅黑" panose="020B0503020204020204" pitchFamily="34" charset="-122"/>
                <a:cs typeface="Times New Roman" panose="02020603050405020304" pitchFamily="18" charset="0"/>
              </a:rPr>
              <a:t>1</a:t>
            </a:r>
            <a:r>
              <a:rPr lang="en-US" altLang="zh-CN" sz="2800" b="1" i="1" baseline="-25000" dirty="0">
                <a:latin typeface="+mn-lt"/>
                <a:ea typeface="微软雅黑" panose="020B0503020204020204" pitchFamily="34" charset="-122"/>
                <a:cs typeface="Times New Roman" panose="02020603050405020304" pitchFamily="18" charset="0"/>
              </a:rPr>
              <a:t>t</a:t>
            </a:r>
            <a:r>
              <a:rPr lang="en-US" altLang="zh-CN" sz="2800" b="1" dirty="0">
                <a:latin typeface="+mn-lt"/>
                <a:ea typeface="微软雅黑" panose="020B0503020204020204" pitchFamily="34" charset="-122"/>
              </a:rPr>
              <a:t>] &gt; 0: </a:t>
            </a:r>
            <a:r>
              <a:rPr lang="zh-CN" altLang="en-US" sz="2800" b="1" dirty="0">
                <a:latin typeface="+mn-lt"/>
                <a:ea typeface="微软雅黑" panose="020B0503020204020204" pitchFamily="34" charset="-122"/>
              </a:rPr>
              <a:t>高风险对应高回报</a:t>
            </a:r>
            <a:endParaRPr lang="en-US" altLang="zh-CN" sz="2800" b="1" dirty="0">
              <a:latin typeface="+mn-lt"/>
              <a:ea typeface="微软雅黑" panose="020B0503020204020204" pitchFamily="34" charset="-122"/>
            </a:endParaRPr>
          </a:p>
          <a:p>
            <a:pPr>
              <a:lnSpc>
                <a:spcPct val="125000"/>
              </a:lnSpc>
            </a:pPr>
            <a:endParaRPr lang="en-US" altLang="zh-CN" sz="2800" b="1" dirty="0">
              <a:latin typeface="+mn-lt"/>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497364"/>
            <a:ext cx="7583619" cy="514773"/>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555807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5710" y="1003137"/>
            <a:ext cx="7007555" cy="2224150"/>
          </a:xfrm>
        </p:spPr>
        <p:txBody>
          <a:bodyPr>
            <a:normAutofit/>
          </a:bodyPr>
          <a:lstStyle/>
          <a:p>
            <a:pPr marL="0" indent="0">
              <a:lnSpc>
                <a:spcPct val="150000"/>
              </a:lnSpc>
              <a:spcBef>
                <a:spcPts val="0"/>
              </a:spcBef>
              <a:buNone/>
            </a:pP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marL="0" indent="0">
              <a:lnSpc>
                <a:spcPct val="150000"/>
              </a:lnSpc>
              <a:spcBef>
                <a:spcPts val="0"/>
              </a:spcBef>
              <a:buNone/>
            </a:pPr>
            <a:r>
              <a:rPr lang="en-US" altLang="zh-CN" sz="2800" b="1" dirty="0">
                <a:ea typeface="微软雅黑" panose="020B0503020204020204" pitchFamily="34" charset="-122"/>
              </a:rPr>
              <a:t>1. </a:t>
            </a:r>
            <a:r>
              <a:rPr lang="zh-CN" altLang="en-US" sz="2800" b="1">
                <a:ea typeface="微软雅黑" panose="020B0503020204020204" pitchFamily="34" charset="-122"/>
              </a:rPr>
              <a:t>给定 </a:t>
            </a:r>
            <a:r>
              <a:rPr lang="en-US" altLang="zh-CN" sz="2800" b="1" i="1">
                <a:ea typeface="微软雅黑" panose="020B0503020204020204" pitchFamily="34" charset="-122"/>
              </a:rPr>
              <a:t>t </a:t>
            </a:r>
            <a:r>
              <a:rPr lang="zh-CN" altLang="en-US" sz="2800" b="1" dirty="0">
                <a:ea typeface="微软雅黑" panose="020B0503020204020204" pitchFamily="34" charset="-122"/>
              </a:rPr>
              <a:t>时刻，回归如下线性方程</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21" y="2420888"/>
            <a:ext cx="7583619" cy="514773"/>
          </a:xfrm>
          <a:prstGeom prst="rect">
            <a:avLst/>
          </a:prstGeom>
        </p:spPr>
      </p:pic>
      <p:sp>
        <p:nvSpPr>
          <p:cNvPr id="2" name="文本框 1"/>
          <p:cNvSpPr txBox="1"/>
          <p:nvPr/>
        </p:nvSpPr>
        <p:spPr>
          <a:xfrm>
            <a:off x="981109" y="2996952"/>
            <a:ext cx="6624736" cy="523220"/>
          </a:xfrm>
          <a:prstGeom prst="rect">
            <a:avLst/>
          </a:prstGeom>
          <a:noFill/>
        </p:spPr>
        <p:txBody>
          <a:bodyPr wrap="square" rtlCol="0">
            <a:spAutoFit/>
          </a:bodyPr>
          <a:lstStyle/>
          <a:p>
            <a:r>
              <a:rPr lang="en-US" altLang="zh-CN" sz="2800" b="1" dirty="0">
                <a:latin typeface="+mn-lt"/>
                <a:ea typeface="微软雅黑" panose="020B0503020204020204" pitchFamily="34" charset="-122"/>
              </a:rPr>
              <a:t>2. </a:t>
            </a:r>
            <a:r>
              <a:rPr lang="zh-CN" altLang="en-US" sz="2800" b="1" dirty="0">
                <a:latin typeface="+mn-lt"/>
                <a:ea typeface="微软雅黑" panose="020B0503020204020204" pitchFamily="34" charset="-122"/>
              </a:rPr>
              <a:t>得到</a:t>
            </a:r>
            <a:r>
              <a:rPr lang="zh-CN" altLang="en-US" sz="2800" b="1" dirty="0">
                <a:latin typeface="微软雅黑" panose="020B0503020204020204" pitchFamily="34" charset="-122"/>
                <a:ea typeface="微软雅黑" panose="020B0503020204020204" pitchFamily="34" charset="-122"/>
              </a:rPr>
              <a:t>回归系数的时间序列</a:t>
            </a:r>
          </a:p>
        </p:txBody>
      </p:sp>
      <p:sp>
        <p:nvSpPr>
          <p:cNvPr id="15" name="文本框 14"/>
          <p:cNvSpPr txBox="1"/>
          <p:nvPr/>
        </p:nvSpPr>
        <p:spPr>
          <a:xfrm>
            <a:off x="975710" y="4077072"/>
            <a:ext cx="6476610" cy="523220"/>
          </a:xfrm>
          <a:prstGeom prst="rect">
            <a:avLst/>
          </a:prstGeom>
          <a:noFill/>
        </p:spPr>
        <p:txBody>
          <a:bodyPr wrap="square" rtlCol="0">
            <a:spAutoFit/>
          </a:bodyPr>
          <a:lstStyle/>
          <a:p>
            <a:r>
              <a:rPr lang="en-US" altLang="zh-CN" sz="2800" b="1" dirty="0">
                <a:latin typeface="+mn-lt"/>
                <a:ea typeface="微软雅黑" panose="020B0503020204020204" pitchFamily="34" charset="-122"/>
              </a:rPr>
              <a:t>3. </a:t>
            </a:r>
            <a:r>
              <a:rPr lang="zh-CN" altLang="en-US" sz="2800" b="1" dirty="0">
                <a:latin typeface="+mn-lt"/>
                <a:ea typeface="微软雅黑" panose="020B0503020204020204" pitchFamily="34" charset="-122"/>
              </a:rPr>
              <a:t>计算</a:t>
            </a:r>
            <a:r>
              <a:rPr lang="zh-CN" altLang="en-US" sz="2800" b="1" dirty="0">
                <a:latin typeface="微软雅黑" panose="020B0503020204020204" pitchFamily="34" charset="-122"/>
                <a:ea typeface="微软雅黑" panose="020B0503020204020204" pitchFamily="34" charset="-122"/>
              </a:rPr>
              <a:t>统计量</a:t>
            </a:r>
            <a:r>
              <a:rPr lang="en-US" altLang="zh-CN" sz="2800" b="1" i="1" dirty="0">
                <a:latin typeface="+mn-lt"/>
                <a:ea typeface="微软雅黑" panose="020B0503020204020204" pitchFamily="34" charset="-122"/>
              </a:rPr>
              <a:t>t</a:t>
            </a:r>
            <a:r>
              <a:rPr lang="zh-CN" altLang="en-US" sz="2800" b="1" dirty="0">
                <a:latin typeface="微软雅黑" panose="020B0503020204020204" pitchFamily="34" charset="-122"/>
                <a:ea typeface="微软雅黑" panose="020B0503020204020204" pitchFamily="34" charset="-122"/>
              </a:rPr>
              <a:t>比例</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944" y="3573016"/>
            <a:ext cx="5282990" cy="424380"/>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4600292"/>
            <a:ext cx="6305596" cy="2109803"/>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267570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5925" y="1142899"/>
            <a:ext cx="7007555" cy="842145"/>
          </a:xfrm>
        </p:spPr>
        <p:txBody>
          <a:bodyPr>
            <a:normAutofit/>
          </a:bodyPr>
          <a:lstStyle/>
          <a:p>
            <a:pPr marL="0" indent="0">
              <a:lnSpc>
                <a:spcPct val="150000"/>
              </a:lnSpc>
              <a:spcBef>
                <a:spcPts val="0"/>
              </a:spcBef>
              <a:buNone/>
            </a:pPr>
            <a:r>
              <a:rPr lang="zh-CN" altLang="en-US" b="1" dirty="0">
                <a:ea typeface="微软雅黑" panose="020B0503020204020204" pitchFamily="34" charset="-122"/>
              </a:rPr>
              <a:t>实证案例</a:t>
            </a:r>
            <a:r>
              <a:rPr lang="zh-CN" altLang="en-US"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a:t>
            </a:r>
            <a:r>
              <a:rPr lang="en-US" altLang="zh-CN" sz="2400" b="1" dirty="0" err="1">
                <a:ea typeface="微软雅黑" panose="020B0503020204020204" pitchFamily="34" charset="-122"/>
              </a:rPr>
              <a:t>MacBetch</a:t>
            </a:r>
            <a:r>
              <a:rPr lang="en-US" altLang="zh-CN" sz="2400" b="1" dirty="0">
                <a:ea typeface="微软雅黑" panose="020B0503020204020204" pitchFamily="34" charset="-122"/>
              </a:rPr>
              <a:t> 1973</a:t>
            </a:r>
            <a:r>
              <a:rPr lang="zh-CN" altLang="en-US" sz="2400" b="1" dirty="0">
                <a:ea typeface="微软雅黑" panose="020B0503020204020204" pitchFamily="34" charset="-122"/>
              </a:rPr>
              <a:t>）</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a:off x="1047718" y="2927279"/>
            <a:ext cx="2804202"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51920" y="2927279"/>
            <a:ext cx="216024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12160" y="2927279"/>
            <a:ext cx="194421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77094" y="2449450"/>
            <a:ext cx="792088" cy="461665"/>
          </a:xfrm>
          <a:prstGeom prst="rect">
            <a:avLst/>
          </a:prstGeom>
          <a:noFill/>
        </p:spPr>
        <p:txBody>
          <a:bodyPr wrap="square" rtlCol="0">
            <a:spAutoFit/>
          </a:bodyPr>
          <a:lstStyle/>
          <a:p>
            <a:pPr algn="ctr"/>
            <a:r>
              <a:rPr lang="en-US" altLang="zh-CN" sz="2400" b="1" dirty="0">
                <a:latin typeface="+mn-lt"/>
                <a:ea typeface="微软雅黑" panose="020B0503020204020204" pitchFamily="34" charset="-122"/>
              </a:rPr>
              <a:t>7</a:t>
            </a:r>
            <a:r>
              <a:rPr lang="zh-CN" altLang="en-US" sz="2400" b="1" dirty="0">
                <a:latin typeface="+mn-lt"/>
                <a:ea typeface="微软雅黑" panose="020B0503020204020204" pitchFamily="34" charset="-122"/>
              </a:rPr>
              <a:t>年</a:t>
            </a:r>
          </a:p>
        </p:txBody>
      </p:sp>
      <p:sp>
        <p:nvSpPr>
          <p:cNvPr id="25" name="文本框 24"/>
          <p:cNvSpPr txBox="1"/>
          <p:nvPr/>
        </p:nvSpPr>
        <p:spPr>
          <a:xfrm>
            <a:off x="4535996" y="2449449"/>
            <a:ext cx="792088" cy="461665"/>
          </a:xfrm>
          <a:prstGeom prst="rect">
            <a:avLst/>
          </a:prstGeom>
          <a:noFill/>
        </p:spPr>
        <p:txBody>
          <a:bodyPr wrap="square" rtlCol="0">
            <a:spAutoFit/>
          </a:bodyPr>
          <a:lstStyle/>
          <a:p>
            <a:pPr algn="ctr"/>
            <a:r>
              <a:rPr lang="en-US" altLang="zh-CN" sz="2400" b="1" dirty="0">
                <a:latin typeface="+mn-lt"/>
                <a:ea typeface="微软雅黑" panose="020B0503020204020204" pitchFamily="34" charset="-122"/>
              </a:rPr>
              <a:t>5</a:t>
            </a:r>
            <a:r>
              <a:rPr lang="zh-CN" altLang="en-US" sz="2400" b="1" dirty="0">
                <a:latin typeface="+mn-lt"/>
                <a:ea typeface="微软雅黑" panose="020B0503020204020204" pitchFamily="34" charset="-122"/>
              </a:rPr>
              <a:t>年</a:t>
            </a:r>
          </a:p>
        </p:txBody>
      </p:sp>
      <p:sp>
        <p:nvSpPr>
          <p:cNvPr id="26" name="文本框 25"/>
          <p:cNvSpPr txBox="1"/>
          <p:nvPr/>
        </p:nvSpPr>
        <p:spPr>
          <a:xfrm>
            <a:off x="6588224" y="2449449"/>
            <a:ext cx="792088" cy="461665"/>
          </a:xfrm>
          <a:prstGeom prst="rect">
            <a:avLst/>
          </a:prstGeom>
          <a:noFill/>
        </p:spPr>
        <p:txBody>
          <a:bodyPr wrap="square" rtlCol="0">
            <a:spAutoFit/>
          </a:bodyPr>
          <a:lstStyle/>
          <a:p>
            <a:pPr algn="ctr"/>
            <a:r>
              <a:rPr lang="en-US" altLang="zh-CN" sz="2400" b="1" dirty="0">
                <a:latin typeface="+mn-lt"/>
                <a:ea typeface="微软雅黑" panose="020B0503020204020204" pitchFamily="34" charset="-122"/>
              </a:rPr>
              <a:t>4</a:t>
            </a:r>
            <a:r>
              <a:rPr lang="zh-CN" altLang="en-US" sz="2400" b="1" dirty="0">
                <a:latin typeface="+mn-lt"/>
                <a:ea typeface="微软雅黑" panose="020B0503020204020204" pitchFamily="34" charset="-122"/>
              </a:rPr>
              <a:t>年</a:t>
            </a:r>
          </a:p>
        </p:txBody>
      </p:sp>
      <p:sp>
        <p:nvSpPr>
          <p:cNvPr id="27" name="文本框 26"/>
          <p:cNvSpPr txBox="1"/>
          <p:nvPr/>
        </p:nvSpPr>
        <p:spPr>
          <a:xfrm>
            <a:off x="1069648" y="3042717"/>
            <a:ext cx="2739597" cy="201593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25000"/>
              </a:lnSpc>
            </a:pPr>
            <a:r>
              <a:rPr lang="zh-CN" altLang="en-US" sz="2800" b="1" dirty="0">
                <a:solidFill>
                  <a:srgbClr val="0070C0"/>
                </a:solidFill>
                <a:latin typeface="微软雅黑" panose="020B0503020204020204" pitchFamily="34" charset="-122"/>
                <a:ea typeface="微软雅黑" panose="020B0503020204020204" pitchFamily="34" charset="-122"/>
              </a:rPr>
              <a:t>组合构造期</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latin typeface="+mn-lt"/>
                <a:ea typeface="微软雅黑" panose="020B0503020204020204" pitchFamily="34" charset="-122"/>
              </a:rPr>
              <a:t>估计</a:t>
            </a:r>
            <a:r>
              <a:rPr lang="el-GR" altLang="zh-CN" sz="2400" b="1" i="1" dirty="0">
                <a:solidFill>
                  <a:srgbClr val="C00000"/>
                </a:solidFill>
                <a:latin typeface="+mn-lt"/>
              </a:rPr>
              <a:t>β </a:t>
            </a:r>
            <a:endParaRPr lang="en-US" altLang="zh-CN" sz="2400" b="1" i="1" dirty="0">
              <a:solidFill>
                <a:srgbClr val="C00000"/>
              </a:solidFill>
              <a:latin typeface="+mn-lt"/>
            </a:endParaRPr>
          </a:p>
          <a:p>
            <a:pPr marL="342900" indent="-342900">
              <a:lnSpc>
                <a:spcPct val="125000"/>
              </a:lnSpc>
              <a:buFont typeface="+mj-lt"/>
              <a:buAutoNum type="arabicPeriod"/>
            </a:pPr>
            <a:r>
              <a:rPr lang="el-GR" altLang="zh-CN" sz="2400" b="1" i="1" dirty="0">
                <a:solidFill>
                  <a:srgbClr val="C00000"/>
                </a:solidFill>
                <a:latin typeface="+mn-lt"/>
              </a:rPr>
              <a:t>β</a:t>
            </a:r>
            <a:r>
              <a:rPr lang="zh-CN" altLang="en-US" sz="2400" b="1" dirty="0">
                <a:solidFill>
                  <a:srgbClr val="C00000"/>
                </a:solidFill>
                <a:latin typeface="+mn-lt"/>
                <a:ea typeface="微软雅黑" panose="020B0503020204020204" pitchFamily="34" charset="-122"/>
              </a:rPr>
              <a:t>从低到高排序形成</a:t>
            </a:r>
            <a:r>
              <a:rPr lang="en-US" altLang="zh-CN" sz="2400" b="1" dirty="0">
                <a:solidFill>
                  <a:srgbClr val="C00000"/>
                </a:solidFill>
                <a:latin typeface="+mn-lt"/>
                <a:ea typeface="微软雅黑" panose="020B0503020204020204" pitchFamily="34" charset="-122"/>
              </a:rPr>
              <a:t>20</a:t>
            </a:r>
            <a:r>
              <a:rPr lang="zh-CN" altLang="en-US" sz="2400" b="1" dirty="0">
                <a:solidFill>
                  <a:srgbClr val="C00000"/>
                </a:solidFill>
                <a:latin typeface="+mn-lt"/>
                <a:ea typeface="微软雅黑" panose="020B0503020204020204" pitchFamily="34" charset="-122"/>
              </a:rPr>
              <a:t>个组合</a:t>
            </a:r>
          </a:p>
        </p:txBody>
      </p:sp>
      <p:sp>
        <p:nvSpPr>
          <p:cNvPr id="28" name="文本框 27"/>
          <p:cNvSpPr txBox="1"/>
          <p:nvPr/>
        </p:nvSpPr>
        <p:spPr>
          <a:xfrm>
            <a:off x="3890772" y="3023417"/>
            <a:ext cx="2082535" cy="293926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25000"/>
              </a:lnSpc>
            </a:pPr>
            <a:r>
              <a:rPr lang="zh-CN" altLang="en-US" sz="2800" b="1" dirty="0">
                <a:solidFill>
                  <a:srgbClr val="0070C0"/>
                </a:solidFill>
                <a:ea typeface="微软雅黑" panose="020B0503020204020204" pitchFamily="34" charset="-122"/>
              </a:rPr>
              <a:t>估计期</a:t>
            </a:r>
            <a:endParaRPr lang="en-US" altLang="zh-CN" sz="2800" b="1" dirty="0">
              <a:solidFill>
                <a:srgbClr val="0070C0"/>
              </a:solidFill>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重估</a:t>
            </a:r>
            <a:r>
              <a:rPr lang="el-GR" altLang="zh-CN" sz="2400" b="1" i="1" dirty="0">
                <a:solidFill>
                  <a:srgbClr val="C00000"/>
                </a:solidFill>
              </a:rPr>
              <a:t>β </a:t>
            </a:r>
            <a:endParaRPr lang="en-US" altLang="zh-CN" sz="2400" b="1" i="1" dirty="0">
              <a:solidFill>
                <a:srgbClr val="C00000"/>
              </a:solidFill>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组合</a:t>
            </a:r>
            <a:r>
              <a:rPr lang="el-GR" altLang="zh-CN" sz="2400" b="1" i="1" dirty="0">
                <a:solidFill>
                  <a:srgbClr val="C00000"/>
                </a:solidFill>
                <a:ea typeface="微软雅黑" panose="020B0503020204020204" pitchFamily="34" charset="-122"/>
              </a:rPr>
              <a:t>β</a:t>
            </a:r>
            <a:r>
              <a:rPr lang="zh-CN" altLang="en-US" sz="2400" b="1">
                <a:solidFill>
                  <a:srgbClr val="C00000"/>
                </a:solidFill>
                <a:ea typeface="微软雅黑" panose="020B0503020204020204" pitchFamily="34" charset="-122"/>
              </a:rPr>
              <a:t>为组内股票</a:t>
            </a:r>
            <a:r>
              <a:rPr lang="el-GR" altLang="zh-CN" sz="2400" b="1" i="1" dirty="0">
                <a:solidFill>
                  <a:srgbClr val="C00000"/>
                </a:solidFill>
                <a:ea typeface="微软雅黑" panose="020B0503020204020204" pitchFamily="34" charset="-122"/>
              </a:rPr>
              <a:t>β</a:t>
            </a:r>
            <a:r>
              <a:rPr lang="zh-CN" altLang="en-US" sz="2400" b="1" dirty="0">
                <a:solidFill>
                  <a:srgbClr val="C00000"/>
                </a:solidFill>
                <a:ea typeface="微软雅黑" panose="020B0503020204020204" pitchFamily="34" charset="-122"/>
              </a:rPr>
              <a:t>均值</a:t>
            </a:r>
            <a:endParaRPr lang="en-US" altLang="zh-CN" sz="2400" b="1" dirty="0">
              <a:solidFill>
                <a:srgbClr val="C00000"/>
              </a:solidFill>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异质波动率</a:t>
            </a:r>
            <a:endParaRPr lang="en-US" altLang="zh-CN" sz="2400" b="1" dirty="0">
              <a:solidFill>
                <a:srgbClr val="C00000"/>
              </a:solidFill>
              <a:ea typeface="微软雅黑" panose="020B0503020204020204" pitchFamily="34" charset="-122"/>
            </a:endParaRPr>
          </a:p>
        </p:txBody>
      </p:sp>
      <p:sp>
        <p:nvSpPr>
          <p:cNvPr id="29" name="文本框 28"/>
          <p:cNvSpPr txBox="1"/>
          <p:nvPr/>
        </p:nvSpPr>
        <p:spPr>
          <a:xfrm>
            <a:off x="6051865" y="3016693"/>
            <a:ext cx="1864805" cy="247760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25000"/>
              </a:lnSpc>
            </a:pPr>
            <a:r>
              <a:rPr lang="zh-CN" altLang="en-US" sz="2800" b="1" dirty="0">
                <a:solidFill>
                  <a:srgbClr val="0070C0"/>
                </a:solidFill>
                <a:latin typeface="微软雅黑" panose="020B0503020204020204" pitchFamily="34" charset="-122"/>
                <a:ea typeface="微软雅黑" panose="020B0503020204020204" pitchFamily="34" charset="-122"/>
              </a:rPr>
              <a:t>检验期</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latin typeface="+mn-lt"/>
                <a:ea typeface="微软雅黑" panose="020B0503020204020204" pitchFamily="34" charset="-122"/>
              </a:rPr>
              <a:t>逐月估计回归方程</a:t>
            </a:r>
            <a:endParaRPr lang="en-US" altLang="zh-CN" sz="2400" b="1" dirty="0">
              <a:solidFill>
                <a:srgbClr val="C00000"/>
              </a:solidFill>
              <a:latin typeface="+mn-lt"/>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分析周期按年滚动</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285642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62" y="1561787"/>
            <a:ext cx="7924958" cy="2664296"/>
          </a:xfrm>
          <a:prstGeom prst="rect">
            <a:avLst/>
          </a:prstGeom>
        </p:spPr>
      </p:pic>
      <p:sp>
        <p:nvSpPr>
          <p:cNvPr id="3" name="内容占位符 2"/>
          <p:cNvSpPr>
            <a:spLocks noGrp="1"/>
          </p:cNvSpPr>
          <p:nvPr>
            <p:ph idx="1"/>
          </p:nvPr>
        </p:nvSpPr>
        <p:spPr>
          <a:xfrm>
            <a:off x="989332" y="868653"/>
            <a:ext cx="7007555" cy="842145"/>
          </a:xfrm>
        </p:spPr>
        <p:txBody>
          <a:bodyPr>
            <a:normAutofit/>
          </a:bodyPr>
          <a:lstStyle/>
          <a:p>
            <a:pPr marL="0" indent="0">
              <a:lnSpc>
                <a:spcPct val="150000"/>
              </a:lnSpc>
              <a:spcBef>
                <a:spcPts val="0"/>
              </a:spcBef>
              <a:buNone/>
            </a:pPr>
            <a:r>
              <a:rPr lang="zh-CN" altLang="en-US" b="1" dirty="0">
                <a:ea typeface="微软雅黑" panose="020B0503020204020204" pitchFamily="34" charset="-122"/>
              </a:rPr>
              <a:t>实证案例</a:t>
            </a:r>
            <a:r>
              <a:rPr lang="zh-CN" altLang="en-US"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a:t>
            </a:r>
            <a:r>
              <a:rPr lang="en-US" altLang="zh-CN" sz="2400" b="1" dirty="0" err="1">
                <a:ea typeface="微软雅黑" panose="020B0503020204020204" pitchFamily="34" charset="-122"/>
              </a:rPr>
              <a:t>MacBetch</a:t>
            </a:r>
            <a:r>
              <a:rPr lang="en-US" altLang="zh-CN" sz="2400" b="1" dirty="0">
                <a:ea typeface="微软雅黑" panose="020B0503020204020204" pitchFamily="34" charset="-122"/>
              </a:rPr>
              <a:t> 1973</a:t>
            </a:r>
            <a:r>
              <a:rPr lang="zh-CN" altLang="en-US" sz="2400" b="1" dirty="0">
                <a:ea typeface="微软雅黑" panose="020B0503020204020204" pitchFamily="34" charset="-122"/>
              </a:rPr>
              <a:t>）</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18" y="4077072"/>
            <a:ext cx="7924958" cy="2631627"/>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70033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0" y="1223455"/>
            <a:ext cx="7007555" cy="842145"/>
          </a:xfrm>
        </p:spPr>
        <p:txBody>
          <a:bodyPr>
            <a:normAutofit/>
          </a:bodyPr>
          <a:lstStyle/>
          <a:p>
            <a:pPr marL="0" indent="0">
              <a:lnSpc>
                <a:spcPct val="150000"/>
              </a:lnSpc>
              <a:spcBef>
                <a:spcPts val="0"/>
              </a:spcBef>
              <a:buNone/>
            </a:pPr>
            <a:r>
              <a:rPr lang="zh-CN" altLang="en-US" b="1" dirty="0">
                <a:ea typeface="微软雅黑" panose="020B0503020204020204" pitchFamily="34" charset="-122"/>
              </a:rPr>
              <a:t>实证案例</a:t>
            </a:r>
            <a:r>
              <a:rPr lang="zh-CN" altLang="en-US"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a:t>
            </a:r>
            <a:r>
              <a:rPr lang="en-US" altLang="zh-CN" sz="2400" b="1" dirty="0" err="1">
                <a:ea typeface="微软雅黑" panose="020B0503020204020204" pitchFamily="34" charset="-122"/>
              </a:rPr>
              <a:t>MacBetch</a:t>
            </a:r>
            <a:r>
              <a:rPr lang="en-US" altLang="zh-CN" sz="2400" b="1" dirty="0">
                <a:ea typeface="微软雅黑" panose="020B0503020204020204" pitchFamily="34" charset="-122"/>
              </a:rPr>
              <a:t> 1973</a:t>
            </a:r>
            <a:r>
              <a:rPr lang="zh-CN" altLang="en-US" sz="2400" b="1" dirty="0">
                <a:ea typeface="微软雅黑" panose="020B0503020204020204" pitchFamily="34" charset="-122"/>
              </a:rPr>
              <a:t>）</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09494" y="2276872"/>
            <a:ext cx="7725889" cy="2954655"/>
          </a:xfrm>
          <a:prstGeom prst="rect">
            <a:avLst/>
          </a:prstGeom>
          <a:noFill/>
        </p:spPr>
        <p:txBody>
          <a:bodyPr wrap="square" rtlCol="0">
            <a:spAutoFit/>
          </a:bodyPr>
          <a:lstStyle/>
          <a:p>
            <a:pPr>
              <a:lnSpc>
                <a:spcPct val="150000"/>
              </a:lnSpc>
            </a:pPr>
            <a:r>
              <a:rPr lang="zh-CN" altLang="en-US" sz="2800" b="1" dirty="0">
                <a:solidFill>
                  <a:srgbClr val="C00000"/>
                </a:solidFill>
                <a:latin typeface="+mn-lt"/>
                <a:ea typeface="微软雅黑" panose="020B0503020204020204" pitchFamily="34" charset="-122"/>
              </a:rPr>
              <a:t>结论：没有拒绝</a:t>
            </a:r>
            <a:r>
              <a:rPr lang="en-US" altLang="zh-CN" sz="2800" b="1" dirty="0">
                <a:solidFill>
                  <a:srgbClr val="C00000"/>
                </a:solidFill>
                <a:latin typeface="+mn-lt"/>
                <a:ea typeface="微软雅黑" panose="020B0503020204020204" pitchFamily="34" charset="-122"/>
              </a:rPr>
              <a:t>CAPM</a:t>
            </a:r>
            <a:r>
              <a:rPr lang="zh-CN" altLang="en-US" sz="2800" b="1" dirty="0">
                <a:solidFill>
                  <a:srgbClr val="C00000"/>
                </a:solidFill>
                <a:latin typeface="+mn-lt"/>
                <a:ea typeface="微软雅黑" panose="020B0503020204020204" pitchFamily="34" charset="-122"/>
              </a:rPr>
              <a:t>对期望收益率的三个含义</a:t>
            </a:r>
            <a:endParaRPr lang="en-US" altLang="zh-CN" sz="2800" b="1" dirty="0">
              <a:solidFill>
                <a:srgbClr val="C00000"/>
              </a:solidFill>
              <a:latin typeface="+mn-lt"/>
              <a:ea typeface="微软雅黑" panose="020B0503020204020204" pitchFamily="34" charset="-122"/>
            </a:endParaRPr>
          </a:p>
          <a:p>
            <a:pPr marL="285750" indent="-285750">
              <a:lnSpc>
                <a:spcPct val="150000"/>
              </a:lnSpc>
              <a:buFont typeface="Wingdings" panose="05000000000000000000" pitchFamily="2" charset="2"/>
              <a:buChar char="Ø"/>
            </a:pPr>
            <a:r>
              <a:rPr lang="el-GR" altLang="zh-CN" sz="2400" b="1" i="1" dirty="0">
                <a:latin typeface="+mn-lt"/>
                <a:ea typeface="微软雅黑" panose="020B0503020204020204" pitchFamily="34" charset="-122"/>
                <a:cs typeface="Times New Roman" panose="02020603050405020304" pitchFamily="18" charset="0"/>
              </a:rPr>
              <a:t>γ</a:t>
            </a:r>
            <a:r>
              <a:rPr lang="en-US" altLang="zh-CN" sz="2400" b="1" baseline="-25000" dirty="0">
                <a:latin typeface="+mn-lt"/>
                <a:ea typeface="微软雅黑" panose="020B0503020204020204" pitchFamily="34" charset="-122"/>
                <a:cs typeface="Times New Roman" panose="02020603050405020304" pitchFamily="18" charset="0"/>
              </a:rPr>
              <a:t>1</a:t>
            </a:r>
            <a:r>
              <a:rPr lang="zh-CN" altLang="en-US" sz="2400" b="1" dirty="0">
                <a:latin typeface="+mn-lt"/>
                <a:ea typeface="微软雅黑" panose="020B0503020204020204" pitchFamily="34" charset="-122"/>
                <a:cs typeface="Times New Roman" panose="02020603050405020304" pitchFamily="18" charset="0"/>
              </a:rPr>
              <a:t>的估计值支持期望收益率和</a:t>
            </a:r>
            <a:r>
              <a:rPr lang="el-GR" altLang="zh-CN" sz="2400" b="1" i="1" dirty="0">
                <a:latin typeface="+mn-lt"/>
              </a:rPr>
              <a:t>β</a:t>
            </a:r>
            <a:r>
              <a:rPr lang="zh-CN" altLang="en-US" sz="2400" b="1" dirty="0">
                <a:latin typeface="+mn-lt"/>
                <a:ea typeface="微软雅黑" panose="020B0503020204020204" pitchFamily="34" charset="-122"/>
                <a:cs typeface="Times New Roman" panose="02020603050405020304" pitchFamily="18" charset="0"/>
              </a:rPr>
              <a:t>值之间的正向关系</a:t>
            </a:r>
            <a:endParaRPr lang="en-US" altLang="zh-CN" sz="2400" b="1" dirty="0">
              <a:latin typeface="+mn-lt"/>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l-GR" altLang="zh-CN" sz="2400" b="1" i="1" dirty="0">
                <a:latin typeface="+mn-lt"/>
                <a:ea typeface="微软雅黑" panose="020B0503020204020204" pitchFamily="34" charset="-122"/>
                <a:cs typeface="Times New Roman" panose="02020603050405020304" pitchFamily="18" charset="0"/>
              </a:rPr>
              <a:t>γ</a:t>
            </a:r>
            <a:r>
              <a:rPr lang="en-US" altLang="zh-CN" sz="2400" b="1" baseline="-25000" dirty="0">
                <a:latin typeface="+mn-lt"/>
                <a:ea typeface="微软雅黑" panose="020B0503020204020204" pitchFamily="34" charset="-122"/>
                <a:cs typeface="Times New Roman" panose="02020603050405020304" pitchFamily="18" charset="0"/>
              </a:rPr>
              <a:t>2</a:t>
            </a:r>
            <a:r>
              <a:rPr lang="zh-CN" altLang="en-US" sz="2400" b="1" dirty="0">
                <a:latin typeface="+mn-lt"/>
                <a:ea typeface="微软雅黑" panose="020B0503020204020204" pitchFamily="34" charset="-122"/>
                <a:cs typeface="Times New Roman" panose="02020603050405020304" pitchFamily="18" charset="0"/>
              </a:rPr>
              <a:t>的估计值没有拒绝模型的线性关系</a:t>
            </a:r>
            <a:endParaRPr lang="en-US" altLang="zh-CN" sz="2400" b="1" dirty="0">
              <a:latin typeface="+mn-lt"/>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l-GR" altLang="zh-CN" sz="2400" b="1" i="1" dirty="0">
                <a:latin typeface="+mn-lt"/>
                <a:ea typeface="微软雅黑" panose="020B0503020204020204" pitchFamily="34" charset="-122"/>
                <a:cs typeface="Times New Roman" panose="02020603050405020304" pitchFamily="18" charset="0"/>
              </a:rPr>
              <a:t>γ</a:t>
            </a:r>
            <a:r>
              <a:rPr lang="en-US" altLang="zh-CN" sz="2400" b="1" baseline="-25000" dirty="0">
                <a:latin typeface="+mn-lt"/>
                <a:ea typeface="微软雅黑" panose="020B0503020204020204" pitchFamily="34" charset="-122"/>
                <a:cs typeface="Times New Roman" panose="02020603050405020304" pitchFamily="18" charset="0"/>
              </a:rPr>
              <a:t>3</a:t>
            </a:r>
            <a:r>
              <a:rPr lang="zh-CN" altLang="en-US" sz="2400" b="1" dirty="0">
                <a:latin typeface="+mn-lt"/>
                <a:ea typeface="微软雅黑" panose="020B0503020204020204" pitchFamily="34" charset="-122"/>
                <a:cs typeface="Times New Roman" panose="02020603050405020304" pitchFamily="18" charset="0"/>
              </a:rPr>
              <a:t>的估计值没有拒绝公司特质风险对期望收益率没有系统影响的零假设</a:t>
            </a:r>
            <a:endParaRPr lang="zh-CN" altLang="en-US" sz="2400" dirty="0">
              <a:latin typeface="+mn-lt"/>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72004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528" y="169248"/>
            <a:ext cx="6552728" cy="675084"/>
          </a:xfrm>
        </p:spPr>
        <p:txBody>
          <a:bodyPr>
            <a:normAutofit/>
          </a:bodyPr>
          <a:lstStyle/>
          <a:p>
            <a:pPr algn="l"/>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模型</a:t>
            </a:r>
          </a:p>
        </p:txBody>
      </p:sp>
      <p:sp>
        <p:nvSpPr>
          <p:cNvPr id="3" name="内容占位符 2"/>
          <p:cNvSpPr>
            <a:spLocks noGrp="1"/>
          </p:cNvSpPr>
          <p:nvPr>
            <p:ph idx="1"/>
          </p:nvPr>
        </p:nvSpPr>
        <p:spPr>
          <a:xfrm>
            <a:off x="467544" y="1243223"/>
            <a:ext cx="8229600" cy="1354444"/>
          </a:xfrm>
        </p:spPr>
        <p:txBody>
          <a:bodyPr>
            <a:normAutofit/>
          </a:bodyPr>
          <a:lstStyle/>
          <a:p>
            <a:pPr marL="0" indent="0">
              <a:lnSpc>
                <a:spcPct val="125000"/>
              </a:lnSpc>
              <a:spcBef>
                <a:spcPts val="0"/>
              </a:spcBef>
              <a:buNone/>
            </a:pPr>
            <a:r>
              <a:rPr lang="zh-CN" altLang="en-US" sz="3000" b="1" dirty="0">
                <a:latin typeface="微软雅黑" panose="020B0503020204020204" pitchFamily="34" charset="-122"/>
                <a:ea typeface="微软雅黑" panose="020B0503020204020204" pitchFamily="34" charset="-122"/>
              </a:rPr>
              <a:t>在均值</a:t>
            </a:r>
            <a:r>
              <a:rPr lang="en-US" altLang="zh-CN" sz="3000" b="1" dirty="0">
                <a:latin typeface="微软雅黑" panose="020B0503020204020204" pitchFamily="34" charset="-122"/>
                <a:ea typeface="微软雅黑" panose="020B0503020204020204" pitchFamily="34" charset="-122"/>
              </a:rPr>
              <a:t>-</a:t>
            </a:r>
            <a:r>
              <a:rPr lang="zh-CN" altLang="en-US" sz="3000" b="1" dirty="0">
                <a:latin typeface="微软雅黑" panose="020B0503020204020204" pitchFamily="34" charset="-122"/>
                <a:ea typeface="微软雅黑" panose="020B0503020204020204" pitchFamily="34" charset="-122"/>
              </a:rPr>
              <a:t>方差理论的框架下，</a:t>
            </a:r>
            <a:r>
              <a:rPr lang="en-US" altLang="zh-CN" sz="3000" b="1" dirty="0">
                <a:latin typeface="Times New Roman" panose="02020603050405020304" pitchFamily="18" charset="0"/>
                <a:ea typeface="微软雅黑" panose="020B0503020204020204" pitchFamily="34" charset="-122"/>
                <a:cs typeface="Times New Roman" panose="02020603050405020304" pitchFamily="18" charset="0"/>
              </a:rPr>
              <a:t>Sharpe &amp; </a:t>
            </a:r>
            <a:r>
              <a:rPr lang="en-US" altLang="zh-CN" sz="3000" b="1" dirty="0" err="1">
                <a:latin typeface="Times New Roman" panose="02020603050405020304" pitchFamily="18" charset="0"/>
                <a:ea typeface="微软雅黑" panose="020B0503020204020204" pitchFamily="34" charset="-122"/>
                <a:cs typeface="Times New Roman" panose="02020603050405020304" pitchFamily="18" charset="0"/>
              </a:rPr>
              <a:t>Lintner</a:t>
            </a:r>
            <a:r>
              <a:rPr lang="en-US" altLang="zh-CN" sz="3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000" b="1" dirty="0">
                <a:latin typeface="微软雅黑" panose="020B0503020204020204" pitchFamily="34" charset="-122"/>
                <a:ea typeface="微软雅黑" panose="020B0503020204020204" pitchFamily="34" charset="-122"/>
              </a:rPr>
              <a:t>导出了存在无风险资产的资产定价均衡模型</a:t>
            </a:r>
            <a:endParaRPr lang="en-US" altLang="zh-CN" sz="30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503663" y="2673236"/>
            <a:ext cx="5382359" cy="523220"/>
          </a:xfrm>
          <a:prstGeom prst="rect">
            <a:avLst/>
          </a:prstGeom>
          <a:noFill/>
        </p:spPr>
        <p:txBody>
          <a:bodyPr wrap="square" rtlCol="0">
            <a:spAutoFit/>
          </a:bodyPr>
          <a:lstStyle/>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Sharpe-</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Lintner</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CAPM</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模型</a:t>
            </a: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606239" y="3557662"/>
            <a:ext cx="6120680" cy="646331"/>
          </a:xfrm>
          <a:prstGeom prst="rect">
            <a:avLst/>
          </a:prstGeom>
          <a:noFill/>
        </p:spPr>
        <p:txBody>
          <a:bodyPr wrap="square" rtlCol="0">
            <a:spAutoFit/>
          </a:bodyPr>
          <a:lstStyle/>
          <a:p>
            <a:pPr algn="ctr"/>
            <a:r>
              <a:rPr lang="en-US" altLang="zh-CN" sz="3600" b="1" i="1" dirty="0">
                <a:solidFill>
                  <a:srgbClr val="C00000"/>
                </a:solidFill>
                <a:latin typeface="+mn-lt"/>
              </a:rPr>
              <a:t>E</a:t>
            </a:r>
            <a:r>
              <a:rPr lang="en-US" altLang="zh-CN" sz="3600" b="1" dirty="0">
                <a:solidFill>
                  <a:srgbClr val="C00000"/>
                </a:solidFill>
                <a:latin typeface="+mn-lt"/>
              </a:rPr>
              <a:t>(</a:t>
            </a:r>
            <a:r>
              <a:rPr lang="en-US" altLang="zh-CN" sz="3600" b="1" i="1" dirty="0" err="1">
                <a:solidFill>
                  <a:srgbClr val="C00000"/>
                </a:solidFill>
                <a:latin typeface="+mn-lt"/>
              </a:rPr>
              <a:t>R</a:t>
            </a:r>
            <a:r>
              <a:rPr lang="en-US" altLang="zh-CN" sz="3600" b="1" i="1" baseline="-25000" dirty="0" err="1">
                <a:solidFill>
                  <a:srgbClr val="C00000"/>
                </a:solidFill>
                <a:latin typeface="+mn-lt"/>
              </a:rPr>
              <a:t>i</a:t>
            </a:r>
            <a:r>
              <a:rPr lang="en-US" altLang="zh-CN" sz="3600" b="1" dirty="0">
                <a:solidFill>
                  <a:srgbClr val="C00000"/>
                </a:solidFill>
                <a:latin typeface="+mn-lt"/>
              </a:rPr>
              <a:t>) </a:t>
            </a:r>
            <a:r>
              <a:rPr lang="en-US" altLang="zh-CN" sz="3600" b="1" dirty="0">
                <a:latin typeface="+mn-lt"/>
              </a:rPr>
              <a:t>– </a:t>
            </a:r>
            <a:r>
              <a:rPr lang="en-US" altLang="zh-CN" sz="3600" b="1" i="1" dirty="0" err="1">
                <a:latin typeface="+mn-lt"/>
              </a:rPr>
              <a:t>R</a:t>
            </a:r>
            <a:r>
              <a:rPr lang="en-US" altLang="zh-CN" sz="3600" b="1" i="1" baseline="-25000" dirty="0" err="1">
                <a:latin typeface="+mn-lt"/>
              </a:rPr>
              <a:t>f</a:t>
            </a:r>
            <a:r>
              <a:rPr lang="en-US" altLang="zh-CN" sz="3600" b="1" dirty="0">
                <a:latin typeface="+mn-lt"/>
              </a:rPr>
              <a:t>  = </a:t>
            </a:r>
            <a:r>
              <a:rPr lang="el-GR" altLang="zh-CN" sz="3600" b="1" i="1" dirty="0">
                <a:latin typeface="+mn-lt"/>
              </a:rPr>
              <a:t>β</a:t>
            </a:r>
            <a:r>
              <a:rPr lang="en-US" altLang="zh-CN" sz="3600" b="1" i="1" baseline="-25000" dirty="0" err="1">
                <a:latin typeface="+mn-lt"/>
              </a:rPr>
              <a:t>im</a:t>
            </a:r>
            <a:r>
              <a:rPr lang="en-US" altLang="zh-CN" sz="3600" b="1" i="1" dirty="0">
                <a:latin typeface="+mn-lt"/>
              </a:rPr>
              <a:t> </a:t>
            </a:r>
            <a:r>
              <a:rPr lang="en-US" altLang="zh-CN" sz="3600" b="1" dirty="0">
                <a:latin typeface="+mn-lt"/>
              </a:rPr>
              <a:t>[</a:t>
            </a:r>
            <a:r>
              <a:rPr lang="en-US" altLang="zh-CN" sz="3600" b="1" i="1" dirty="0">
                <a:latin typeface="+mn-lt"/>
              </a:rPr>
              <a:t>E</a:t>
            </a:r>
            <a:r>
              <a:rPr lang="en-US" altLang="zh-CN" sz="3600" b="1" dirty="0">
                <a:latin typeface="+mn-lt"/>
              </a:rPr>
              <a:t>(</a:t>
            </a:r>
            <a:r>
              <a:rPr lang="en-US" altLang="zh-CN" sz="3600" b="1" i="1" dirty="0">
                <a:latin typeface="+mn-lt"/>
              </a:rPr>
              <a:t>R</a:t>
            </a:r>
            <a:r>
              <a:rPr lang="en-US" altLang="zh-CN" sz="3600" b="1" i="1" baseline="-25000" dirty="0">
                <a:latin typeface="+mn-lt"/>
              </a:rPr>
              <a:t>m</a:t>
            </a:r>
            <a:r>
              <a:rPr lang="en-US" altLang="zh-CN" sz="3600" b="1" dirty="0">
                <a:latin typeface="+mn-lt"/>
              </a:rPr>
              <a:t>) - </a:t>
            </a:r>
            <a:r>
              <a:rPr lang="en-US" altLang="zh-CN" sz="3600" b="1" i="1" dirty="0" err="1">
                <a:latin typeface="+mn-lt"/>
              </a:rPr>
              <a:t>R</a:t>
            </a:r>
            <a:r>
              <a:rPr lang="en-US" altLang="zh-CN" sz="3600" b="1" i="1" baseline="-25000" dirty="0" err="1">
                <a:latin typeface="+mn-lt"/>
              </a:rPr>
              <a:t>f</a:t>
            </a:r>
            <a:r>
              <a:rPr lang="en-US" altLang="zh-CN" sz="3600" b="1" dirty="0">
                <a:latin typeface="+mn-lt"/>
              </a:rPr>
              <a:t>]</a:t>
            </a:r>
            <a:endParaRPr lang="zh-CN" altLang="en-US" sz="3600" b="1" dirty="0">
              <a:latin typeface="+mn-lt"/>
            </a:endParaRPr>
          </a:p>
        </p:txBody>
      </p:sp>
      <p:sp>
        <p:nvSpPr>
          <p:cNvPr id="13" name="文本框 12"/>
          <p:cNvSpPr txBox="1"/>
          <p:nvPr/>
        </p:nvSpPr>
        <p:spPr>
          <a:xfrm>
            <a:off x="1587900" y="4437112"/>
            <a:ext cx="6120680" cy="646331"/>
          </a:xfrm>
          <a:prstGeom prst="rect">
            <a:avLst/>
          </a:prstGeom>
          <a:noFill/>
        </p:spPr>
        <p:txBody>
          <a:bodyPr wrap="square" rtlCol="0">
            <a:spAutoFit/>
          </a:bodyPr>
          <a:lstStyle/>
          <a:p>
            <a:pPr algn="ctr"/>
            <a:r>
              <a:rPr lang="el-GR" altLang="zh-CN" sz="3600" b="1" i="1" dirty="0">
                <a:latin typeface="+mn-lt"/>
              </a:rPr>
              <a:t>β</a:t>
            </a:r>
            <a:r>
              <a:rPr lang="en-US" altLang="zh-CN" sz="3600" b="1" i="1" baseline="-25000" dirty="0" err="1">
                <a:latin typeface="+mn-lt"/>
              </a:rPr>
              <a:t>im</a:t>
            </a:r>
            <a:r>
              <a:rPr lang="en-US" altLang="zh-CN" sz="3600" b="1" i="1" dirty="0">
                <a:latin typeface="+mn-lt"/>
              </a:rPr>
              <a:t> = </a:t>
            </a:r>
            <a:r>
              <a:rPr lang="en-US" altLang="zh-CN" sz="3600" b="1" dirty="0">
                <a:latin typeface="+mn-lt"/>
              </a:rPr>
              <a:t>Cov(</a:t>
            </a:r>
            <a:r>
              <a:rPr lang="en-US" altLang="zh-CN" sz="3600" b="1" i="1" dirty="0" err="1">
                <a:latin typeface="+mn-lt"/>
              </a:rPr>
              <a:t>R</a:t>
            </a:r>
            <a:r>
              <a:rPr lang="en-US" altLang="zh-CN" sz="3600" b="1" i="1" baseline="-25000" dirty="0" err="1">
                <a:latin typeface="+mn-lt"/>
              </a:rPr>
              <a:t>i</a:t>
            </a:r>
            <a:r>
              <a:rPr lang="en-US" altLang="zh-CN" sz="3600" b="1" dirty="0">
                <a:latin typeface="+mn-lt"/>
              </a:rPr>
              <a:t>, </a:t>
            </a:r>
            <a:r>
              <a:rPr lang="en-US" altLang="zh-CN" sz="3600" b="1" i="1" dirty="0">
                <a:latin typeface="+mn-lt"/>
              </a:rPr>
              <a:t>R</a:t>
            </a:r>
            <a:r>
              <a:rPr lang="en-US" altLang="zh-CN" sz="3600" b="1" i="1" baseline="-25000" dirty="0">
                <a:latin typeface="+mn-lt"/>
              </a:rPr>
              <a:t>m</a:t>
            </a:r>
            <a:r>
              <a:rPr lang="en-US" altLang="zh-CN" sz="3600" b="1" dirty="0">
                <a:latin typeface="+mn-lt"/>
              </a:rPr>
              <a:t>) / Var(</a:t>
            </a:r>
            <a:r>
              <a:rPr lang="en-US" altLang="zh-CN" sz="3600" b="1" i="1" dirty="0">
                <a:latin typeface="+mn-lt"/>
              </a:rPr>
              <a:t>R</a:t>
            </a:r>
            <a:r>
              <a:rPr lang="en-US" altLang="zh-CN" sz="3600" b="1" i="1" baseline="-25000" dirty="0">
                <a:latin typeface="+mn-lt"/>
              </a:rPr>
              <a:t>m</a:t>
            </a:r>
            <a:r>
              <a:rPr lang="en-US" altLang="zh-CN" sz="3600" b="1" dirty="0">
                <a:latin typeface="+mn-lt"/>
              </a:rPr>
              <a:t>)</a:t>
            </a:r>
            <a:endParaRPr lang="zh-CN" altLang="en-US" sz="3600" b="1" dirty="0">
              <a:latin typeface="+mn-lt"/>
            </a:endParaRPr>
          </a:p>
        </p:txBody>
      </p:sp>
      <p:sp>
        <p:nvSpPr>
          <p:cNvPr id="14" name="文本框 13"/>
          <p:cNvSpPr txBox="1"/>
          <p:nvPr/>
        </p:nvSpPr>
        <p:spPr>
          <a:xfrm>
            <a:off x="1574467" y="5444649"/>
            <a:ext cx="6152452" cy="523220"/>
          </a:xfrm>
          <a:prstGeom prst="rect">
            <a:avLst/>
          </a:prstGeom>
          <a:noFill/>
        </p:spPr>
        <p:txBody>
          <a:bodyPr wrap="square" rtlCol="0">
            <a:spAutoFit/>
          </a:bodyPr>
          <a:lstStyle/>
          <a:p>
            <a:pPr algn="ctr"/>
            <a:r>
              <a:rPr lang="en-US" altLang="zh-CN" sz="2800" b="1" dirty="0">
                <a:solidFill>
                  <a:srgbClr val="0070C0"/>
                </a:solidFill>
                <a:latin typeface="+mn-lt"/>
                <a:ea typeface="微软雅黑" panose="020B0503020204020204" pitchFamily="34" charset="-122"/>
              </a:rPr>
              <a:t>CAPM</a:t>
            </a:r>
            <a:r>
              <a:rPr lang="zh-CN" altLang="en-US" sz="2800" b="1" dirty="0">
                <a:solidFill>
                  <a:srgbClr val="0070C0"/>
                </a:solidFill>
                <a:latin typeface="+mn-lt"/>
                <a:ea typeface="微软雅黑" panose="020B0503020204020204" pitchFamily="34" charset="-122"/>
              </a:rPr>
              <a:t>的核心是资产的期望收益率</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6016" y="1340768"/>
            <a:ext cx="7632848" cy="1656184"/>
          </a:xfrm>
        </p:spPr>
        <p:txBody>
          <a:bodyPr>
            <a:normAutofit/>
          </a:bodyPr>
          <a:lstStyle/>
          <a:p>
            <a:pPr marL="0" indent="0" algn="just">
              <a:lnSpc>
                <a:spcPct val="150000"/>
              </a:lnSpc>
              <a:buNone/>
            </a:pPr>
            <a:r>
              <a:rPr lang="en-US" altLang="zh-CN" sz="3000" b="1" dirty="0">
                <a:solidFill>
                  <a:srgbClr val="0070C0"/>
                </a:solidFill>
                <a:ea typeface="微软雅黑" panose="020B0503020204020204" pitchFamily="34" charset="-122"/>
              </a:rPr>
              <a:t>CAPM → </a:t>
            </a:r>
            <a:r>
              <a:rPr lang="zh-CN" altLang="en-US" sz="3000" b="1" dirty="0">
                <a:solidFill>
                  <a:srgbClr val="0070C0"/>
                </a:solidFill>
                <a:ea typeface="微软雅黑" panose="020B0503020204020204" pitchFamily="34" charset="-122"/>
              </a:rPr>
              <a:t>均衡期望收益率</a:t>
            </a:r>
            <a:r>
              <a:rPr lang="zh-CN" altLang="en-US" sz="3000" b="1" dirty="0">
                <a:ea typeface="微软雅黑" panose="020B0503020204020204" pitchFamily="34" charset="-122"/>
              </a:rPr>
              <a:t>，但一般</a:t>
            </a:r>
            <a:r>
              <a:rPr lang="zh-CN" altLang="en-US" sz="3000" b="1" dirty="0">
                <a:solidFill>
                  <a:srgbClr val="C00000"/>
                </a:solidFill>
                <a:ea typeface="微软雅黑" panose="020B0503020204020204" pitchFamily="34" charset="-122"/>
              </a:rPr>
              <a:t>难以均衡</a:t>
            </a:r>
            <a:endParaRPr lang="en-US" altLang="zh-CN" sz="3000" b="1" dirty="0">
              <a:ea typeface="微软雅黑" panose="020B0503020204020204" pitchFamily="34" charset="-122"/>
            </a:endParaRPr>
          </a:p>
          <a:p>
            <a:pPr marL="0" indent="0" algn="just">
              <a:lnSpc>
                <a:spcPct val="150000"/>
              </a:lnSpc>
              <a:buNone/>
            </a:pPr>
            <a:r>
              <a:rPr lang="zh-CN" altLang="en-US" sz="3000" b="1" dirty="0">
                <a:ea typeface="微软雅黑" panose="020B0503020204020204" pitchFamily="34" charset="-122"/>
              </a:rPr>
              <a:t>资产收益率可分解为：</a:t>
            </a:r>
            <a:r>
              <a:rPr lang="zh-CN" altLang="en-US" sz="3000" b="1" dirty="0">
                <a:solidFill>
                  <a:srgbClr val="C00000"/>
                </a:solidFill>
                <a:ea typeface="微软雅黑" panose="020B0503020204020204" pitchFamily="34" charset="-122"/>
              </a:rPr>
              <a:t>期望和</a:t>
            </a:r>
            <a:r>
              <a:rPr lang="zh-CN" altLang="en-US" sz="3000" b="1" dirty="0">
                <a:solidFill>
                  <a:srgbClr val="0070C0"/>
                </a:solidFill>
                <a:ea typeface="微软雅黑" panose="020B0503020204020204" pitchFamily="34" charset="-122"/>
              </a:rPr>
              <a:t>未预期部分</a:t>
            </a: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3284984"/>
            <a:ext cx="6494107" cy="749082"/>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4426246"/>
            <a:ext cx="6494107" cy="638672"/>
          </a:xfrm>
          <a:prstGeom prst="rect">
            <a:avLst/>
          </a:prstGeom>
        </p:spPr>
      </p:pic>
      <p:cxnSp>
        <p:nvCxnSpPr>
          <p:cNvPr id="13" name="直接连接符 12"/>
          <p:cNvCxnSpPr/>
          <p:nvPr/>
        </p:nvCxnSpPr>
        <p:spPr>
          <a:xfrm>
            <a:off x="2607151" y="4027746"/>
            <a:ext cx="129614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607151" y="5107866"/>
            <a:ext cx="129614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07351" y="4027746"/>
            <a:ext cx="57606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407351" y="5107866"/>
            <a:ext cx="57606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1083" y="1341911"/>
            <a:ext cx="3464091" cy="685791"/>
          </a:xfrm>
        </p:spPr>
        <p:txBody>
          <a:bodyPr>
            <a:normAutofit/>
          </a:bodyPr>
          <a:lstStyle/>
          <a:p>
            <a:pPr marL="0" indent="0">
              <a:buNone/>
            </a:pPr>
            <a:r>
              <a:rPr lang="en-US" altLang="zh-CN" b="1" dirty="0">
                <a:ea typeface="微软雅黑" panose="020B0503020204020204" pitchFamily="34" charset="-122"/>
              </a:rPr>
              <a:t>CAPM </a:t>
            </a:r>
            <a:r>
              <a:rPr lang="zh-CN" altLang="en-US" b="1" dirty="0">
                <a:ea typeface="微软雅黑" panose="020B0503020204020204" pitchFamily="34" charset="-122"/>
              </a:rPr>
              <a:t>可改写为</a:t>
            </a:r>
            <a:r>
              <a:rPr lang="en-US" altLang="zh-CN" b="1" dirty="0">
                <a:ea typeface="微软雅黑" panose="020B0503020204020204" pitchFamily="34" charset="-122"/>
              </a:rPr>
              <a:t>:</a:t>
            </a:r>
            <a:endParaRPr lang="zh-CN" altLang="en-US" b="1" dirty="0">
              <a:ea typeface="微软雅黑" panose="020B0503020204020204" pitchFamily="34" charset="-122"/>
            </a:endParaRPr>
          </a:p>
        </p:txBody>
      </p:sp>
      <p:sp>
        <p:nvSpPr>
          <p:cNvPr id="5" name="矩形 4"/>
          <p:cNvSpPr/>
          <p:nvPr/>
        </p:nvSpPr>
        <p:spPr>
          <a:xfrm>
            <a:off x="1187624" y="4393076"/>
            <a:ext cx="2646878"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进一步改写为</a:t>
            </a:r>
          </a:p>
        </p:txBody>
      </p:sp>
      <p:sp>
        <p:nvSpPr>
          <p:cNvPr id="7" name="TextBox 6"/>
          <p:cNvSpPr txBox="1"/>
          <p:nvPr/>
        </p:nvSpPr>
        <p:spPr>
          <a:xfrm>
            <a:off x="1187624" y="5290518"/>
            <a:ext cx="720080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其中，</a:t>
            </a:r>
            <a:r>
              <a:rPr lang="en-US" altLang="zh-CN" sz="3200" b="1" i="1" dirty="0" err="1">
                <a:latin typeface="+mn-lt"/>
                <a:ea typeface="微软雅黑" panose="020B0503020204020204" pitchFamily="34" charset="-122"/>
              </a:rPr>
              <a:t>r</a:t>
            </a:r>
            <a:r>
              <a:rPr lang="en-US" altLang="zh-CN" sz="3200" b="1" i="1" baseline="-25000" dirty="0" err="1">
                <a:latin typeface="+mn-lt"/>
                <a:ea typeface="微软雅黑" panose="020B0503020204020204" pitchFamily="34" charset="-122"/>
              </a:rPr>
              <a:t>i</a:t>
            </a:r>
            <a:r>
              <a:rPr lang="en-US" altLang="zh-CN" sz="3200" b="1" i="1" dirty="0">
                <a:latin typeface="+mn-lt"/>
                <a:ea typeface="微软雅黑" panose="020B0503020204020204" pitchFamily="34" charset="-122"/>
              </a:rPr>
              <a:t> </a:t>
            </a:r>
            <a:r>
              <a:rPr lang="en-US" altLang="zh-CN" sz="3200" b="1" dirty="0">
                <a:latin typeface="+mn-lt"/>
                <a:ea typeface="微软雅黑" panose="020B0503020204020204" pitchFamily="34" charset="-122"/>
              </a:rPr>
              <a:t>= </a:t>
            </a:r>
            <a:r>
              <a:rPr lang="en-US" altLang="zh-CN" sz="3200" b="1" i="1" dirty="0" err="1">
                <a:latin typeface="+mn-lt"/>
                <a:ea typeface="微软雅黑" panose="020B0503020204020204" pitchFamily="34" charset="-122"/>
              </a:rPr>
              <a:t>R</a:t>
            </a:r>
            <a:r>
              <a:rPr lang="en-US" altLang="zh-CN" sz="3200" b="1" i="1" baseline="-25000" dirty="0" err="1">
                <a:latin typeface="+mn-lt"/>
                <a:ea typeface="微软雅黑" panose="020B0503020204020204" pitchFamily="34" charset="-122"/>
              </a:rPr>
              <a:t>i</a:t>
            </a:r>
            <a:r>
              <a:rPr lang="en-US" altLang="zh-CN" sz="3200" b="1" dirty="0" err="1">
                <a:latin typeface="+mn-lt"/>
                <a:ea typeface="微软雅黑" panose="020B0503020204020204" pitchFamily="34" charset="-122"/>
              </a:rPr>
              <a:t>-</a:t>
            </a:r>
            <a:r>
              <a:rPr lang="en-US" altLang="zh-CN" sz="3200" b="1" i="1" dirty="0" err="1">
                <a:latin typeface="+mn-lt"/>
                <a:ea typeface="微软雅黑" panose="020B0503020204020204" pitchFamily="34" charset="-122"/>
              </a:rPr>
              <a:t>R</a:t>
            </a:r>
            <a:r>
              <a:rPr lang="en-US" altLang="zh-CN" sz="3200" b="1" i="1" baseline="-25000" dirty="0" err="1">
                <a:latin typeface="+mn-lt"/>
                <a:ea typeface="微软雅黑" panose="020B0503020204020204" pitchFamily="34" charset="-122"/>
              </a:rPr>
              <a:t>f</a:t>
            </a:r>
            <a:r>
              <a:rPr lang="en-US" altLang="zh-CN" sz="3200" b="1" i="1" dirty="0">
                <a:latin typeface="+mn-lt"/>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称为资产</a:t>
            </a:r>
            <a:r>
              <a:rPr lang="en-US" altLang="zh-CN" sz="3200" b="1" i="1" dirty="0" err="1">
                <a:latin typeface="+mn-lt"/>
                <a:ea typeface="微软雅黑" panose="020B0503020204020204" pitchFamily="34" charset="-122"/>
              </a:rPr>
              <a:t>i</a:t>
            </a:r>
            <a:r>
              <a:rPr lang="zh-CN" altLang="en-US" sz="3200" b="1" dirty="0">
                <a:solidFill>
                  <a:srgbClr val="C00000"/>
                </a:solidFill>
                <a:latin typeface="微软雅黑" panose="020B0503020204020204" pitchFamily="34" charset="-122"/>
                <a:ea typeface="微软雅黑" panose="020B0503020204020204" pitchFamily="34" charset="-122"/>
              </a:rPr>
              <a:t>超额收益</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2087666"/>
            <a:ext cx="6346114" cy="2070649"/>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357025"/>
            <a:ext cx="3071096" cy="658870"/>
          </a:xfrm>
          <a:prstGeom prst="rect">
            <a:avLst/>
          </a:prstGeom>
          <a:ln w="19050">
            <a:solidFill>
              <a:srgbClr val="C00000"/>
            </a:solidFill>
          </a:ln>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9972" y="1954846"/>
            <a:ext cx="8424936" cy="1511710"/>
          </a:xfrm>
        </p:spPr>
        <p:txBody>
          <a:bodyPr>
            <a:noAutofit/>
          </a:bodyPr>
          <a:lstStyle/>
          <a:p>
            <a:pPr marL="0" indent="0">
              <a:lnSpc>
                <a:spcPct val="170000"/>
              </a:lnSpc>
              <a:buNone/>
            </a:pPr>
            <a:r>
              <a:rPr lang="zh-CN" altLang="en-US" sz="2800" b="1" dirty="0">
                <a:solidFill>
                  <a:srgbClr val="0070C0"/>
                </a:solidFill>
                <a:ea typeface="微软雅黑" panose="020B0503020204020204" pitchFamily="34" charset="-122"/>
              </a:rPr>
              <a:t>最小二乘估计假设条件：</a:t>
            </a:r>
            <a:r>
              <a:rPr lang="zh-CN" altLang="en-US" sz="2800" b="1" dirty="0">
                <a:solidFill>
                  <a:srgbClr val="C00000"/>
                </a:solidFill>
                <a:ea typeface="微软雅黑" panose="020B0503020204020204" pitchFamily="34" charset="-122"/>
              </a:rPr>
              <a:t>自变量与残差的协方差为零</a:t>
            </a:r>
            <a:endParaRPr lang="en-US" altLang="zh-CN" sz="2800" b="1" dirty="0">
              <a:solidFill>
                <a:srgbClr val="C00000"/>
              </a:solidFill>
              <a:ea typeface="微软雅黑" panose="020B0503020204020204" pitchFamily="34" charset="-122"/>
            </a:endParaRPr>
          </a:p>
          <a:p>
            <a:pPr marL="0" indent="0" algn="ctr">
              <a:lnSpc>
                <a:spcPct val="170000"/>
              </a:lnSpc>
              <a:spcBef>
                <a:spcPts val="0"/>
              </a:spcBef>
              <a:buNone/>
            </a:pPr>
            <a:r>
              <a:rPr lang="zh-CN" altLang="en-US" sz="2800" b="1" dirty="0">
                <a:ea typeface="微软雅黑" panose="020B0503020204020204" pitchFamily="34" charset="-122"/>
              </a:rPr>
              <a:t>验证</a:t>
            </a:r>
            <a:r>
              <a:rPr lang="en-US" altLang="zh-CN" sz="2800" b="1" dirty="0">
                <a:ea typeface="微软雅黑" panose="020B0503020204020204" pitchFamily="34" charset="-122"/>
              </a:rPr>
              <a:t>CAPM</a:t>
            </a:r>
            <a:r>
              <a:rPr lang="zh-CN" altLang="en-US" sz="2800" b="1" dirty="0">
                <a:ea typeface="微软雅黑" panose="020B0503020204020204" pitchFamily="34" charset="-122"/>
              </a:rPr>
              <a:t>模型在实证中是否满足此条件</a:t>
            </a:r>
          </a:p>
        </p:txBody>
      </p:sp>
      <p:graphicFrame>
        <p:nvGraphicFramePr>
          <p:cNvPr id="257025" name="Object 1"/>
          <p:cNvGraphicFramePr>
            <a:graphicFrameLocks noChangeAspect="1"/>
          </p:cNvGraphicFramePr>
          <p:nvPr>
            <p:extLst>
              <p:ext uri="{D42A27DB-BD31-4B8C-83A1-F6EECF244321}">
                <p14:modId xmlns:p14="http://schemas.microsoft.com/office/powerpoint/2010/main" val="54982357"/>
              </p:ext>
            </p:extLst>
          </p:nvPr>
        </p:nvGraphicFramePr>
        <p:xfrm>
          <a:off x="3131840" y="1176935"/>
          <a:ext cx="2730500" cy="744538"/>
        </p:xfrm>
        <a:graphic>
          <a:graphicData uri="http://schemas.openxmlformats.org/presentationml/2006/ole">
            <mc:AlternateContent xmlns:mc="http://schemas.openxmlformats.org/markup-compatibility/2006">
              <mc:Choice xmlns:v="urn:schemas-microsoft-com:vml" Requires="v">
                <p:oleObj spid="_x0000_s257425" name="Equation" r:id="rId4" imgW="838080" imgH="228600" progId="Equation.DSMT4">
                  <p:embed/>
                </p:oleObj>
              </mc:Choice>
              <mc:Fallback>
                <p:oleObj name="Equation" r:id="rId4" imgW="838080" imgH="2286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176935"/>
                        <a:ext cx="27305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994" y="3592277"/>
            <a:ext cx="7178346" cy="2768873"/>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12" y="1124744"/>
            <a:ext cx="7704856" cy="5256584"/>
          </a:xfrm>
        </p:spPr>
        <p:txBody>
          <a:bodyPr>
            <a:normAutofit/>
          </a:bodyPr>
          <a:lstStyle/>
          <a:p>
            <a:pPr marL="457200" lvl="1" indent="-457200">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如果</a:t>
            </a:r>
            <a:r>
              <a:rPr lang="en-US" altLang="zh-CN" b="1" dirty="0">
                <a:ea typeface="微软雅黑" panose="020B0503020204020204" pitchFamily="34" charset="-122"/>
              </a:rPr>
              <a:t>CAPM</a:t>
            </a:r>
            <a:r>
              <a:rPr lang="zh-CN" altLang="en-US" b="1" dirty="0">
                <a:ea typeface="微软雅黑" panose="020B0503020204020204" pitchFamily="34" charset="-122"/>
              </a:rPr>
              <a:t>成立，那么资产收益可分解为</a:t>
            </a:r>
            <a:r>
              <a:rPr lang="zh-CN" altLang="en-US" b="1" dirty="0">
                <a:solidFill>
                  <a:srgbClr val="C00000"/>
                </a:solidFill>
                <a:ea typeface="微软雅黑" panose="020B0503020204020204" pitchFamily="34" charset="-122"/>
              </a:rPr>
              <a:t>两个不相关的部分</a:t>
            </a:r>
            <a:r>
              <a:rPr lang="el-GR" altLang="zh-CN" b="1" i="1" dirty="0">
                <a:solidFill>
                  <a:srgbClr val="C00000"/>
                </a:solidFill>
                <a:ea typeface="微软雅黑" panose="020B0503020204020204" pitchFamily="34" charset="-122"/>
              </a:rPr>
              <a:t>β</a:t>
            </a:r>
            <a:r>
              <a:rPr lang="en-US" altLang="zh-CN" b="1" i="1" baseline="-25000" dirty="0" err="1">
                <a:solidFill>
                  <a:srgbClr val="C00000"/>
                </a:solidFill>
                <a:ea typeface="微软雅黑" panose="020B0503020204020204" pitchFamily="34" charset="-122"/>
              </a:rPr>
              <a:t>im</a:t>
            </a:r>
            <a:r>
              <a:rPr lang="en-US" altLang="zh-CN" b="1" i="1" dirty="0" err="1">
                <a:solidFill>
                  <a:srgbClr val="C00000"/>
                </a:solidFill>
                <a:ea typeface="微软雅黑" panose="020B0503020204020204" pitchFamily="34" charset="-122"/>
              </a:rPr>
              <a:t>r</a:t>
            </a:r>
            <a:r>
              <a:rPr lang="en-US" altLang="zh-CN" b="1" i="1" baseline="-25000" dirty="0" err="1">
                <a:solidFill>
                  <a:srgbClr val="C00000"/>
                </a:solidFill>
                <a:ea typeface="微软雅黑" panose="020B0503020204020204" pitchFamily="34" charset="-122"/>
              </a:rPr>
              <a:t>m</a:t>
            </a:r>
            <a:r>
              <a:rPr lang="zh-CN" altLang="en-US" b="1" dirty="0">
                <a:solidFill>
                  <a:srgbClr val="C00000"/>
                </a:solidFill>
                <a:ea typeface="微软雅黑" panose="020B0503020204020204" pitchFamily="34" charset="-122"/>
              </a:rPr>
              <a:t>和</a:t>
            </a:r>
            <a:r>
              <a:rPr lang="el-GR" altLang="zh-CN" b="1" i="1" dirty="0">
                <a:solidFill>
                  <a:srgbClr val="C00000"/>
                </a:solidFill>
                <a:ea typeface="微软雅黑" panose="020B0503020204020204" pitchFamily="34" charset="-122"/>
              </a:rPr>
              <a:t>ε</a:t>
            </a:r>
            <a:r>
              <a:rPr lang="en-US" altLang="zh-CN" b="1" i="1" baseline="-25000" dirty="0" err="1">
                <a:solidFill>
                  <a:srgbClr val="C00000"/>
                </a:solidFill>
                <a:ea typeface="微软雅黑" panose="020B0503020204020204" pitchFamily="34" charset="-122"/>
              </a:rPr>
              <a:t>i</a:t>
            </a:r>
            <a:r>
              <a:rPr lang="zh-CN" altLang="en-US" b="1" dirty="0">
                <a:ea typeface="微软雅黑" panose="020B0503020204020204" pitchFamily="34" charset="-122"/>
              </a:rPr>
              <a:t>，前者是</a:t>
            </a:r>
            <a:r>
              <a:rPr lang="zh-CN" altLang="en-US" b="1" dirty="0">
                <a:solidFill>
                  <a:srgbClr val="C00000"/>
                </a:solidFill>
                <a:ea typeface="微软雅黑" panose="020B0503020204020204" pitchFamily="34" charset="-122"/>
              </a:rPr>
              <a:t>系统风险</a:t>
            </a:r>
            <a:r>
              <a:rPr lang="zh-CN" altLang="en-US" b="1" dirty="0">
                <a:ea typeface="微软雅黑" panose="020B0503020204020204" pitchFamily="34" charset="-122"/>
              </a:rPr>
              <a:t>，后者是</a:t>
            </a:r>
            <a:r>
              <a:rPr lang="zh-CN" altLang="en-US" b="1" dirty="0">
                <a:solidFill>
                  <a:srgbClr val="C00000"/>
                </a:solidFill>
                <a:ea typeface="微软雅黑" panose="020B0503020204020204" pitchFamily="34" charset="-122"/>
              </a:rPr>
              <a:t>个体风险</a:t>
            </a:r>
            <a:r>
              <a:rPr lang="zh-CN" altLang="en-US" b="1" dirty="0">
                <a:ea typeface="微软雅黑" panose="020B0503020204020204" pitchFamily="34" charset="-122"/>
              </a:rPr>
              <a:t>，并且成立</a:t>
            </a:r>
            <a:endParaRPr lang="en-US" altLang="zh-CN" b="1" dirty="0">
              <a:ea typeface="微软雅黑" panose="020B0503020204020204" pitchFamily="34" charset="-122"/>
            </a:endParaRPr>
          </a:p>
          <a:p>
            <a:pPr marL="457200" lvl="1" indent="-457200">
              <a:lnSpc>
                <a:spcPct val="150000"/>
              </a:lnSpc>
              <a:spcBef>
                <a:spcPts val="0"/>
              </a:spcBef>
              <a:buFont typeface="Wingdings" panose="05000000000000000000" pitchFamily="2" charset="2"/>
              <a:buChar char="Ø"/>
            </a:pPr>
            <a:endParaRPr lang="en-US" altLang="zh-CN" b="1" dirty="0">
              <a:ea typeface="微软雅黑" panose="020B0503020204020204" pitchFamily="34" charset="-122"/>
            </a:endParaRPr>
          </a:p>
          <a:p>
            <a:pPr marL="457200" lvl="1" indent="-457200">
              <a:lnSpc>
                <a:spcPct val="150000"/>
              </a:lnSpc>
              <a:spcBef>
                <a:spcPts val="0"/>
              </a:spcBef>
              <a:buFont typeface="Wingdings" panose="05000000000000000000" pitchFamily="2" charset="2"/>
              <a:buChar char="Ø"/>
            </a:pPr>
            <a:endParaRPr lang="en-US" altLang="zh-CN" b="1" dirty="0">
              <a:ea typeface="微软雅黑" panose="020B0503020204020204" pitchFamily="34" charset="-122"/>
            </a:endParaRPr>
          </a:p>
          <a:p>
            <a:pPr marL="457200" lvl="1" indent="-457200">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如果</a:t>
            </a:r>
            <a:r>
              <a:rPr lang="en-US" altLang="zh-CN" b="1" dirty="0">
                <a:ea typeface="微软雅黑" panose="020B0503020204020204" pitchFamily="34" charset="-122"/>
              </a:rPr>
              <a:t>CAPM</a:t>
            </a:r>
            <a:r>
              <a:rPr lang="zh-CN" altLang="en-US" b="1" dirty="0">
                <a:ea typeface="微软雅黑" panose="020B0503020204020204" pitchFamily="34" charset="-122"/>
              </a:rPr>
              <a:t>模型中系统风险与非系统风险可以截然分开，则</a:t>
            </a:r>
            <a:r>
              <a:rPr lang="zh-CN" altLang="en-US" b="1" u="sng" dirty="0">
                <a:solidFill>
                  <a:srgbClr val="C00000"/>
                </a:solidFill>
                <a:ea typeface="微软雅黑" panose="020B0503020204020204" pitchFamily="34" charset="-122"/>
              </a:rPr>
              <a:t>假设成立</a:t>
            </a:r>
            <a:r>
              <a:rPr lang="zh-CN" altLang="en-US" b="1" dirty="0">
                <a:ea typeface="微软雅黑" panose="020B0503020204020204" pitchFamily="34" charset="-122"/>
              </a:rPr>
              <a:t>，可用最小二乘估计参数</a:t>
            </a:r>
            <a:endParaRPr lang="en-US" altLang="zh-CN" b="1" dirty="0">
              <a:ea typeface="微软雅黑" panose="020B0503020204020204" pitchFamily="34" charset="-122"/>
            </a:endParaRP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5045" y="3340233"/>
            <a:ext cx="3574790" cy="825605"/>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theme/theme1.xml><?xml version="1.0" encoding="utf-8"?>
<a:theme xmlns:a="http://schemas.openxmlformats.org/drawingml/2006/main" name="北京当代金融培训有限公司">
  <a:themeElements>
    <a:clrScheme name="北京当代金融培训有限公司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33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zh-CN" altLang="en-US" sz="3600" b="1" i="0" u="none" strike="noStrike" cap="none" normalizeH="0" baseline="0" smtClean="0">
            <a:ln>
              <a:noFill/>
            </a:ln>
            <a:solidFill>
              <a:srgbClr val="003366"/>
            </a:solidFill>
            <a:effectLst/>
            <a:latin typeface="Times New Roman" pitchFamily="18" charset="0"/>
            <a:ea typeface="SimHei" pitchFamily="2" charset="-122"/>
          </a:defRPr>
        </a:defPPr>
      </a:lstStyle>
    </a:spDef>
    <a:lnDef>
      <a:spPr bwMode="auto">
        <a:xfrm>
          <a:off x="0" y="0"/>
          <a:ext cx="1" cy="1"/>
        </a:xfrm>
        <a:custGeom>
          <a:avLst/>
          <a:gdLst/>
          <a:ahLst/>
          <a:cxnLst/>
          <a:rect l="0" t="0" r="0" b="0"/>
          <a:pathLst/>
        </a:custGeom>
        <a:solidFill>
          <a:srgbClr val="6633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zh-CN" altLang="en-US" sz="3600" b="1" i="0" u="none" strike="noStrike" cap="none" normalizeH="0" baseline="0" smtClean="0">
            <a:ln>
              <a:noFill/>
            </a:ln>
            <a:solidFill>
              <a:srgbClr val="003366"/>
            </a:solidFill>
            <a:effectLst/>
            <a:latin typeface="Times New Roman" pitchFamily="18" charset="0"/>
            <a:ea typeface="SimHei" pitchFamily="2" charset="-122"/>
          </a:defRPr>
        </a:defPPr>
      </a:lstStyle>
    </a:lnDef>
  </a:objectDefaults>
  <a:extraClrSchemeLst>
    <a:extraClrScheme>
      <a:clrScheme name="北京当代金融培训有限公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北京当代金融培训有限公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北京当代金融培训有限公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北京当代金融培训有限公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北京当代金融培训有限公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北京当代金融培训有限公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北京当代金融培训有限公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北京当代金融培训有限公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北京当代金融培训有限公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北京当代金融培训有限公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北京当代金融培训有限公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北京当代金融培训有限公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北京当代金融培训有限公司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北京当代金融培训有限公司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北京当代金融培训有限公司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20559</TotalTime>
  <Words>2117</Words>
  <Application>Microsoft Office PowerPoint</Application>
  <PresentationFormat>全屏显示(4:3)</PresentationFormat>
  <Paragraphs>277</Paragraphs>
  <Slides>49</Slides>
  <Notes>12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58" baseType="lpstr">
      <vt:lpstr>微软雅黑</vt:lpstr>
      <vt:lpstr>Arial</vt:lpstr>
      <vt:lpstr>Calibri</vt:lpstr>
      <vt:lpstr>Cambria Math</vt:lpstr>
      <vt:lpstr>Times New Roman</vt:lpstr>
      <vt:lpstr>Wingdings</vt:lpstr>
      <vt:lpstr>北京当代金融培训有限公司</vt:lpstr>
      <vt:lpstr>Office 主题</vt:lpstr>
      <vt:lpstr>Equation</vt:lpstr>
      <vt:lpstr>PowerPoint 演示文稿</vt:lpstr>
      <vt:lpstr>金融研究的核心问题</vt:lpstr>
      <vt:lpstr>检验方法</vt:lpstr>
      <vt:lpstr>资产定价的核心问题</vt:lpstr>
      <vt:lpstr>CAPM模型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CAPM的多资产估计与检验</vt:lpstr>
      <vt:lpstr>CAPM的多资产估计与检验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检验方法</vt:lpstr>
      <vt:lpstr>CAPM模型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资本资产定价模型</dc:title>
  <dc:creator>胡晓</dc:creator>
  <cp:lastModifiedBy>klkl zhu</cp:lastModifiedBy>
  <cp:revision>712</cp:revision>
  <dcterms:created xsi:type="dcterms:W3CDTF">2012-08-17T15:15:32Z</dcterms:created>
  <dcterms:modified xsi:type="dcterms:W3CDTF">2024-03-17T09:45:55Z</dcterms:modified>
</cp:coreProperties>
</file>