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57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5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59" r:id="rId2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5" d="100"/>
          <a:sy n="75" d="100"/>
        </p:scale>
        <p:origin x="67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F4E33-DA20-4C6F-9893-34A80F7CFE62}" type="datetimeFigureOut">
              <a:t>4/20/2022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7C0F1-EA8B-4235-9D6F-0467EE014A5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694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AABEC-0DBC-4384-99E1-2A5640698A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87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AABEC-0DBC-4384-99E1-2A5640698A4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94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AABEC-0DBC-4384-99E1-2A5640698A4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80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AABEC-0DBC-4384-99E1-2A5640698A4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5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AABEC-0DBC-4384-99E1-2A5640698A4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030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AABEC-0DBC-4384-99E1-2A5640698A4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148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AABEC-0DBC-4384-99E1-2A5640698A4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64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AABEC-0DBC-4384-99E1-2A5640698A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87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AABEC-0DBC-4384-99E1-2A5640698A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87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AABEC-0DBC-4384-99E1-2A5640698A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33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000000"/>
              </a:solidFill>
              <a:effectLst/>
              <a:latin typeface="FSBrabo"/>
            </a:endParaRPr>
          </a:p>
          <a:p>
            <a:endParaRPr lang="en-US" b="0" i="0">
              <a:solidFill>
                <a:srgbClr val="000000"/>
              </a:solidFill>
              <a:effectLst/>
              <a:latin typeface="FSBrabo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AABEC-0DBC-4384-99E1-2A5640698A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87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AABEC-0DBC-4384-99E1-2A5640698A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8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AABEC-0DBC-4384-99E1-2A5640698A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04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AABEC-0DBC-4384-99E1-2A5640698A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63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AABEC-0DBC-4384-99E1-2A5640698A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24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2A3D0-6453-4555-8B1A-E89E4256A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828177-09A6-44B6-8D86-221DB5A5C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FA014-59E2-4DAD-AACD-B0B4ADD55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DB46-5842-4895-943B-BC6BE78BC00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C5BFD-839E-44C9-978B-8A54E39F2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15286-8470-42B1-93BA-9AF5B7DC5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C0BF-D478-4C31-B22B-490EF7A67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3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3391A-BBFB-4EAB-8CF6-454520663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75D8B7-EE53-4CE2-AD7F-0FF1276CF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19CEF-DF89-4D19-BB20-CCC1F05E2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DB46-5842-4895-943B-BC6BE78BC00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CC152-DF7E-442A-84D4-89C3B6724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D09E1-8CB2-426C-8A0D-A64B4D5E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C0BF-D478-4C31-B22B-490EF7A67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5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55536B-1169-4B4E-9299-6D66C5F6BF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24254B-B529-4BB7-8302-01E2B3696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0AB2A-648E-42A7-9468-8C454D247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DB46-5842-4895-943B-BC6BE78BC00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E0B53-EE66-47BB-AEA4-0E7969CB7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9BCBC-6DCC-4BAC-9B2C-395D31D2F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C0BF-D478-4C31-B22B-490EF7A67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52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A31F2-BAB5-4850-A8B1-CE3537BB3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03807-F74B-4218-97A6-3DDFA2500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DD47B-7436-4D7B-9B91-9DB6F16A1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DB46-5842-4895-943B-BC6BE78BC00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914CE-3D50-47CF-94F9-330872901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9B538-B87F-4396-B5F7-ED88155E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C0BF-D478-4C31-B22B-490EF7A67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86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02129-664C-415B-833A-2ACE0E673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7D27C-2AED-4BF3-9678-BAFEFFEA7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AC11C-F5D1-442F-805F-16D5C06FF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DB46-5842-4895-943B-BC6BE78BC00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916CA-3879-4C63-9FF3-6684B81C7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ECB1E-DE2A-4A46-9CE6-E6FACF7AF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C0BF-D478-4C31-B22B-490EF7A67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23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A9BE2-204D-4DB6-BE75-4A6FE1427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1241F-8E84-4079-A7B9-87BE98A44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D1A5E-3E58-47DB-8A4B-C2DA4BAAC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028B0-B477-4066-8A43-B1687BD9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DB46-5842-4895-943B-BC6BE78BC00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B49B0-0463-4948-BE20-86A5390C4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96ADE-5FE0-439E-A14F-48BD13A5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C0BF-D478-4C31-B22B-490EF7A67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8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68583-29F8-4D29-9D96-990B1011D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C1C10-1382-4476-9A64-B1468199F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29BCA-E949-4C8F-B8E1-A4BC23912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4513E3-4C17-468F-9530-3E36DE5137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204B3C-0AFE-459E-9D72-98A1A61C7E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CCAAE7-5B52-4DE0-96C8-3C5047287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DB46-5842-4895-943B-BC6BE78BC00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1E4D51-EE8D-4DF1-A21A-9AC4D196D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38BE36-8885-4DDC-ADD9-D6B309CE7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C0BF-D478-4C31-B22B-490EF7A67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0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C7009-A7DF-41DC-9E6C-CD2BB13CA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4EA8CF-0060-4BC3-A777-F4C5A3093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DB46-5842-4895-943B-BC6BE78BC00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32A83-117B-4BF0-95D2-9FD67DC7D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0AD54-016B-483B-8C41-E40DF9B45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C0BF-D478-4C31-B22B-490EF7A67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7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E3E454-9488-4FCC-9B1D-5CE1D6D94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DB46-5842-4895-943B-BC6BE78BC00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0D15A-08C6-467A-81BB-E8F263617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20C01-0C91-4140-B6DF-3D42B1B04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C0BF-D478-4C31-B22B-490EF7A67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41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DFB68-D826-4E40-BB67-740716EB7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A5A38-7094-4E07-A3B6-8979A20BA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A1B1A-8552-4F81-AEDB-266852ACD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264E2-499B-4F24-B5DF-0389A7720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DB46-5842-4895-943B-BC6BE78BC00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E9C06-BEF8-4454-B6FB-77202DE6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235C9-8041-4813-A805-37362473B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C0BF-D478-4C31-B22B-490EF7A67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2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4A01B-D448-4C15-A116-63D22BE15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03AED2-CF8D-49A8-9922-B542DC4C5E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BF0FD0-EBAA-4E74-A80A-9F7907C3F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AE2BB-DC7F-4BCA-B41A-52B3D6FA2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DB46-5842-4895-943B-BC6BE78BC00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C5E7E-FADC-4C4F-A0B0-D20D9DCAC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32863-3D7B-4BFD-A291-420379099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C0BF-D478-4C31-B22B-490EF7A67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81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819EB9-B957-420B-A8AA-7C1973ED1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19D56-93ED-453B-8B0E-46270FBC1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107A3-3083-4370-A749-FF945E650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FDB46-5842-4895-943B-BC6BE78BC00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C4653-13D0-4846-8FFC-46B17C7ACE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F7BE7-FFF6-4C91-B6F2-339C297BF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CC0BF-D478-4C31-B22B-490EF7A67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7605758/" TargetMode="External"/><Relationship Id="rId7" Type="http://schemas.openxmlformats.org/officeDocument/2006/relationships/hyperlink" Target="https://web.hku.hk/~gyin/materials/2020LiuGaoHeLiuYinKDD.pdf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ealthcaresummit.ieee.org/wp-content/uploads/sites/362/2021/08/MOSMEDDATA_CHEST-CT-SCANS-WITH-COVID-19-RELATED-FINDINGS-DATASET.pdf" TargetMode="External"/><Relationship Id="rId5" Type="http://schemas.openxmlformats.org/officeDocument/2006/relationships/hyperlink" Target="https://www.sciencedirect.com/science/article/pii/S235291482100191X" TargetMode="External"/><Relationship Id="rId4" Type="http://schemas.openxmlformats.org/officeDocument/2006/relationships/hyperlink" Target="https://pubmed.ncbi.nlm.nih.gov/32834641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2F12AA-8194-5853-69E0-A7A26141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              </a:t>
            </a:r>
            <a:r>
              <a:rPr lang="en-GB" b="1">
                <a:solidFill>
                  <a:srgbClr val="FFFFFF"/>
                </a:solidFill>
                <a:latin typeface="Berlin Sans FB Demi" panose="020E0802020502020306" pitchFamily="34" charset="0"/>
              </a:rPr>
              <a:t>TERM PAPER - AI</a:t>
            </a:r>
          </a:p>
        </p:txBody>
      </p:sp>
      <p:sp>
        <p:nvSpPr>
          <p:cNvPr id="17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DB8A7-8FD7-B6B9-A112-132480360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dirty="0"/>
              <a:t>Topic : 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US" sz="4000" b="1" dirty="0">
                <a:latin typeface="Algerian" panose="04020705040A02060702" pitchFamily="82" charset="0"/>
                <a:cs typeface="Aldhabi" panose="020B0604020202020204" pitchFamily="2" charset="-78"/>
              </a:rPr>
              <a:t>Detection of</a:t>
            </a:r>
            <a:r>
              <a:rPr lang="en-GB" sz="4000" b="1" dirty="0">
                <a:latin typeface="Algerian" panose="04020705040A02060702" pitchFamily="82" charset="0"/>
                <a:cs typeface="Aldhabi" panose="020B0604020202020204" pitchFamily="2" charset="-78"/>
              </a:rPr>
              <a:t> COVID-19 Using Artificial Intelligence</a:t>
            </a:r>
          </a:p>
          <a:p>
            <a:pPr marL="0" indent="0">
              <a:buNone/>
            </a:pPr>
            <a:endParaRPr lang="en-GB" b="1" dirty="0">
              <a:latin typeface="Algerian" panose="04020705040A02060702" pitchFamily="82" charset="0"/>
              <a:cs typeface="Aldhabi" panose="020B0604020202020204" pitchFamily="2" charset="-78"/>
            </a:endParaRPr>
          </a:p>
          <a:p>
            <a:pPr marL="0" indent="0">
              <a:buNone/>
            </a:pPr>
            <a:r>
              <a:rPr lang="en-GB" b="1" dirty="0">
                <a:latin typeface="Footlight MT Light" panose="0204060206030A020304" pitchFamily="18" charset="0"/>
                <a:cs typeface="Aldhabi" panose="020B0604020202020204" pitchFamily="2" charset="-78"/>
              </a:rPr>
              <a:t>Professor – ALMABROK ESSA</a:t>
            </a:r>
          </a:p>
          <a:p>
            <a:pPr marL="0" indent="0">
              <a:buNone/>
            </a:pPr>
            <a:r>
              <a:rPr lang="en-GB" b="1" dirty="0">
                <a:latin typeface="Footlight MT Light" panose="0204060206030A020304" pitchFamily="18" charset="0"/>
                <a:cs typeface="Aldhabi" panose="020B0604020202020204" pitchFamily="2" charset="-78"/>
              </a:rPr>
              <a:t>LEELA KRISHNA PRASAD KOTHARU</a:t>
            </a:r>
          </a:p>
          <a:p>
            <a:pPr marL="0" indent="0">
              <a:buNone/>
            </a:pPr>
            <a:r>
              <a:rPr lang="en-GB" b="1" dirty="0">
                <a:latin typeface="Footlight MT Light" panose="0204060206030A020304" pitchFamily="18" charset="0"/>
                <a:cs typeface="Aldhabi" panose="020B0604020202020204" pitchFamily="2" charset="-78"/>
              </a:rPr>
              <a:t>2814096</a:t>
            </a:r>
          </a:p>
        </p:txBody>
      </p:sp>
    </p:spTree>
    <p:extLst>
      <p:ext uri="{BB962C8B-B14F-4D97-AF65-F5344CB8AC3E}">
        <p14:creationId xmlns:p14="http://schemas.microsoft.com/office/powerpoint/2010/main" val="3792447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73EEC1A-26FB-B6FA-6886-6DF3A34D01A3}"/>
              </a:ext>
            </a:extLst>
          </p:cNvPr>
          <p:cNvGrpSpPr/>
          <p:nvPr/>
        </p:nvGrpSpPr>
        <p:grpSpPr>
          <a:xfrm>
            <a:off x="1073619" y="1525008"/>
            <a:ext cx="9819281" cy="4704114"/>
            <a:chOff x="745373" y="1712578"/>
            <a:chExt cx="11322583" cy="3625591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6CC3437-13E0-3DCF-FE6A-84C4B116B5CA}"/>
                </a:ext>
              </a:extLst>
            </p:cNvPr>
            <p:cNvGrpSpPr/>
            <p:nvPr/>
          </p:nvGrpSpPr>
          <p:grpSpPr>
            <a:xfrm>
              <a:off x="745373" y="1712578"/>
              <a:ext cx="11116987" cy="3625591"/>
              <a:chOff x="813758" y="647732"/>
              <a:chExt cx="11116987" cy="3625591"/>
            </a:xfrm>
          </p:grpSpPr>
          <p:pic>
            <p:nvPicPr>
              <p:cNvPr id="4" name="Picture 4" descr="A picture containing text, different&#10;&#10;Description automatically generated">
                <a:extLst>
                  <a:ext uri="{FF2B5EF4-FFF2-40B4-BE49-F238E27FC236}">
                    <a16:creationId xmlns:a16="http://schemas.microsoft.com/office/drawing/2014/main" id="{6ABC0036-F249-7702-3197-A83C0C6064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6891" y="647732"/>
                <a:ext cx="1420484" cy="472952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6F93A36-8626-650A-C10B-F3605CA1FF04}"/>
                  </a:ext>
                </a:extLst>
              </p:cNvPr>
              <p:cNvSpPr/>
              <p:nvPr/>
            </p:nvSpPr>
            <p:spPr>
              <a:xfrm>
                <a:off x="993117" y="1201587"/>
                <a:ext cx="1150187" cy="3594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TextBox 1">
                <a:extLst>
                  <a:ext uri="{FF2B5EF4-FFF2-40B4-BE49-F238E27FC236}">
                    <a16:creationId xmlns:a16="http://schemas.microsoft.com/office/drawing/2014/main" id="{EFCDB60C-0F0F-B3E9-6BB7-3637744034F7}"/>
                  </a:ext>
                </a:extLst>
              </p:cNvPr>
              <p:cNvSpPr txBox="1"/>
              <p:nvPr/>
            </p:nvSpPr>
            <p:spPr>
              <a:xfrm>
                <a:off x="937334" y="1201049"/>
                <a:ext cx="1123481" cy="284654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GB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GB" dirty="0"/>
                  <a:t>Healthy</a:t>
                </a:r>
                <a:endParaRPr lang="en-US" dirty="0"/>
              </a:p>
            </p:txBody>
          </p:sp>
          <p:pic>
            <p:nvPicPr>
              <p:cNvPr id="9" name="Picture 4" descr="A picture containing text, different&#10;&#10;Description automatically generated">
                <a:extLst>
                  <a:ext uri="{FF2B5EF4-FFF2-40B4-BE49-F238E27FC236}">
                    <a16:creationId xmlns:a16="http://schemas.microsoft.com/office/drawing/2014/main" id="{64B88B71-1971-2CE8-B97E-BA34B40B22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71268" y="1826675"/>
                <a:ext cx="1420484" cy="472952"/>
              </a:xfrm>
              <a:prstGeom prst="rect">
                <a:avLst/>
              </a:prstGeom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E963D32-D58D-61F4-A993-11763D3394C8}"/>
                  </a:ext>
                </a:extLst>
              </p:cNvPr>
              <p:cNvSpPr/>
              <p:nvPr/>
            </p:nvSpPr>
            <p:spPr>
              <a:xfrm>
                <a:off x="1007494" y="2380530"/>
                <a:ext cx="1150187" cy="3594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TextBox 1">
                <a:extLst>
                  <a:ext uri="{FF2B5EF4-FFF2-40B4-BE49-F238E27FC236}">
                    <a16:creationId xmlns:a16="http://schemas.microsoft.com/office/drawing/2014/main" id="{9EB62446-4AF2-BC05-FCA5-EB7C20DD9E1F}"/>
                  </a:ext>
                </a:extLst>
              </p:cNvPr>
              <p:cNvSpPr txBox="1"/>
              <p:nvPr/>
            </p:nvSpPr>
            <p:spPr>
              <a:xfrm>
                <a:off x="891625" y="2379992"/>
                <a:ext cx="1465959" cy="284654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GB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GB" dirty="0"/>
                  <a:t>Pneumonia</a:t>
                </a:r>
                <a:endParaRPr lang="en-US" dirty="0"/>
              </a:p>
            </p:txBody>
          </p:sp>
          <p:pic>
            <p:nvPicPr>
              <p:cNvPr id="12" name="Picture 4" descr="A picture containing text, different&#10;&#10;Description automatically generated">
                <a:extLst>
                  <a:ext uri="{FF2B5EF4-FFF2-40B4-BE49-F238E27FC236}">
                    <a16:creationId xmlns:a16="http://schemas.microsoft.com/office/drawing/2014/main" id="{FD4315C8-30B6-134F-7E59-C9BCB46ACB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13758" y="3350674"/>
                <a:ext cx="1420484" cy="472952"/>
              </a:xfrm>
              <a:prstGeom prst="rect">
                <a:avLst/>
              </a:prstGeom>
            </p:spPr>
          </p:pic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84DB05A-CD2A-8BCF-94DB-A8D86CF86A52}"/>
                  </a:ext>
                </a:extLst>
              </p:cNvPr>
              <p:cNvSpPr/>
              <p:nvPr/>
            </p:nvSpPr>
            <p:spPr>
              <a:xfrm>
                <a:off x="964361" y="3904529"/>
                <a:ext cx="1150187" cy="3594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TextBox 1">
                <a:extLst>
                  <a:ext uri="{FF2B5EF4-FFF2-40B4-BE49-F238E27FC236}">
                    <a16:creationId xmlns:a16="http://schemas.microsoft.com/office/drawing/2014/main" id="{060435F1-A138-1C9D-8453-8845F23D9315}"/>
                  </a:ext>
                </a:extLst>
              </p:cNvPr>
              <p:cNvSpPr txBox="1"/>
              <p:nvPr/>
            </p:nvSpPr>
            <p:spPr>
              <a:xfrm>
                <a:off x="956633" y="3903991"/>
                <a:ext cx="1276709" cy="369332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GB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GB" dirty="0"/>
                  <a:t>Covid-19</a:t>
                </a:r>
                <a:endParaRPr lang="en-US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3B703E58-96C3-5117-EFCE-B12478F710BE}"/>
                  </a:ext>
                </a:extLst>
              </p:cNvPr>
              <p:cNvCxnSpPr/>
              <p:nvPr/>
            </p:nvCxnSpPr>
            <p:spPr>
              <a:xfrm>
                <a:off x="2156782" y="1373217"/>
                <a:ext cx="373811" cy="0"/>
              </a:xfrm>
              <a:prstGeom prst="straightConnector1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AE840630-036D-3239-7213-9CC092C97A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6782" y="2552161"/>
                <a:ext cx="373811" cy="14377"/>
              </a:xfrm>
              <a:prstGeom prst="straightConnector1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3FAFD48-AF59-0E4F-13E3-47046B183F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01837" y="1387593"/>
                <a:ext cx="14379" cy="1164566"/>
              </a:xfrm>
              <a:prstGeom prst="straightConnector1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9" name="Picture 4" descr="A picture containing text, different&#10;&#10;Description automatically generated">
                <a:extLst>
                  <a:ext uri="{FF2B5EF4-FFF2-40B4-BE49-F238E27FC236}">
                    <a16:creationId xmlns:a16="http://schemas.microsoft.com/office/drawing/2014/main" id="{823C611C-74A2-26A0-2794-5A41DD7A39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57268" y="1064675"/>
                <a:ext cx="1420484" cy="472952"/>
              </a:xfrm>
              <a:prstGeom prst="rect">
                <a:avLst/>
              </a:prstGeom>
            </p:spPr>
          </p:pic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E95EC3A-AD59-9DAB-02D0-22B34B4B61F3}"/>
                  </a:ext>
                </a:extLst>
              </p:cNvPr>
              <p:cNvSpPr/>
              <p:nvPr/>
            </p:nvSpPr>
            <p:spPr>
              <a:xfrm>
                <a:off x="3070756" y="1548192"/>
                <a:ext cx="1408094" cy="5235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TextBox 1">
                <a:extLst>
                  <a:ext uri="{FF2B5EF4-FFF2-40B4-BE49-F238E27FC236}">
                    <a16:creationId xmlns:a16="http://schemas.microsoft.com/office/drawing/2014/main" id="{5471B5EF-06AF-E7E5-B5EC-1B5C9D481413}"/>
                  </a:ext>
                </a:extLst>
              </p:cNvPr>
              <p:cNvSpPr txBox="1"/>
              <p:nvPr/>
            </p:nvSpPr>
            <p:spPr>
              <a:xfrm>
                <a:off x="2963535" y="1657793"/>
                <a:ext cx="1701615" cy="369332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GB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GB" dirty="0"/>
                  <a:t>Non-covid-19</a:t>
                </a:r>
                <a:endParaRPr lang="en-US" dirty="0"/>
              </a:p>
            </p:txBody>
          </p:sp>
          <p:pic>
            <p:nvPicPr>
              <p:cNvPr id="22" name="Picture 4" descr="A picture containing text, different&#10;&#10;Description automatically generated">
                <a:extLst>
                  <a:ext uri="{FF2B5EF4-FFF2-40B4-BE49-F238E27FC236}">
                    <a16:creationId xmlns:a16="http://schemas.microsoft.com/office/drawing/2014/main" id="{9E2936CD-B72E-D461-A608-B265F6E792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214778" y="3077505"/>
                <a:ext cx="1420484" cy="472952"/>
              </a:xfrm>
              <a:prstGeom prst="rect">
                <a:avLst/>
              </a:prstGeom>
            </p:spPr>
          </p:pic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B086A34-E6B7-C89F-6F23-48C66645C520}"/>
                  </a:ext>
                </a:extLst>
              </p:cNvPr>
              <p:cNvSpPr/>
              <p:nvPr/>
            </p:nvSpPr>
            <p:spPr>
              <a:xfrm>
                <a:off x="3351004" y="3631360"/>
                <a:ext cx="1150187" cy="3594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TextBox 1">
                <a:extLst>
                  <a:ext uri="{FF2B5EF4-FFF2-40B4-BE49-F238E27FC236}">
                    <a16:creationId xmlns:a16="http://schemas.microsoft.com/office/drawing/2014/main" id="{C3A0BFA7-FC10-55C5-D012-D3E0527F2043}"/>
                  </a:ext>
                </a:extLst>
              </p:cNvPr>
              <p:cNvSpPr txBox="1"/>
              <p:nvPr/>
            </p:nvSpPr>
            <p:spPr>
              <a:xfrm>
                <a:off x="3443917" y="3630822"/>
                <a:ext cx="1161690" cy="369332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GB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GB" dirty="0">
                    <a:ea typeface="+mn-lt"/>
                    <a:cs typeface="+mn-lt"/>
                  </a:rPr>
                  <a:t>Covid-19</a:t>
                </a:r>
                <a:endParaRPr lang="en-US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4B5DDA03-E240-9B88-D401-F576AD21FAA1}"/>
                  </a:ext>
                </a:extLst>
              </p:cNvPr>
              <p:cNvCxnSpPr/>
              <p:nvPr/>
            </p:nvCxnSpPr>
            <p:spPr>
              <a:xfrm>
                <a:off x="2515319" y="1789263"/>
                <a:ext cx="547889" cy="86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41D6A3D8-5652-7D0E-3397-3F9C79A8E9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73206" y="2459246"/>
                <a:ext cx="209911" cy="57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4AC544A5-334E-F5A7-6A1B-816CD9ED6F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0291" y="1790160"/>
                <a:ext cx="373811" cy="0"/>
              </a:xfrm>
              <a:prstGeom prst="straightConnector1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CAC69704-36EE-D8B7-142B-2E93F556F6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00933" y="3299783"/>
                <a:ext cx="273170" cy="14377"/>
              </a:xfrm>
              <a:prstGeom prst="straightConnector1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E6BB2A8B-6D07-9B34-B215-640E4A1F27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9726" y="1790159"/>
                <a:ext cx="14376" cy="1524000"/>
              </a:xfrm>
              <a:prstGeom prst="straightConnector1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85DCE863-9EAB-AC7F-0450-99BE491A0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7771" y="3658319"/>
                <a:ext cx="770627" cy="86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F9C0BFB-F38C-16BC-8BD9-476781159BC6}"/>
                  </a:ext>
                </a:extLst>
              </p:cNvPr>
              <p:cNvSpPr/>
              <p:nvPr/>
            </p:nvSpPr>
            <p:spPr>
              <a:xfrm rot="16200000">
                <a:off x="4570383" y="2219684"/>
                <a:ext cx="1811546" cy="6182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err="1">
                    <a:ea typeface="Calibri"/>
                    <a:cs typeface="Calibri"/>
                  </a:rPr>
                  <a:t>Densenet</a:t>
                </a:r>
                <a:r>
                  <a:rPr lang="en-GB" dirty="0">
                    <a:ea typeface="Calibri"/>
                    <a:cs typeface="Calibri"/>
                  </a:rPr>
                  <a:t> 201</a:t>
                </a:r>
                <a:endParaRPr lang="en-GB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A1D1F809-6E8A-2D62-9E26-8A4FDA4832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45847" y="2473625"/>
                <a:ext cx="483080" cy="57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0D05442-C1E9-7FCF-1F1C-109336969001}"/>
                  </a:ext>
                </a:extLst>
              </p:cNvPr>
              <p:cNvSpPr/>
              <p:nvPr/>
            </p:nvSpPr>
            <p:spPr>
              <a:xfrm rot="16200000">
                <a:off x="5562420" y="2205306"/>
                <a:ext cx="1811546" cy="6182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GB" dirty="0">
                    <a:ea typeface="Calibri"/>
                    <a:cs typeface="Calibri"/>
                  </a:rPr>
                  <a:t>Global </a:t>
                </a:r>
                <a:r>
                  <a:rPr lang="en-GB" dirty="0" err="1">
                    <a:ea typeface="Calibri"/>
                    <a:cs typeface="Calibri"/>
                  </a:rPr>
                  <a:t>Avg</a:t>
                </a:r>
                <a:r>
                  <a:rPr lang="en-GB" dirty="0">
                    <a:ea typeface="Calibri"/>
                    <a:cs typeface="Calibri"/>
                  </a:rPr>
                  <a:t> Pool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11A56B2-C30C-633B-DA1B-F90C34E63362}"/>
                  </a:ext>
                </a:extLst>
              </p:cNvPr>
              <p:cNvSpPr/>
              <p:nvPr/>
            </p:nvSpPr>
            <p:spPr>
              <a:xfrm rot="16200000">
                <a:off x="6468193" y="2205305"/>
                <a:ext cx="1811546" cy="6182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GB" dirty="0">
                    <a:ea typeface="Calibri"/>
                    <a:cs typeface="Calibri"/>
                  </a:rPr>
                  <a:t>Dense</a:t>
                </a:r>
                <a:endParaRPr lang="en-US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B6B50C0-59CA-3FB9-D258-B1DF69F07000}"/>
                  </a:ext>
                </a:extLst>
              </p:cNvPr>
              <p:cNvSpPr/>
              <p:nvPr/>
            </p:nvSpPr>
            <p:spPr>
              <a:xfrm rot="16200000">
                <a:off x="7402722" y="2205306"/>
                <a:ext cx="1811546" cy="6182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GB" dirty="0">
                    <a:ea typeface="Calibri"/>
                    <a:cs typeface="Calibri"/>
                  </a:rPr>
                  <a:t>Dropout</a:t>
                </a:r>
                <a:endParaRPr lang="en-US" dirty="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0324376-105A-4A70-AD14-C4D39C531AE9}"/>
                  </a:ext>
                </a:extLst>
              </p:cNvPr>
              <p:cNvSpPr/>
              <p:nvPr/>
            </p:nvSpPr>
            <p:spPr>
              <a:xfrm rot="16200000">
                <a:off x="8337249" y="2205305"/>
                <a:ext cx="1811546" cy="6182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GB" dirty="0">
                    <a:ea typeface="Calibri"/>
                    <a:cs typeface="Calibri"/>
                  </a:rPr>
                  <a:t>Sigmoid</a:t>
                </a:r>
                <a:endParaRPr lang="en-US" dirty="0"/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5FD949FF-2FC4-8978-685A-B5327F463A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21198" y="1703894"/>
                <a:ext cx="14376" cy="1524000"/>
              </a:xfrm>
              <a:prstGeom prst="straightConnector1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BCA63265-6A32-7883-66C0-B941487B5D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05922" y="1682870"/>
                <a:ext cx="483080" cy="57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6BDBDFCF-EBAC-8A59-2C83-7DFB988FC4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34678" y="3221247"/>
                <a:ext cx="483078" cy="57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1899323-733E-B72C-D807-049A979D6F83}"/>
                  </a:ext>
                </a:extLst>
              </p:cNvPr>
              <p:cNvSpPr/>
              <p:nvPr/>
            </p:nvSpPr>
            <p:spPr>
              <a:xfrm>
                <a:off x="10510928" y="1546643"/>
                <a:ext cx="1419817" cy="5235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E8B8B81-785C-C0ED-B1A0-C97D906CDB1A}"/>
                  </a:ext>
                </a:extLst>
              </p:cNvPr>
              <p:cNvSpPr/>
              <p:nvPr/>
            </p:nvSpPr>
            <p:spPr>
              <a:xfrm>
                <a:off x="10554059" y="3041887"/>
                <a:ext cx="1150187" cy="3594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TextBox 1">
                <a:extLst>
                  <a:ext uri="{FF2B5EF4-FFF2-40B4-BE49-F238E27FC236}">
                    <a16:creationId xmlns:a16="http://schemas.microsoft.com/office/drawing/2014/main" id="{CE7462C8-790C-CA00-0C67-7C8AE5A29386}"/>
                  </a:ext>
                </a:extLst>
              </p:cNvPr>
              <p:cNvSpPr txBox="1"/>
              <p:nvPr/>
            </p:nvSpPr>
            <p:spPr>
              <a:xfrm>
                <a:off x="10546331" y="3041349"/>
                <a:ext cx="1276709" cy="369332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GB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GB" dirty="0"/>
                  <a:t>Covid-19</a:t>
                </a:r>
                <a:endParaRPr lang="en-US" dirty="0"/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C23FF825-3155-4FEF-BCBF-A33647A8CE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79621" y="2459246"/>
                <a:ext cx="209911" cy="57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3C9BE466-9FB0-4C40-9399-B00A7259A1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42904" y="2444869"/>
                <a:ext cx="209911" cy="57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D13875CB-8C98-5C87-50E3-D16AAE6315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77432" y="2444868"/>
                <a:ext cx="209911" cy="57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78854E09-A08C-91AE-2BFC-463B6836F5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54451" y="2473623"/>
                <a:ext cx="209911" cy="57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385A80F-4D7A-3CCC-C6D7-65B87D61480E}"/>
                </a:ext>
              </a:extLst>
            </p:cNvPr>
            <p:cNvSpPr txBox="1"/>
            <p:nvPr/>
          </p:nvSpPr>
          <p:spPr>
            <a:xfrm>
              <a:off x="10366341" y="2757807"/>
              <a:ext cx="1701615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GB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GB" dirty="0"/>
                <a:t>Non-covid-19</a:t>
              </a:r>
              <a:endParaRPr lang="en-US" dirty="0"/>
            </a:p>
          </p:txBody>
        </p:sp>
      </p:grp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01FF0AAA-8E75-C727-4558-530EF0C17886}"/>
              </a:ext>
            </a:extLst>
          </p:cNvPr>
          <p:cNvSpPr/>
          <p:nvPr/>
        </p:nvSpPr>
        <p:spPr>
          <a:xfrm rot="5400000">
            <a:off x="3018047" y="-2793975"/>
            <a:ext cx="933278" cy="6969369"/>
          </a:xfrm>
          <a:prstGeom prst="round2Same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BA351-CAF0-13DA-BF56-2D849810FCF3}"/>
              </a:ext>
            </a:extLst>
          </p:cNvPr>
          <p:cNvSpPr txBox="1"/>
          <p:nvPr/>
        </p:nvSpPr>
        <p:spPr>
          <a:xfrm>
            <a:off x="657224" y="390627"/>
            <a:ext cx="6846847" cy="6001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300" dirty="0">
                <a:ln w="10160">
                  <a:solidFill>
                    <a:schemeClr val="accent5"/>
                  </a:solidFill>
                  <a:prstDash val="solid"/>
                </a:ln>
                <a:ea typeface="+mn-lt"/>
                <a:cs typeface="+mn-lt"/>
              </a:rPr>
              <a:t>Deep Learning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: Top Corners Rounded 44">
            <a:extLst>
              <a:ext uri="{FF2B5EF4-FFF2-40B4-BE49-F238E27FC236}">
                <a16:creationId xmlns:a16="http://schemas.microsoft.com/office/drawing/2014/main" id="{89184333-DAB0-554C-8FD6-6169E8A82EF0}"/>
              </a:ext>
            </a:extLst>
          </p:cNvPr>
          <p:cNvSpPr/>
          <p:nvPr/>
        </p:nvSpPr>
        <p:spPr>
          <a:xfrm rot="5400000">
            <a:off x="3018046" y="-2793975"/>
            <a:ext cx="933278" cy="6969369"/>
          </a:xfrm>
          <a:prstGeom prst="round2Same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74FED9-1F25-B041-B8E0-C5F80621840F}"/>
              </a:ext>
            </a:extLst>
          </p:cNvPr>
          <p:cNvSpPr txBox="1"/>
          <p:nvPr/>
        </p:nvSpPr>
        <p:spPr>
          <a:xfrm>
            <a:off x="657224" y="390627"/>
            <a:ext cx="6846847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300" dirty="0">
                <a:ln w="10160">
                  <a:solidFill>
                    <a:schemeClr val="accent5"/>
                  </a:solidFill>
                  <a:prstDash val="solid"/>
                </a:ln>
                <a:ea typeface="+mn-lt"/>
                <a:cs typeface="+mn-lt"/>
              </a:rPr>
              <a:t>Hyper parameter selection</a:t>
            </a:r>
          </a:p>
          <a:p>
            <a:endParaRPr lang="en-US" sz="3300" dirty="0">
              <a:ln w="10160">
                <a:solidFill>
                  <a:srgbClr val="5B9BD5"/>
                </a:solidFill>
                <a:prstDash val="solid"/>
              </a:ln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DC340-FBAF-F88D-8FE3-0DFAD0E18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022"/>
            <a:ext cx="10983906" cy="486746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ea typeface="+mn-lt"/>
                <a:cs typeface="+mn-lt"/>
              </a:rPr>
              <a:t>To guarantee the data neutrality, the data was divided into two main groups: NON-COVID and COVID, with 10,000 photos randomly selected. </a:t>
            </a:r>
            <a:endParaRPr lang="en-US" sz="2400" dirty="0">
              <a:ea typeface="Calibri" panose="020F0502020204030204"/>
              <a:cs typeface="Calibri" panose="020F0502020204030204"/>
            </a:endParaRPr>
          </a:p>
          <a:p>
            <a:r>
              <a:rPr lang="en-US" sz="2400" dirty="0">
                <a:ea typeface="+mn-lt"/>
                <a:cs typeface="+mn-lt"/>
              </a:rPr>
              <a:t>The information was split into 32 batches</a:t>
            </a:r>
            <a:endParaRPr lang="en-US" sz="2400" dirty="0">
              <a:ea typeface="Calibri" panose="020F0502020204030204"/>
              <a:cs typeface="Calibri" panose="020F0502020204030204"/>
            </a:endParaRPr>
          </a:p>
          <a:p>
            <a:r>
              <a:rPr lang="en-US" sz="2400" dirty="0">
                <a:ea typeface="+mn-lt"/>
                <a:cs typeface="+mn-lt"/>
              </a:rPr>
              <a:t>65 epochs were </a:t>
            </a:r>
            <a:r>
              <a:rPr lang="en-US" sz="2400" dirty="0" err="1">
                <a:ea typeface="+mn-lt"/>
                <a:cs typeface="+mn-lt"/>
              </a:rPr>
              <a:t>totalled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>
                <a:ea typeface="+mn-lt"/>
                <a:cs typeface="+mn-lt"/>
              </a:rPr>
              <a:t>The training rate was set at 0.0001 for the first 40 epochs, then increased by a factor of ten for the next 25 epochs.</a:t>
            </a:r>
            <a:endParaRPr lang="en-US" sz="2400" dirty="0">
              <a:ea typeface="Calibri" panose="020F0502020204030204"/>
              <a:cs typeface="Calibri" panose="020F0502020204030204"/>
            </a:endParaRPr>
          </a:p>
          <a:p>
            <a:r>
              <a:rPr lang="en-US" sz="2400" dirty="0">
                <a:ea typeface="+mn-lt"/>
                <a:cs typeface="+mn-lt"/>
              </a:rPr>
              <a:t>The TensorFlow library was used to develop, train, and assess the model.</a:t>
            </a:r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pPr lvl="1">
              <a:spcBef>
                <a:spcPts val="1200"/>
              </a:spcBef>
            </a:pPr>
            <a:endParaRPr lang="en-US" sz="2400" dirty="0">
              <a:ea typeface="Calibri" panose="020F0502020204030204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endParaRPr lang="en-US" sz="2400" dirty="0">
              <a:ea typeface="Calibri" panose="020F0502020204030204"/>
              <a:cs typeface="Times New Roman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sz="24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8849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: Top Corners Rounded 44">
            <a:extLst>
              <a:ext uri="{FF2B5EF4-FFF2-40B4-BE49-F238E27FC236}">
                <a16:creationId xmlns:a16="http://schemas.microsoft.com/office/drawing/2014/main" id="{89184333-DAB0-554C-8FD6-6169E8A82EF0}"/>
              </a:ext>
            </a:extLst>
          </p:cNvPr>
          <p:cNvSpPr/>
          <p:nvPr/>
        </p:nvSpPr>
        <p:spPr>
          <a:xfrm rot="5400000">
            <a:off x="3018046" y="-2793975"/>
            <a:ext cx="933278" cy="6969369"/>
          </a:xfrm>
          <a:prstGeom prst="round2SameRect">
            <a:avLst/>
          </a:prstGeom>
          <a:solidFill>
            <a:schemeClr val="bg2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74FED9-1F25-B041-B8E0-C5F80621840F}"/>
              </a:ext>
            </a:extLst>
          </p:cNvPr>
          <p:cNvSpPr txBox="1"/>
          <p:nvPr/>
        </p:nvSpPr>
        <p:spPr>
          <a:xfrm>
            <a:off x="657224" y="390627"/>
            <a:ext cx="6846847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300" dirty="0">
                <a:ln w="10160">
                  <a:solidFill>
                    <a:schemeClr val="accent5"/>
                  </a:solidFill>
                  <a:prstDash val="solid"/>
                </a:ln>
                <a:ea typeface="+mn-lt"/>
                <a:cs typeface="+mn-lt"/>
              </a:rPr>
              <a:t>Results and Discussion</a:t>
            </a:r>
            <a:endParaRPr lang="en-US" dirty="0"/>
          </a:p>
          <a:p>
            <a:endParaRPr lang="en-US" sz="3300" dirty="0">
              <a:ln w="10160">
                <a:solidFill>
                  <a:srgbClr val="5B9BD5"/>
                </a:solidFill>
                <a:prstDash val="solid"/>
              </a:ln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DC340-FBAF-F88D-8FE3-0DFAD0E18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022"/>
            <a:ext cx="10983906" cy="486746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ea typeface="+mn-lt"/>
                <a:cs typeface="+mn-lt"/>
              </a:rPr>
              <a:t>The accuracy of the DenseNet-201 framework in classifying NON-COVID and COVID CT segments was percent in the proposed CNN model.</a:t>
            </a:r>
            <a:endParaRPr lang="en-US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Other categorization metrics are calculated depending on the possible outcomes of Confusion Matrix’s test cases</a:t>
            </a:r>
            <a:endParaRPr lang="en-US" dirty="0"/>
          </a:p>
          <a:p>
            <a:r>
              <a:rPr lang="en-US" sz="2400" dirty="0">
                <a:ea typeface="+mn-lt"/>
                <a:cs typeface="+mn-lt"/>
              </a:rPr>
              <a:t>Four principal outcomes of the confusion matrix:</a:t>
            </a:r>
            <a:endParaRPr lang="en-US" sz="2400" dirty="0">
              <a:ea typeface="Calibri"/>
              <a:cs typeface="Calibri"/>
            </a:endParaRPr>
          </a:p>
          <a:p>
            <a:pPr lvl="1" indent="-457200"/>
            <a:r>
              <a:rPr lang="en-US" sz="2000" dirty="0">
                <a:ea typeface="+mn-lt"/>
                <a:cs typeface="+mn-lt"/>
              </a:rPr>
              <a:t>True Positive (TP)</a:t>
            </a:r>
          </a:p>
          <a:p>
            <a:pPr lvl="1" indent="-457200"/>
            <a:r>
              <a:rPr lang="en-US" sz="2000" dirty="0">
                <a:ea typeface="+mn-lt"/>
                <a:cs typeface="+mn-lt"/>
              </a:rPr>
              <a:t>True Negative (TN)</a:t>
            </a:r>
          </a:p>
          <a:p>
            <a:pPr lvl="1" indent="-457200"/>
            <a:r>
              <a:rPr lang="en-US" sz="2000" dirty="0">
                <a:ea typeface="+mn-lt"/>
                <a:cs typeface="+mn-lt"/>
              </a:rPr>
              <a:t>False Positive (FPFPFP)</a:t>
            </a:r>
          </a:p>
          <a:p>
            <a:pPr lvl="1" indent="-457200"/>
            <a:r>
              <a:rPr lang="en-US" sz="2000" dirty="0">
                <a:ea typeface="+mn-lt"/>
                <a:cs typeface="+mn-lt"/>
              </a:rPr>
              <a:t>False Negative (FN)</a:t>
            </a:r>
          </a:p>
          <a:p>
            <a:endParaRPr lang="en-US" sz="2400" dirty="0">
              <a:ea typeface="Calibri"/>
              <a:cs typeface="Calibri"/>
            </a:endParaRPr>
          </a:p>
          <a:p>
            <a:r>
              <a:rPr lang="en-US" sz="2400" dirty="0">
                <a:ea typeface="+mn-lt"/>
                <a:cs typeface="+mn-lt"/>
              </a:rPr>
              <a:t>TP denotes occurrences in which the model accurately anticipated positive outcomes.</a:t>
            </a:r>
            <a:endParaRPr lang="en-US" sz="2400" dirty="0">
              <a:ea typeface="Calibri" panose="020F0502020204030204"/>
              <a:cs typeface="Calibri" panose="020F0502020204030204"/>
            </a:endParaRPr>
          </a:p>
          <a:p>
            <a:r>
              <a:rPr lang="en-US" sz="2400" dirty="0">
                <a:ea typeface="+mn-lt"/>
                <a:cs typeface="+mn-lt"/>
              </a:rPr>
              <a:t>TN denotes cases in which the model correctly predicted negative outcomes</a:t>
            </a:r>
            <a:endParaRPr lang="en-US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The TensorFlow library was used to develop, train, and assess the model.</a:t>
            </a:r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pPr lvl="1">
              <a:spcBef>
                <a:spcPts val="1200"/>
              </a:spcBef>
            </a:pPr>
            <a:endParaRPr lang="en-US" sz="2400" dirty="0">
              <a:ea typeface="Calibri" panose="020F0502020204030204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endParaRPr lang="en-US" sz="2400" dirty="0">
              <a:ea typeface="Calibri" panose="020F0502020204030204"/>
              <a:cs typeface="Times New Roman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sz="240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6808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: Top Corners Rounded 44">
            <a:extLst>
              <a:ext uri="{FF2B5EF4-FFF2-40B4-BE49-F238E27FC236}">
                <a16:creationId xmlns:a16="http://schemas.microsoft.com/office/drawing/2014/main" id="{89184333-DAB0-554C-8FD6-6169E8A82EF0}"/>
              </a:ext>
            </a:extLst>
          </p:cNvPr>
          <p:cNvSpPr/>
          <p:nvPr/>
        </p:nvSpPr>
        <p:spPr>
          <a:xfrm rot="5400000">
            <a:off x="3018046" y="-2793975"/>
            <a:ext cx="933278" cy="6969369"/>
          </a:xfrm>
          <a:prstGeom prst="round2SameRect">
            <a:avLst/>
          </a:prstGeom>
          <a:solidFill>
            <a:schemeClr val="bg2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74FED9-1F25-B041-B8E0-C5F80621840F}"/>
              </a:ext>
            </a:extLst>
          </p:cNvPr>
          <p:cNvSpPr txBox="1"/>
          <p:nvPr/>
        </p:nvSpPr>
        <p:spPr>
          <a:xfrm>
            <a:off x="657224" y="390627"/>
            <a:ext cx="6846847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300" dirty="0">
                <a:ln w="10160">
                  <a:solidFill>
                    <a:schemeClr val="accent5"/>
                  </a:solidFill>
                  <a:prstDash val="solid"/>
                </a:ln>
                <a:ea typeface="+mn-lt"/>
                <a:cs typeface="+mn-lt"/>
              </a:rPr>
              <a:t>Results and Discussion</a:t>
            </a:r>
            <a:endParaRPr lang="en-US" dirty="0"/>
          </a:p>
          <a:p>
            <a:endParaRPr lang="en-US" sz="3300" dirty="0">
              <a:ln w="10160">
                <a:solidFill>
                  <a:srgbClr val="5B9BD5"/>
                </a:solidFill>
                <a:prstDash val="solid"/>
              </a:ln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DC340-FBAF-F88D-8FE3-0DFAD0E18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5007"/>
            <a:ext cx="10983906" cy="518398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ea typeface="+mn-lt"/>
                <a:cs typeface="+mn-lt"/>
              </a:rPr>
              <a:t>TP denotes occurrences in which the model accurately anticipated positive outcomes.</a:t>
            </a:r>
            <a:endParaRPr lang="en-US" sz="2400" dirty="0">
              <a:ea typeface="Calibri" panose="020F0502020204030204"/>
              <a:cs typeface="Calibri" panose="020F0502020204030204"/>
            </a:endParaRPr>
          </a:p>
          <a:p>
            <a:r>
              <a:rPr lang="en-US" sz="2400" dirty="0">
                <a:ea typeface="+mn-lt"/>
                <a:cs typeface="+mn-lt"/>
              </a:rPr>
              <a:t>TN denotes cases in which the model correctly predicted negative outcomes</a:t>
            </a:r>
            <a:endParaRPr lang="en-US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FP signifies cases in which the model predicts a positive result but the outcome is really negative.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sz="2400" dirty="0">
                <a:ea typeface="+mn-lt"/>
                <a:cs typeface="+mn-lt"/>
              </a:rPr>
              <a:t>FN denotes cases in which the model identifies a negative result but the outcome is clearly positive.</a:t>
            </a:r>
            <a:endParaRPr lang="en-US" dirty="0">
              <a:ea typeface="Calibri"/>
              <a:cs typeface="Calibri"/>
            </a:endParaRPr>
          </a:p>
          <a:p>
            <a:r>
              <a:rPr lang="en-US" sz="2400" dirty="0">
                <a:ea typeface="+mn-lt"/>
                <a:cs typeface="+mn-lt"/>
              </a:rPr>
              <a:t>The ratio of genuine true positives prediction to total actual positive values is known as the Positive Predictive Value (PPV).</a:t>
            </a:r>
            <a:endParaRPr lang="en-US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Accuracy is defined as the proportion of accurate predictions made to actual predictions made.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>
                <a:ea typeface="+mn-lt"/>
                <a:cs typeface="+mn-lt"/>
              </a:rPr>
              <a:t>The Sensitivity or Recall of a prediction indicates how many of the actual predictions are correctly classified</a:t>
            </a:r>
            <a:endParaRPr lang="en-US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pPr lvl="1">
              <a:spcBef>
                <a:spcPts val="1200"/>
              </a:spcBef>
            </a:pPr>
            <a:endParaRPr lang="en-US" sz="2400" dirty="0">
              <a:ea typeface="Calibri" panose="020F0502020204030204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endParaRPr lang="en-US" sz="2400" dirty="0">
              <a:ea typeface="Calibri" panose="020F0502020204030204"/>
              <a:cs typeface="Times New Roman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sz="240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9295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: Top Corners Rounded 44">
            <a:extLst>
              <a:ext uri="{FF2B5EF4-FFF2-40B4-BE49-F238E27FC236}">
                <a16:creationId xmlns:a16="http://schemas.microsoft.com/office/drawing/2014/main" id="{89184333-DAB0-554C-8FD6-6169E8A82EF0}"/>
              </a:ext>
            </a:extLst>
          </p:cNvPr>
          <p:cNvSpPr/>
          <p:nvPr/>
        </p:nvSpPr>
        <p:spPr>
          <a:xfrm rot="5400000">
            <a:off x="3018046" y="-2793975"/>
            <a:ext cx="933278" cy="6969369"/>
          </a:xfrm>
          <a:prstGeom prst="round2SameRect">
            <a:avLst/>
          </a:prstGeom>
          <a:solidFill>
            <a:schemeClr val="bg2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74FED9-1F25-B041-B8E0-C5F80621840F}"/>
              </a:ext>
            </a:extLst>
          </p:cNvPr>
          <p:cNvSpPr txBox="1"/>
          <p:nvPr/>
        </p:nvSpPr>
        <p:spPr>
          <a:xfrm>
            <a:off x="657224" y="390627"/>
            <a:ext cx="6846847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300" dirty="0">
                <a:ln w="10160">
                  <a:solidFill>
                    <a:schemeClr val="accent5"/>
                  </a:solidFill>
                  <a:prstDash val="solid"/>
                </a:ln>
                <a:ea typeface="+mn-lt"/>
                <a:cs typeface="+mn-lt"/>
              </a:rPr>
              <a:t>Results and Discussion</a:t>
            </a:r>
            <a:endParaRPr lang="en-US" dirty="0"/>
          </a:p>
          <a:p>
            <a:endParaRPr lang="en-US" sz="3300" dirty="0">
              <a:ln w="10160">
                <a:solidFill>
                  <a:srgbClr val="5B9BD5"/>
                </a:solidFill>
                <a:prstDash val="solid"/>
              </a:ln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DC340-FBAF-F88D-8FE3-0DFAD0E18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585" y="1385007"/>
            <a:ext cx="6423629" cy="518398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/>
            <a:r>
              <a:rPr lang="en-US" sz="2400" dirty="0">
                <a:ea typeface="+mn-lt"/>
                <a:cs typeface="+mn-lt"/>
              </a:rPr>
              <a:t>High sensitivity implies few false negatives, resulting in missed patients with COVID-19 infections</a:t>
            </a:r>
            <a:endParaRPr lang="en-US" dirty="0">
              <a:ea typeface="+mn-lt"/>
              <a:cs typeface="+mn-lt"/>
            </a:endParaRPr>
          </a:p>
          <a:p>
            <a:pPr marL="342900" indent="-342900"/>
            <a:r>
              <a:rPr lang="en-US" sz="2400" dirty="0">
                <a:ea typeface="+mn-lt"/>
                <a:cs typeface="+mn-lt"/>
              </a:rPr>
              <a:t>High PPV implies few false positives.</a:t>
            </a:r>
            <a:endParaRPr lang="en-US" sz="2400" dirty="0">
              <a:ea typeface="Calibri" panose="020F0502020204030204"/>
              <a:cs typeface="Calibri" panose="020F0502020204030204"/>
            </a:endParaRPr>
          </a:p>
          <a:p>
            <a:pPr marL="342900" indent="-342900"/>
            <a:r>
              <a:rPr lang="en-US" sz="2400" dirty="0">
                <a:ea typeface="+mn-lt"/>
                <a:cs typeface="+mn-lt"/>
              </a:rPr>
              <a:t>The ratio of true negatives to the total number of negatives is known as Specificity.</a:t>
            </a:r>
          </a:p>
          <a:p>
            <a:r>
              <a:rPr lang="en-US" sz="2400" dirty="0">
                <a:ea typeface="+mn-lt"/>
                <a:cs typeface="+mn-lt"/>
              </a:rPr>
              <a:t>It represents the cases in which the model expected a negative outcome when it was actually a negative outcome.</a:t>
            </a:r>
            <a:endParaRPr lang="en-US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The F1-Score is a blend of precision and sensitivity, with equal weightage for both metrics.</a:t>
            </a:r>
            <a:endParaRPr lang="en-US" sz="2400" dirty="0">
              <a:ea typeface="Calibri"/>
              <a:cs typeface="Calibri"/>
            </a:endParaRPr>
          </a:p>
          <a:p>
            <a:pPr lvl="1">
              <a:spcBef>
                <a:spcPts val="1200"/>
              </a:spcBef>
            </a:pPr>
            <a:endParaRPr lang="en-US" sz="2400" dirty="0">
              <a:ea typeface="Calibri" panose="020F0502020204030204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endParaRPr lang="en-US" sz="2400" dirty="0">
              <a:ea typeface="Calibri" panose="020F0502020204030204"/>
              <a:cs typeface="Times New Roman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sz="240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4B89241C-1578-CDB7-712A-CFF2A551F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832" y="1691031"/>
            <a:ext cx="3798276" cy="1729200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BEF2C43F-4C76-742D-4387-7E3FA677B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9908" y="3871528"/>
            <a:ext cx="2743200" cy="150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4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: Top Corners Rounded 44">
            <a:extLst>
              <a:ext uri="{FF2B5EF4-FFF2-40B4-BE49-F238E27FC236}">
                <a16:creationId xmlns:a16="http://schemas.microsoft.com/office/drawing/2014/main" id="{89184333-DAB0-554C-8FD6-6169E8A82EF0}"/>
              </a:ext>
            </a:extLst>
          </p:cNvPr>
          <p:cNvSpPr/>
          <p:nvPr/>
        </p:nvSpPr>
        <p:spPr>
          <a:xfrm rot="5400000">
            <a:off x="3018046" y="-2793975"/>
            <a:ext cx="933278" cy="6969369"/>
          </a:xfrm>
          <a:prstGeom prst="round2SameRect">
            <a:avLst/>
          </a:prstGeom>
          <a:solidFill>
            <a:schemeClr val="bg2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74FED9-1F25-B041-B8E0-C5F80621840F}"/>
              </a:ext>
            </a:extLst>
          </p:cNvPr>
          <p:cNvSpPr txBox="1"/>
          <p:nvPr/>
        </p:nvSpPr>
        <p:spPr>
          <a:xfrm>
            <a:off x="286807" y="337711"/>
            <a:ext cx="6973847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300" dirty="0">
                <a:ln w="10160">
                  <a:solidFill>
                    <a:schemeClr val="accent5"/>
                  </a:solidFill>
                  <a:prstDash val="solid"/>
                </a:ln>
                <a:ea typeface="+mn-lt"/>
                <a:cs typeface="+mn-lt"/>
              </a:rPr>
              <a:t>Results and Discussion</a:t>
            </a:r>
            <a:endParaRPr lang="en-US" dirty="0"/>
          </a:p>
          <a:p>
            <a:endParaRPr lang="en-US" sz="3300" dirty="0">
              <a:ln w="10160">
                <a:solidFill>
                  <a:srgbClr val="5B9BD5"/>
                </a:solidFill>
                <a:prstDash val="solid"/>
              </a:ln>
              <a:ea typeface="Calibri"/>
              <a:cs typeface="Calibri"/>
            </a:endParaRPr>
          </a:p>
        </p:txBody>
      </p:sp>
      <p:pic>
        <p:nvPicPr>
          <p:cNvPr id="6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B092DFC6-1774-3859-DB25-8E7370DC9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29" y="1583062"/>
            <a:ext cx="5617028" cy="3691877"/>
          </a:xfrm>
          <a:prstGeom prst="rect">
            <a:avLst/>
          </a:prstGeom>
        </p:spPr>
      </p:pic>
      <p:pic>
        <p:nvPicPr>
          <p:cNvPr id="9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72094820-AAB8-E699-B0DD-D419BEBF00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7514" y="1583062"/>
            <a:ext cx="5617028" cy="36918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DD82E0-0D86-BA71-0436-1EC1D1E4BF7C}"/>
              </a:ext>
            </a:extLst>
          </p:cNvPr>
          <p:cNvSpPr txBox="1"/>
          <p:nvPr/>
        </p:nvSpPr>
        <p:spPr>
          <a:xfrm>
            <a:off x="1850571" y="5366657"/>
            <a:ext cx="34943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Fig: Model Accuracy vs Epochs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468AE3-D990-AD4E-E6D2-0A0AB368EFA8}"/>
              </a:ext>
            </a:extLst>
          </p:cNvPr>
          <p:cNvSpPr txBox="1"/>
          <p:nvPr/>
        </p:nvSpPr>
        <p:spPr>
          <a:xfrm>
            <a:off x="8349343" y="527957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Fig: </a:t>
            </a:r>
            <a:r>
              <a:rPr lang="en-US" dirty="0"/>
              <a:t>Model Loss vs Epochs</a:t>
            </a:r>
          </a:p>
        </p:txBody>
      </p:sp>
    </p:spTree>
    <p:extLst>
      <p:ext uri="{BB962C8B-B14F-4D97-AF65-F5344CB8AC3E}">
        <p14:creationId xmlns:p14="http://schemas.microsoft.com/office/powerpoint/2010/main" val="3146218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: Top Corners Rounded 44">
            <a:extLst>
              <a:ext uri="{FF2B5EF4-FFF2-40B4-BE49-F238E27FC236}">
                <a16:creationId xmlns:a16="http://schemas.microsoft.com/office/drawing/2014/main" id="{89184333-DAB0-554C-8FD6-6169E8A82EF0}"/>
              </a:ext>
            </a:extLst>
          </p:cNvPr>
          <p:cNvSpPr/>
          <p:nvPr/>
        </p:nvSpPr>
        <p:spPr>
          <a:xfrm rot="5400000">
            <a:off x="3018046" y="-2793975"/>
            <a:ext cx="933278" cy="6969369"/>
          </a:xfrm>
          <a:prstGeom prst="round2SameRect">
            <a:avLst/>
          </a:prstGeom>
          <a:solidFill>
            <a:schemeClr val="bg2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74FED9-1F25-B041-B8E0-C5F80621840F}"/>
              </a:ext>
            </a:extLst>
          </p:cNvPr>
          <p:cNvSpPr txBox="1"/>
          <p:nvPr/>
        </p:nvSpPr>
        <p:spPr>
          <a:xfrm>
            <a:off x="286807" y="337711"/>
            <a:ext cx="6973847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300" dirty="0">
                <a:ln w="10160">
                  <a:solidFill>
                    <a:schemeClr val="accent5"/>
                  </a:solidFill>
                  <a:prstDash val="solid"/>
                </a:ln>
                <a:ea typeface="+mn-lt"/>
                <a:cs typeface="+mn-lt"/>
              </a:rPr>
              <a:t>Results and Discussion</a:t>
            </a:r>
            <a:endParaRPr lang="en-US" dirty="0"/>
          </a:p>
          <a:p>
            <a:endParaRPr lang="en-US" sz="3300" dirty="0">
              <a:ln w="10160">
                <a:solidFill>
                  <a:srgbClr val="5B9BD5"/>
                </a:solidFill>
                <a:prstDash val="solid"/>
              </a:ln>
              <a:ea typeface="Calibri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DD82E0-0D86-BA71-0436-1EC1D1E4BF7C}"/>
              </a:ext>
            </a:extLst>
          </p:cNvPr>
          <p:cNvSpPr txBox="1"/>
          <p:nvPr/>
        </p:nvSpPr>
        <p:spPr>
          <a:xfrm>
            <a:off x="1850571" y="5366657"/>
            <a:ext cx="34943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Fig: Test data distribution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468AE3-D990-AD4E-E6D2-0A0AB368EFA8}"/>
              </a:ext>
            </a:extLst>
          </p:cNvPr>
          <p:cNvSpPr txBox="1"/>
          <p:nvPr/>
        </p:nvSpPr>
        <p:spPr>
          <a:xfrm>
            <a:off x="7924800" y="513805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Fig: </a:t>
            </a:r>
            <a:r>
              <a:rPr lang="en-US" dirty="0"/>
              <a:t>Confusion matrix</a:t>
            </a:r>
          </a:p>
        </p:txBody>
      </p:sp>
      <p:pic>
        <p:nvPicPr>
          <p:cNvPr id="3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AAA4E075-D402-C456-3012-073A2F2EB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057" y="1665514"/>
            <a:ext cx="5072742" cy="3385457"/>
          </a:xfrm>
          <a:prstGeom prst="rect">
            <a:avLst/>
          </a:prstGeom>
        </p:spPr>
      </p:pic>
      <p:pic>
        <p:nvPicPr>
          <p:cNvPr id="4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14ABCFEB-E8D6-968A-A56D-B84E6E0E93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0" y="1936218"/>
            <a:ext cx="3810000" cy="299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464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: Top Corners Rounded 44">
            <a:extLst>
              <a:ext uri="{FF2B5EF4-FFF2-40B4-BE49-F238E27FC236}">
                <a16:creationId xmlns:a16="http://schemas.microsoft.com/office/drawing/2014/main" id="{89184333-DAB0-554C-8FD6-6169E8A82EF0}"/>
              </a:ext>
            </a:extLst>
          </p:cNvPr>
          <p:cNvSpPr/>
          <p:nvPr/>
        </p:nvSpPr>
        <p:spPr>
          <a:xfrm rot="5400000">
            <a:off x="3018046" y="-2793975"/>
            <a:ext cx="933278" cy="6969369"/>
          </a:xfrm>
          <a:prstGeom prst="round2SameRect">
            <a:avLst/>
          </a:prstGeom>
          <a:solidFill>
            <a:schemeClr val="bg2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74FED9-1F25-B041-B8E0-C5F80621840F}"/>
              </a:ext>
            </a:extLst>
          </p:cNvPr>
          <p:cNvSpPr txBox="1"/>
          <p:nvPr/>
        </p:nvSpPr>
        <p:spPr>
          <a:xfrm>
            <a:off x="286807" y="291058"/>
            <a:ext cx="6973847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300" dirty="0">
                <a:ln w="10160">
                  <a:solidFill>
                    <a:schemeClr val="accent5"/>
                  </a:solidFill>
                  <a:prstDash val="solid"/>
                </a:ln>
                <a:ea typeface="+mn-lt"/>
                <a:cs typeface="+mn-lt"/>
              </a:rPr>
              <a:t>References</a:t>
            </a:r>
            <a:endParaRPr lang="en-US" dirty="0"/>
          </a:p>
          <a:p>
            <a:endParaRPr lang="en-US" sz="3300" dirty="0">
              <a:ln w="10160">
                <a:solidFill>
                  <a:srgbClr val="5B9BD5"/>
                </a:solidFill>
                <a:prstDash val="solid"/>
              </a:ln>
              <a:ea typeface="Calibri"/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04DB5-B587-46C1-83CE-A60B471B1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https://www.ncbi.nlm.nih.gov/pmc/articles/PMC7605758/</a:t>
            </a:r>
            <a:endParaRPr lang="en-US" dirty="0"/>
          </a:p>
          <a:p>
            <a:r>
              <a:rPr lang="en-US" dirty="0">
                <a:hlinkClick r:id="rId4"/>
              </a:rPr>
              <a:t>https://pubmed.ncbi.nlm.nih.gov/32834641/</a:t>
            </a:r>
            <a:endParaRPr lang="en-US" dirty="0"/>
          </a:p>
          <a:p>
            <a:r>
              <a:rPr lang="en-US" dirty="0">
                <a:hlinkClick r:id="rId5"/>
              </a:rPr>
              <a:t>https://www.sciencedirect.com/science/article/pii/S235291482100191X</a:t>
            </a:r>
            <a:endParaRPr lang="en-US" dirty="0"/>
          </a:p>
          <a:p>
            <a:r>
              <a:rPr lang="en-US" dirty="0">
                <a:hlinkClick r:id="rId6"/>
              </a:rPr>
              <a:t>https://healthcaresummit.ieee.org/wp-content/uploads/sites/362/2021/08/MOSMEDDATA_CHEST-CT-SCANS-WITH-COVID-19-RELATED-FINDINGS-DATASET.pdf</a:t>
            </a:r>
            <a:endParaRPr lang="en-US" dirty="0"/>
          </a:p>
          <a:p>
            <a:r>
              <a:rPr lang="en-US" dirty="0">
                <a:hlinkClick r:id="rId7"/>
              </a:rPr>
              <a:t>https://web.hku.hk/~gyin/materials/2020LiuGaoHeLiuYinKDD.pdf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725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48150-6198-5778-277E-D86DAE644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              </a:t>
            </a:r>
            <a:r>
              <a:rPr lang="en-GB" sz="7200" b="1" i="1" u="sng" dirty="0">
                <a:solidFill>
                  <a:schemeClr val="accent1"/>
                </a:solidFill>
                <a:latin typeface="Arabic Typesetting" panose="020B0604020202020204" pitchFamily="66" charset="-78"/>
                <a:cs typeface="Arabic Typesetting" panose="020B0604020202020204" pitchFamily="66" charset="-78"/>
              </a:rPr>
              <a:t>THANK YOU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5DE36-78C1-32E5-E198-B69E9ED0A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                                     (Any </a:t>
            </a:r>
            <a:r>
              <a:rPr lang="en-US" dirty="0"/>
              <a:t>Queries?)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429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FA80E-6B60-4C11-9D2F-AAFE53033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733" y="1328314"/>
            <a:ext cx="10524736" cy="547658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60045" indent="-360045"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</a:rPr>
              <a:t>Introduction</a:t>
            </a:r>
            <a:endParaRPr lang="en-US" dirty="0">
              <a:latin typeface="Calibri"/>
              <a:ea typeface="Calibri"/>
              <a:cs typeface="Calibri"/>
            </a:endParaRPr>
          </a:p>
          <a:p>
            <a:pPr marL="360045" indent="-360045"/>
            <a:r>
              <a:rPr lang="en-US" sz="2400" dirty="0">
                <a:ea typeface="+mn-lt"/>
                <a:cs typeface="+mn-lt"/>
              </a:rPr>
              <a:t>Theoretical description</a:t>
            </a:r>
          </a:p>
          <a:p>
            <a:pPr marL="360045" indent="-360045"/>
            <a:endParaRPr lang="en-US" sz="2400" dirty="0">
              <a:ea typeface="+mn-lt"/>
              <a:cs typeface="+mn-lt"/>
            </a:endParaRPr>
          </a:p>
          <a:p>
            <a:pPr marL="817245" lvl="1" indent="-360045"/>
            <a:r>
              <a:rPr lang="en-US" sz="2000" dirty="0">
                <a:ea typeface="+mn-lt"/>
                <a:cs typeface="+mn-lt"/>
              </a:rPr>
              <a:t>Data Collection and Modeling</a:t>
            </a:r>
            <a:endParaRPr lang="en-US" dirty="0">
              <a:ea typeface="Calibri"/>
              <a:cs typeface="Calibri"/>
            </a:endParaRPr>
          </a:p>
          <a:p>
            <a:pPr marL="817245" lvl="1" indent="-360045"/>
            <a:r>
              <a:rPr lang="en-US" sz="2000" dirty="0">
                <a:ea typeface="+mn-lt"/>
                <a:cs typeface="+mn-lt"/>
              </a:rPr>
              <a:t>Deep Learning Architecture</a:t>
            </a:r>
            <a:endParaRPr lang="en-US" sz="2000" dirty="0">
              <a:ea typeface="Calibri"/>
              <a:cs typeface="Calibri"/>
            </a:endParaRPr>
          </a:p>
          <a:p>
            <a:pPr marL="817245" lvl="1" indent="-360045"/>
            <a:r>
              <a:rPr lang="en-US" sz="2000" dirty="0">
                <a:ea typeface="+mn-lt"/>
                <a:cs typeface="+mn-lt"/>
              </a:rPr>
              <a:t>Hyper parameter selection</a:t>
            </a:r>
            <a:endParaRPr lang="en-US" dirty="0">
              <a:latin typeface="Calibri"/>
              <a:ea typeface="Calibri Light" panose="020F0302020204030204"/>
              <a:cs typeface="Calibri Light" panose="020F0302020204030204"/>
            </a:endParaRPr>
          </a:p>
          <a:p>
            <a:pPr marL="360045" indent="-360045"/>
            <a:endParaRPr lang="en-US" sz="2400" dirty="0">
              <a:ea typeface="+mn-lt"/>
              <a:cs typeface="+mn-lt"/>
            </a:endParaRPr>
          </a:p>
          <a:p>
            <a:pPr marL="360045" indent="-360045"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  <a:ea typeface="+mn-lt"/>
                <a:cs typeface="+mn-lt"/>
              </a:rPr>
              <a:t>Results and Discussion</a:t>
            </a:r>
            <a:endParaRPr lang="en-US" sz="2400" b="1" dirty="0">
              <a:latin typeface="+mj-lt"/>
              <a:ea typeface="Calibri Light"/>
              <a:cs typeface="Calibri Light"/>
            </a:endParaRPr>
          </a:p>
          <a:p>
            <a:pPr marL="360045" indent="-360045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anose="020F0502020204030204"/>
                <a:ea typeface="Calibri" panose="020F0502020204030204"/>
                <a:cs typeface="Calibri" panose="020F0502020204030204"/>
              </a:rPr>
              <a:t>References</a:t>
            </a:r>
          </a:p>
          <a:p>
            <a:pPr marL="360045" indent="-360045">
              <a:buFont typeface="Wingdings" panose="05000000000000000000" pitchFamily="2" charset="2"/>
              <a:buChar char="§"/>
            </a:pPr>
            <a:endParaRPr lang="en-US" sz="2400" dirty="0">
              <a:ea typeface="Calibri" panose="020F0502020204030204"/>
              <a:cs typeface="Calibri" panose="020F0502020204030204"/>
            </a:endParaRPr>
          </a:p>
          <a:p>
            <a:pPr marL="360045" indent="-360045">
              <a:buFont typeface="Wingdings" panose="05000000000000000000" pitchFamily="2" charset="2"/>
              <a:buChar char="§"/>
            </a:pPr>
            <a:endParaRPr lang="en-US" sz="2400" dirty="0">
              <a:ea typeface="Calibri" panose="020F0502020204030204"/>
              <a:cs typeface="Calibri" panose="020F0502020204030204"/>
            </a:endParaRPr>
          </a:p>
          <a:p>
            <a:pPr marL="360045" indent="-360045">
              <a:buFont typeface="Wingdings" panose="05000000000000000000" pitchFamily="2" charset="2"/>
              <a:buChar char="§"/>
            </a:pPr>
            <a:endParaRPr lang="en-IN" sz="2400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5" name="Rectangle: Top Corners Rounded 44">
            <a:extLst>
              <a:ext uri="{FF2B5EF4-FFF2-40B4-BE49-F238E27FC236}">
                <a16:creationId xmlns:a16="http://schemas.microsoft.com/office/drawing/2014/main" id="{89184333-DAB0-554C-8FD6-6169E8A82EF0}"/>
              </a:ext>
            </a:extLst>
          </p:cNvPr>
          <p:cNvSpPr/>
          <p:nvPr/>
        </p:nvSpPr>
        <p:spPr>
          <a:xfrm rot="5400000">
            <a:off x="1628861" y="-1404791"/>
            <a:ext cx="933278" cy="4191000"/>
          </a:xfrm>
          <a:prstGeom prst="round2Same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74FED9-1F25-B041-B8E0-C5F80621840F}"/>
              </a:ext>
            </a:extLst>
          </p:cNvPr>
          <p:cNvSpPr txBox="1"/>
          <p:nvPr/>
        </p:nvSpPr>
        <p:spPr>
          <a:xfrm>
            <a:off x="657224" y="390627"/>
            <a:ext cx="51001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3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Outline</a:t>
            </a:r>
            <a:endParaRPr lang="en-US" sz="3300"/>
          </a:p>
        </p:txBody>
      </p:sp>
      <p:pic>
        <p:nvPicPr>
          <p:cNvPr id="9" name="Picture 9" descr="Chart&#10;&#10;Description automatically generated">
            <a:extLst>
              <a:ext uri="{FF2B5EF4-FFF2-40B4-BE49-F238E27FC236}">
                <a16:creationId xmlns:a16="http://schemas.microsoft.com/office/drawing/2014/main" id="{9B3A7084-240D-C429-4FF1-A31A3AF7E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580" y="1753545"/>
            <a:ext cx="6651250" cy="247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09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FA80E-6B60-4C11-9D2F-AAFE53033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022"/>
            <a:ext cx="10339137" cy="515076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1200"/>
              </a:spcBef>
            </a:pPr>
            <a:r>
              <a:rPr lang="en-US" sz="2400" dirty="0">
                <a:ea typeface="+mn-lt"/>
                <a:cs typeface="+mn-lt"/>
              </a:rPr>
              <a:t>The novel Coronavirus swept throughout the world</a:t>
            </a:r>
            <a:endParaRPr lang="en-US" sz="2400" dirty="0">
              <a:effectLst/>
              <a:ea typeface="Calibri" panose="020F0502020204030204" pitchFamily="34" charset="0"/>
              <a:cs typeface="Calibri"/>
            </a:endParaRPr>
          </a:p>
          <a:p>
            <a:pPr>
              <a:spcBef>
                <a:spcPts val="1200"/>
              </a:spcBef>
            </a:pPr>
            <a:r>
              <a:rPr lang="en-US" sz="2400" dirty="0">
                <a:ea typeface="Calibri"/>
              </a:rPr>
              <a:t> </a:t>
            </a:r>
            <a:r>
              <a:rPr lang="en-US" sz="2400" dirty="0">
                <a:ea typeface="+mn-lt"/>
                <a:cs typeface="+mn-lt"/>
              </a:rPr>
              <a:t>It’s an RNA virus that may afflict humans and animals alike.</a:t>
            </a:r>
          </a:p>
          <a:p>
            <a:r>
              <a:rPr lang="en-US" sz="2400" dirty="0">
                <a:ea typeface="+mn-lt"/>
                <a:cs typeface="+mn-lt"/>
              </a:rPr>
              <a:t>A early recognition of the virus could help to limit and prevent a catastrophic COVID - 19 breakout.</a:t>
            </a:r>
            <a:endParaRPr lang="en-US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Modern </a:t>
            </a:r>
            <a:r>
              <a:rPr lang="en-US" sz="2400" dirty="0" err="1">
                <a:ea typeface="+mn-lt"/>
                <a:cs typeface="+mn-lt"/>
              </a:rPr>
              <a:t>pharmalogical</a:t>
            </a:r>
            <a:r>
              <a:rPr lang="en-US" sz="2400" dirty="0">
                <a:ea typeface="+mn-lt"/>
                <a:cs typeface="+mn-lt"/>
              </a:rPr>
              <a:t> techniques and detecting methods such as:</a:t>
            </a:r>
            <a:endParaRPr lang="en-US" sz="2400" dirty="0">
              <a:ea typeface="Calibri"/>
              <a:cs typeface="Calibri"/>
            </a:endParaRPr>
          </a:p>
          <a:p>
            <a:pPr lvl="1"/>
            <a:r>
              <a:rPr lang="en-US" sz="2000" dirty="0">
                <a:ea typeface="+mn-lt"/>
                <a:cs typeface="+mn-lt"/>
              </a:rPr>
              <a:t>Serology tests </a:t>
            </a:r>
            <a:endParaRPr lang="en-US" sz="2000" dirty="0">
              <a:ea typeface="Calibri" panose="020F0502020204030204" pitchFamily="34" charset="0"/>
              <a:cs typeface="Calibri"/>
            </a:endParaRPr>
          </a:p>
          <a:p>
            <a:pPr lvl="1"/>
            <a:r>
              <a:rPr lang="en-US" sz="2000" dirty="0">
                <a:ea typeface="+mn-lt"/>
                <a:cs typeface="+mn-lt"/>
              </a:rPr>
              <a:t>Reverse transcription-polymerase chain reaction (RT-PCR)</a:t>
            </a:r>
            <a:endParaRPr lang="en-US" sz="2000" dirty="0">
              <a:ea typeface="Calibri" panose="020F0502020204030204" pitchFamily="34" charset="0"/>
              <a:cs typeface="Calibri"/>
            </a:endParaRPr>
          </a:p>
          <a:p>
            <a:r>
              <a:rPr lang="en-US" sz="2400" dirty="0">
                <a:ea typeface="+mn-lt"/>
                <a:cs typeface="+mn-lt"/>
              </a:rPr>
              <a:t>These techniques are</a:t>
            </a:r>
          </a:p>
          <a:p>
            <a:pPr lvl="1"/>
            <a:r>
              <a:rPr lang="en-US" sz="2000" dirty="0">
                <a:ea typeface="+mn-lt"/>
                <a:cs typeface="+mn-lt"/>
              </a:rPr>
              <a:t>Time-consuming</a:t>
            </a:r>
            <a:endParaRPr lang="en-US" sz="2000" dirty="0">
              <a:ea typeface="Calibri" panose="020F0502020204030204" pitchFamily="34" charset="0"/>
              <a:cs typeface="+mn-lt"/>
            </a:endParaRPr>
          </a:p>
          <a:p>
            <a:pPr lvl="1"/>
            <a:r>
              <a:rPr lang="en-US" sz="2000" dirty="0">
                <a:ea typeface="+mn-lt"/>
                <a:cs typeface="+mn-lt"/>
              </a:rPr>
              <a:t>Costly</a:t>
            </a:r>
            <a:endParaRPr lang="en-US" sz="2000" dirty="0">
              <a:ea typeface="Calibri" panose="020F0502020204030204" pitchFamily="34" charset="0"/>
              <a:cs typeface="Calibri"/>
            </a:endParaRPr>
          </a:p>
          <a:p>
            <a:pPr lvl="1"/>
            <a:r>
              <a:rPr lang="en-US" sz="2000" dirty="0">
                <a:ea typeface="+mn-lt"/>
                <a:cs typeface="+mn-lt"/>
              </a:rPr>
              <a:t>Need analysis in a well-equipped facility</a:t>
            </a:r>
            <a:endParaRPr lang="en-US" sz="2000" dirty="0">
              <a:ea typeface="Calibri"/>
              <a:cs typeface="Calibri"/>
            </a:endParaRPr>
          </a:p>
          <a:p>
            <a:pPr lvl="1"/>
            <a:r>
              <a:rPr lang="en-US" sz="2000" dirty="0">
                <a:ea typeface="+mn-lt"/>
                <a:cs typeface="+mn-lt"/>
              </a:rPr>
              <a:t>limited and unavailable to everybody</a:t>
            </a:r>
            <a:endParaRPr lang="en-US" sz="2000" dirty="0">
              <a:ea typeface="Calibri" panose="020F0502020204030204" pitchFamily="34" charset="0"/>
              <a:cs typeface="Calibri"/>
            </a:endParaRPr>
          </a:p>
          <a:p>
            <a:pPr lvl="1">
              <a:spcBef>
                <a:spcPts val="600"/>
              </a:spcBef>
            </a:pPr>
            <a:endParaRPr lang="en-US" sz="2200" dirty="0">
              <a:ea typeface="Calibri" panose="020F0502020204030204" pitchFamily="34" charset="0"/>
              <a:cs typeface="Calibri"/>
            </a:endParaRPr>
          </a:p>
          <a:p>
            <a:pPr lvl="1">
              <a:spcBef>
                <a:spcPts val="600"/>
              </a:spcBef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US" sz="2400" dirty="0"/>
          </a:p>
          <a:p>
            <a:pPr marL="0" indent="0">
              <a:spcBef>
                <a:spcPts val="1200"/>
              </a:spcBef>
              <a:buNone/>
            </a:pPr>
            <a:endParaRPr lang="en-US" sz="2400" dirty="0"/>
          </a:p>
        </p:txBody>
      </p:sp>
      <p:sp>
        <p:nvSpPr>
          <p:cNvPr id="45" name="Rectangle: Top Corners Rounded 44">
            <a:extLst>
              <a:ext uri="{FF2B5EF4-FFF2-40B4-BE49-F238E27FC236}">
                <a16:creationId xmlns:a16="http://schemas.microsoft.com/office/drawing/2014/main" id="{89184333-DAB0-554C-8FD6-6169E8A82EF0}"/>
              </a:ext>
            </a:extLst>
          </p:cNvPr>
          <p:cNvSpPr/>
          <p:nvPr/>
        </p:nvSpPr>
        <p:spPr>
          <a:xfrm rot="5400000">
            <a:off x="1628861" y="-1404791"/>
            <a:ext cx="933278" cy="41910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74FED9-1F25-B041-B8E0-C5F80621840F}"/>
              </a:ext>
            </a:extLst>
          </p:cNvPr>
          <p:cNvSpPr txBox="1"/>
          <p:nvPr/>
        </p:nvSpPr>
        <p:spPr>
          <a:xfrm>
            <a:off x="657224" y="390627"/>
            <a:ext cx="51001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3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Introduction</a:t>
            </a:r>
            <a:endParaRPr lang="en-US" sz="3300"/>
          </a:p>
        </p:txBody>
      </p:sp>
    </p:spTree>
    <p:extLst>
      <p:ext uri="{BB962C8B-B14F-4D97-AF65-F5344CB8AC3E}">
        <p14:creationId xmlns:p14="http://schemas.microsoft.com/office/powerpoint/2010/main" val="240680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FA80E-6B60-4C11-9D2F-AAFE53033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022"/>
            <a:ext cx="10983906" cy="486746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ea typeface="+mn-lt"/>
                <a:cs typeface="+mn-lt"/>
              </a:rPr>
              <a:t>Developing a computer-aided warning system employing classification approach, which is an emerging artificial intelligence (AI) technique.</a:t>
            </a:r>
          </a:p>
          <a:p>
            <a:r>
              <a:rPr lang="en-US" sz="2400" dirty="0">
                <a:ea typeface="+mn-lt"/>
                <a:cs typeface="+mn-lt"/>
              </a:rPr>
              <a:t>Deep Learning (DL) is a subset of Machine Learning (ML), which is therefore a domain of Artificial Intelligence (AI).</a:t>
            </a:r>
          </a:p>
          <a:p>
            <a:r>
              <a:rPr lang="en-US" sz="2400" dirty="0">
                <a:ea typeface="+mn-lt"/>
                <a:cs typeface="+mn-lt"/>
              </a:rPr>
              <a:t>It derives characteristics from data (which may be in any format, such as image, text, or voice).</a:t>
            </a:r>
          </a:p>
          <a:p>
            <a:r>
              <a:rPr lang="en-US" sz="2400" dirty="0">
                <a:ea typeface="+mn-lt"/>
                <a:cs typeface="+mn-lt"/>
              </a:rPr>
              <a:t>The aim is to learn directly from data.</a:t>
            </a:r>
          </a:p>
          <a:p>
            <a:r>
              <a:rPr lang="en-US" sz="2400" dirty="0">
                <a:ea typeface="+mn-lt"/>
                <a:cs typeface="+mn-lt"/>
              </a:rPr>
              <a:t>Conventional neural networks include two or three hidden layers, but the most recent networks have 150 layers.[1]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5" name="Rectangle: Top Corners Rounded 44">
            <a:extLst>
              <a:ext uri="{FF2B5EF4-FFF2-40B4-BE49-F238E27FC236}">
                <a16:creationId xmlns:a16="http://schemas.microsoft.com/office/drawing/2014/main" id="{89184333-DAB0-554C-8FD6-6169E8A82EF0}"/>
              </a:ext>
            </a:extLst>
          </p:cNvPr>
          <p:cNvSpPr/>
          <p:nvPr/>
        </p:nvSpPr>
        <p:spPr>
          <a:xfrm rot="5400000">
            <a:off x="1628861" y="-1404791"/>
            <a:ext cx="933278" cy="41910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74FED9-1F25-B041-B8E0-C5F80621840F}"/>
              </a:ext>
            </a:extLst>
          </p:cNvPr>
          <p:cNvSpPr txBox="1"/>
          <p:nvPr/>
        </p:nvSpPr>
        <p:spPr>
          <a:xfrm>
            <a:off x="657224" y="390627"/>
            <a:ext cx="51001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3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Introduction</a:t>
            </a:r>
            <a:endParaRPr lang="en-US" sz="33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BE6610-B535-854F-81E1-0733E32FB5AA}"/>
              </a:ext>
            </a:extLst>
          </p:cNvPr>
          <p:cNvSpPr txBox="1"/>
          <p:nvPr/>
        </p:nvSpPr>
        <p:spPr>
          <a:xfrm>
            <a:off x="953477" y="6473092"/>
            <a:ext cx="10294814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/>
              <a:t>Ref 1: Suzuki, K. (2017). Overview of deep learning in medical imaging. Radiological physics and technology, 10(3):257–273.</a:t>
            </a:r>
          </a:p>
        </p:txBody>
      </p:sp>
    </p:spTree>
    <p:extLst>
      <p:ext uri="{BB962C8B-B14F-4D97-AF65-F5344CB8AC3E}">
        <p14:creationId xmlns:p14="http://schemas.microsoft.com/office/powerpoint/2010/main" val="162840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FA80E-6B60-4C11-9D2F-AAFE53033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022"/>
            <a:ext cx="10983906" cy="486746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ea typeface="+mn-lt"/>
                <a:cs typeface="+mn-lt"/>
              </a:rPr>
              <a:t>This work investigates the background and problem automation of distinguishing COVID-19 infected patients from normal persons with chest CT scans.</a:t>
            </a:r>
            <a:endParaRPr lang="en-US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Feature detection in computed tomography (CT scans) scans may be learned using convolutional neural networks (CNNs)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sz="2400" dirty="0">
                <a:ea typeface="+mn-lt"/>
                <a:cs typeface="+mn-lt"/>
              </a:rPr>
              <a:t>Convolutional Neural Network (CNN) is a Machine Learning Multi - layer perceptron that has shown to be extremely effective in content analysis, picture categorization, posture identification, and action recognition.</a:t>
            </a:r>
            <a:endParaRPr lang="en-US" sz="2400" dirty="0">
              <a:ea typeface="Calibri" panose="020F0502020204030204"/>
              <a:cs typeface="Calibri" panose="020F0502020204030204"/>
            </a:endParaRPr>
          </a:p>
          <a:p>
            <a:r>
              <a:rPr lang="en-US" sz="2400" dirty="0">
                <a:ea typeface="+mn-lt"/>
                <a:cs typeface="+mn-lt"/>
              </a:rPr>
              <a:t>In the medical field, it also performs admirably.</a:t>
            </a:r>
          </a:p>
          <a:p>
            <a:r>
              <a:rPr lang="en-US" sz="2400" dirty="0">
                <a:ea typeface="+mn-lt"/>
                <a:cs typeface="+mn-lt"/>
              </a:rPr>
              <a:t>As a result, CNN models may be </a:t>
            </a:r>
            <a:r>
              <a:rPr lang="en-US" sz="2400" dirty="0" err="1">
                <a:ea typeface="+mn-lt"/>
                <a:cs typeface="+mn-lt"/>
              </a:rPr>
              <a:t>utilised</a:t>
            </a:r>
            <a:r>
              <a:rPr lang="en-US" sz="2400" dirty="0">
                <a:ea typeface="+mn-lt"/>
                <a:cs typeface="+mn-lt"/>
              </a:rPr>
              <a:t> to produce superior image predictions. [1]</a:t>
            </a:r>
            <a:endParaRPr lang="en-US" sz="2400" dirty="0">
              <a:ea typeface="Calibri"/>
              <a:cs typeface="Calibri" panose="020F0502020204030204"/>
            </a:endParaRPr>
          </a:p>
          <a:p>
            <a:pPr lvl="1">
              <a:spcBef>
                <a:spcPts val="1200"/>
              </a:spcBef>
            </a:pPr>
            <a:endParaRPr lang="en-US" sz="2400" dirty="0">
              <a:ea typeface="Calibri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endParaRPr lang="en-US" sz="2400" dirty="0">
              <a:ea typeface="Calibri"/>
              <a:cs typeface="Times New Roman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sz="240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5" name="Rectangle: Top Corners Rounded 44">
            <a:extLst>
              <a:ext uri="{FF2B5EF4-FFF2-40B4-BE49-F238E27FC236}">
                <a16:creationId xmlns:a16="http://schemas.microsoft.com/office/drawing/2014/main" id="{89184333-DAB0-554C-8FD6-6169E8A82EF0}"/>
              </a:ext>
            </a:extLst>
          </p:cNvPr>
          <p:cNvSpPr/>
          <p:nvPr/>
        </p:nvSpPr>
        <p:spPr>
          <a:xfrm rot="5400000">
            <a:off x="1628861" y="-1404791"/>
            <a:ext cx="933278" cy="41910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74FED9-1F25-B041-B8E0-C5F80621840F}"/>
              </a:ext>
            </a:extLst>
          </p:cNvPr>
          <p:cNvSpPr txBox="1"/>
          <p:nvPr/>
        </p:nvSpPr>
        <p:spPr>
          <a:xfrm>
            <a:off x="657224" y="390627"/>
            <a:ext cx="51001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3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Introduction</a:t>
            </a:r>
            <a:endParaRPr lang="en-US" sz="33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BE6610-B535-854F-81E1-0733E32FB5AA}"/>
              </a:ext>
            </a:extLst>
          </p:cNvPr>
          <p:cNvSpPr txBox="1"/>
          <p:nvPr/>
        </p:nvSpPr>
        <p:spPr>
          <a:xfrm>
            <a:off x="953477" y="6473092"/>
            <a:ext cx="10294814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/>
              <a:t>Ref 1: Suzuki, K. (2017). Overview of deep learning in medical imaging. Radiological physics and technology, 10(3):257–273.</a:t>
            </a:r>
          </a:p>
        </p:txBody>
      </p:sp>
    </p:spTree>
    <p:extLst>
      <p:ext uri="{BB962C8B-B14F-4D97-AF65-F5344CB8AC3E}">
        <p14:creationId xmlns:p14="http://schemas.microsoft.com/office/powerpoint/2010/main" val="354103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FA80E-6B60-4C11-9D2F-AAFE53033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022"/>
            <a:ext cx="10339137" cy="515076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ea typeface="+mn-lt"/>
                <a:cs typeface="+mn-lt"/>
              </a:rPr>
              <a:t>Data Collection and Modeling</a:t>
            </a:r>
            <a:endParaRPr lang="en-US" sz="2400" dirty="0">
              <a:ea typeface="Calibri"/>
              <a:cs typeface="Times New Roman"/>
            </a:endParaRPr>
          </a:p>
          <a:p>
            <a:r>
              <a:rPr lang="en-US" sz="2400" dirty="0">
                <a:ea typeface="+mn-lt"/>
                <a:cs typeface="+mn-lt"/>
              </a:rPr>
              <a:t>Deep Learning Architecture</a:t>
            </a:r>
            <a:endParaRPr lang="en-US" sz="2400" dirty="0">
              <a:latin typeface="Calibri"/>
              <a:ea typeface="Calibri"/>
              <a:cs typeface="Calibri"/>
            </a:endParaRPr>
          </a:p>
          <a:p>
            <a:r>
              <a:rPr lang="en-US" sz="2400" dirty="0">
                <a:ea typeface="+mn-lt"/>
                <a:cs typeface="+mn-lt"/>
              </a:rPr>
              <a:t>Hyper parameter selection</a:t>
            </a:r>
            <a:endParaRPr lang="en-US" sz="2400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40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45" name="Rectangle: Top Corners Rounded 44">
            <a:extLst>
              <a:ext uri="{FF2B5EF4-FFF2-40B4-BE49-F238E27FC236}">
                <a16:creationId xmlns:a16="http://schemas.microsoft.com/office/drawing/2014/main" id="{89184333-DAB0-554C-8FD6-6169E8A82EF0}"/>
              </a:ext>
            </a:extLst>
          </p:cNvPr>
          <p:cNvSpPr/>
          <p:nvPr/>
        </p:nvSpPr>
        <p:spPr>
          <a:xfrm rot="5400000">
            <a:off x="1912168" y="-1688098"/>
            <a:ext cx="864894" cy="4689230"/>
          </a:xfrm>
          <a:prstGeom prst="round2Same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74FED9-1F25-B041-B8E0-C5F80621840F}"/>
              </a:ext>
            </a:extLst>
          </p:cNvPr>
          <p:cNvSpPr txBox="1"/>
          <p:nvPr/>
        </p:nvSpPr>
        <p:spPr>
          <a:xfrm>
            <a:off x="139455" y="351550"/>
            <a:ext cx="5100109" cy="6001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33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Theoretical description</a:t>
            </a:r>
            <a:endParaRPr lang="en-US" dirty="0"/>
          </a:p>
        </p:txBody>
      </p:sp>
      <p:pic>
        <p:nvPicPr>
          <p:cNvPr id="5" name="Picture 5" descr="A picture containing text, different&#10;&#10;Description automatically generated">
            <a:extLst>
              <a:ext uri="{FF2B5EF4-FFF2-40B4-BE49-F238E27FC236}">
                <a16:creationId xmlns:a16="http://schemas.microsoft.com/office/drawing/2014/main" id="{D516432A-80D8-3728-22E7-E1222F3B3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138" y="1520548"/>
            <a:ext cx="6940061" cy="23515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E1DA65-5638-0D82-6E69-022FF603FEF3}"/>
              </a:ext>
            </a:extLst>
          </p:cNvPr>
          <p:cNvSpPr txBox="1"/>
          <p:nvPr/>
        </p:nvSpPr>
        <p:spPr>
          <a:xfrm>
            <a:off x="4982308" y="4067908"/>
            <a:ext cx="636563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Figure 1: CT-scan pictures as from training data set for all three classes as examples.</a:t>
            </a:r>
          </a:p>
        </p:txBody>
      </p:sp>
    </p:spTree>
    <p:extLst>
      <p:ext uri="{BB962C8B-B14F-4D97-AF65-F5344CB8AC3E}">
        <p14:creationId xmlns:p14="http://schemas.microsoft.com/office/powerpoint/2010/main" val="343725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: Top Corners Rounded 44">
            <a:extLst>
              <a:ext uri="{FF2B5EF4-FFF2-40B4-BE49-F238E27FC236}">
                <a16:creationId xmlns:a16="http://schemas.microsoft.com/office/drawing/2014/main" id="{89184333-DAB0-554C-8FD6-6169E8A82EF0}"/>
              </a:ext>
            </a:extLst>
          </p:cNvPr>
          <p:cNvSpPr/>
          <p:nvPr/>
        </p:nvSpPr>
        <p:spPr>
          <a:xfrm rot="5400000">
            <a:off x="3018046" y="-2793975"/>
            <a:ext cx="933278" cy="6969369"/>
          </a:xfrm>
          <a:prstGeom prst="round2Same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74FED9-1F25-B041-B8E0-C5F80621840F}"/>
              </a:ext>
            </a:extLst>
          </p:cNvPr>
          <p:cNvSpPr txBox="1"/>
          <p:nvPr/>
        </p:nvSpPr>
        <p:spPr>
          <a:xfrm>
            <a:off x="657224" y="390627"/>
            <a:ext cx="6846847" cy="6001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300" dirty="0">
                <a:ln w="10160">
                  <a:solidFill>
                    <a:schemeClr val="accent5"/>
                  </a:solidFill>
                  <a:prstDash val="solid"/>
                </a:ln>
                <a:ea typeface="+mn-lt"/>
                <a:cs typeface="+mn-lt"/>
              </a:rPr>
              <a:t>Data Collection and Modeling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DC340-FBAF-F88D-8FE3-0DFAD0E18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022"/>
            <a:ext cx="10983906" cy="486746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 err="1">
                <a:ea typeface="+mn-lt"/>
                <a:cs typeface="+mn-lt"/>
              </a:rPr>
              <a:t>COVIDx</a:t>
            </a:r>
            <a:r>
              <a:rPr lang="en-US" sz="2400" dirty="0">
                <a:ea typeface="+mn-lt"/>
                <a:cs typeface="+mn-lt"/>
              </a:rPr>
              <a:t> CT is a publicly available benchmarking data collection that includes 1,94,922 CT segments of 3,745 individuals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sz="2400" dirty="0">
                <a:ea typeface="+mn-lt"/>
                <a:cs typeface="+mn-lt"/>
              </a:rPr>
              <a:t>This data set is used to train, test, and evaluate our model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sz="2400" dirty="0">
                <a:ea typeface="+mn-lt"/>
                <a:cs typeface="+mn-lt"/>
              </a:rPr>
              <a:t>Data collection was made public in ’</a:t>
            </a:r>
            <a:r>
              <a:rPr lang="en-US" sz="2400" dirty="0" err="1">
                <a:ea typeface="+mn-lt"/>
                <a:cs typeface="+mn-lt"/>
              </a:rPr>
              <a:t>Kaggle.’A</a:t>
            </a:r>
            <a:r>
              <a:rPr lang="en-US" sz="2400" dirty="0">
                <a:ea typeface="+mn-lt"/>
                <a:cs typeface="+mn-lt"/>
              </a:rPr>
              <a:t>’ and ’B’ versions of </a:t>
            </a:r>
            <a:r>
              <a:rPr lang="en-US" sz="2400" dirty="0" err="1">
                <a:ea typeface="+mn-lt"/>
                <a:cs typeface="+mn-lt"/>
              </a:rPr>
              <a:t>COVIDx</a:t>
            </a:r>
            <a:r>
              <a:rPr lang="en-US" sz="2400" dirty="0">
                <a:ea typeface="+mn-lt"/>
                <a:cs typeface="+mn-lt"/>
              </a:rPr>
              <a:t> CT are available.</a:t>
            </a:r>
            <a:endParaRPr lang="en-US">
              <a:ea typeface="+mn-lt"/>
              <a:cs typeface="+mn-lt"/>
            </a:endParaRPr>
          </a:p>
          <a:p>
            <a:r>
              <a:rPr lang="en-US" sz="2400" dirty="0" err="1">
                <a:ea typeface="+mn-lt"/>
                <a:cs typeface="+mn-lt"/>
              </a:rPr>
              <a:t>The’A</a:t>
            </a:r>
            <a:r>
              <a:rPr lang="en-US" sz="2400" dirty="0">
                <a:ea typeface="+mn-lt"/>
                <a:cs typeface="+mn-lt"/>
              </a:rPr>
              <a:t>’ variety includes cases with a verified diagnosis. Non-COVID-19 pneumonia and COVID-19 patients had irregularities on CT slices that were manually discovered by radiologists or non-radiologists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sz="2400" dirty="0">
                <a:ea typeface="+mn-lt"/>
                <a:cs typeface="+mn-lt"/>
              </a:rPr>
              <a:t>The ’B’ variety covers the complete ’A’ variant, as well as those cases that are suspected of being correctly identified but could not be verified.</a:t>
            </a:r>
            <a:endParaRPr lang="en-US" dirty="0">
              <a:ea typeface="+mn-lt"/>
              <a:cs typeface="+mn-lt"/>
            </a:endParaRPr>
          </a:p>
          <a:p>
            <a:pPr lvl="1">
              <a:spcBef>
                <a:spcPts val="1200"/>
              </a:spcBef>
            </a:pPr>
            <a:endParaRPr lang="en-US" sz="2400" dirty="0">
              <a:ea typeface="Calibri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endParaRPr lang="en-US" sz="2400" dirty="0">
              <a:ea typeface="Calibri"/>
              <a:cs typeface="Times New Roman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sz="240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4138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: Top Corners Rounded 44">
            <a:extLst>
              <a:ext uri="{FF2B5EF4-FFF2-40B4-BE49-F238E27FC236}">
                <a16:creationId xmlns:a16="http://schemas.microsoft.com/office/drawing/2014/main" id="{89184333-DAB0-554C-8FD6-6169E8A82EF0}"/>
              </a:ext>
            </a:extLst>
          </p:cNvPr>
          <p:cNvSpPr/>
          <p:nvPr/>
        </p:nvSpPr>
        <p:spPr>
          <a:xfrm rot="5400000">
            <a:off x="3018046" y="-2793975"/>
            <a:ext cx="933278" cy="6969369"/>
          </a:xfrm>
          <a:prstGeom prst="round2Same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74FED9-1F25-B041-B8E0-C5F80621840F}"/>
              </a:ext>
            </a:extLst>
          </p:cNvPr>
          <p:cNvSpPr txBox="1"/>
          <p:nvPr/>
        </p:nvSpPr>
        <p:spPr>
          <a:xfrm>
            <a:off x="657224" y="390627"/>
            <a:ext cx="6846847" cy="6001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300" dirty="0">
                <a:ln w="10160">
                  <a:solidFill>
                    <a:schemeClr val="accent5"/>
                  </a:solidFill>
                  <a:prstDash val="solid"/>
                </a:ln>
                <a:ea typeface="+mn-lt"/>
                <a:cs typeface="+mn-lt"/>
              </a:rPr>
              <a:t>Data Collection and Modeling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DC340-FBAF-F88D-8FE3-0DFAD0E18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022"/>
            <a:ext cx="6118830" cy="486746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ea typeface="+mn-lt"/>
                <a:cs typeface="+mn-lt"/>
              </a:rPr>
              <a:t>Data is crucial in the creation of a CNN Model, and good amount of data training is required to achieve increased accuracy.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sz="2400" dirty="0">
                <a:ea typeface="+mn-lt"/>
                <a:cs typeface="+mn-lt"/>
              </a:rPr>
              <a:t>The training data is separated into two categories: NON-COVID and COVID</a:t>
            </a:r>
            <a:endParaRPr lang="en-US">
              <a:ea typeface="Calibri"/>
              <a:cs typeface="Calibri"/>
            </a:endParaRPr>
          </a:p>
          <a:p>
            <a:r>
              <a:rPr lang="en-US" sz="2400" dirty="0">
                <a:ea typeface="+mn-lt"/>
                <a:cs typeface="+mn-lt"/>
              </a:rPr>
              <a:t>Data collection was made public in ’</a:t>
            </a:r>
            <a:r>
              <a:rPr lang="en-US" sz="2400" dirty="0" err="1">
                <a:ea typeface="+mn-lt"/>
                <a:cs typeface="+mn-lt"/>
              </a:rPr>
              <a:t>Kaggle.'A</a:t>
            </a:r>
            <a:r>
              <a:rPr lang="en-US" sz="2400" dirty="0">
                <a:ea typeface="+mn-lt"/>
                <a:cs typeface="+mn-lt"/>
              </a:rPr>
              <a:t>' and ’B’ versions of </a:t>
            </a:r>
            <a:r>
              <a:rPr lang="en-US" sz="2400" dirty="0" err="1">
                <a:ea typeface="+mn-lt"/>
                <a:cs typeface="+mn-lt"/>
              </a:rPr>
              <a:t>COVIDx</a:t>
            </a:r>
            <a:r>
              <a:rPr lang="en-US" sz="2400" dirty="0">
                <a:ea typeface="+mn-lt"/>
                <a:cs typeface="+mn-lt"/>
              </a:rPr>
              <a:t> CT are available.</a:t>
            </a:r>
            <a:endParaRPr lang="en-US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The total amount of NON-COVID and COVID CT learning segments is made up of 10,000 pictures picked at random to maintain data neutrality, and 3000 images picked at random for validation.</a:t>
            </a:r>
            <a:endParaRPr lang="en-US" dirty="0">
              <a:ea typeface="Calibri"/>
              <a:cs typeface="Calibri"/>
            </a:endParaRPr>
          </a:p>
          <a:p>
            <a:pPr lvl="1">
              <a:spcBef>
                <a:spcPts val="1200"/>
              </a:spcBef>
            </a:pPr>
            <a:endParaRPr lang="en-US" sz="2400" dirty="0">
              <a:ea typeface="Calibri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endParaRPr lang="en-US" sz="2400" dirty="0">
              <a:ea typeface="Calibri"/>
              <a:cs typeface="Times New Roman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sz="240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A131C32C-BC0D-682D-06C6-11141E7E1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016" y="1510030"/>
            <a:ext cx="4747846" cy="39200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1007DF-C75A-7FD5-8D1D-C55469DE8417}"/>
              </a:ext>
            </a:extLst>
          </p:cNvPr>
          <p:cNvSpPr txBox="1"/>
          <p:nvPr/>
        </p:nvSpPr>
        <p:spPr>
          <a:xfrm>
            <a:off x="7995139" y="5556738"/>
            <a:ext cx="48416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Figure 1: Image data distribution.</a:t>
            </a:r>
          </a:p>
        </p:txBody>
      </p:sp>
    </p:spTree>
    <p:extLst>
      <p:ext uri="{BB962C8B-B14F-4D97-AF65-F5344CB8AC3E}">
        <p14:creationId xmlns:p14="http://schemas.microsoft.com/office/powerpoint/2010/main" val="255766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: Top Corners Rounded 44">
            <a:extLst>
              <a:ext uri="{FF2B5EF4-FFF2-40B4-BE49-F238E27FC236}">
                <a16:creationId xmlns:a16="http://schemas.microsoft.com/office/drawing/2014/main" id="{89184333-DAB0-554C-8FD6-6169E8A82EF0}"/>
              </a:ext>
            </a:extLst>
          </p:cNvPr>
          <p:cNvSpPr/>
          <p:nvPr/>
        </p:nvSpPr>
        <p:spPr>
          <a:xfrm rot="5400000">
            <a:off x="3018048" y="-2793975"/>
            <a:ext cx="933278" cy="6969369"/>
          </a:xfrm>
          <a:prstGeom prst="round2Same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74FED9-1F25-B041-B8E0-C5F80621840F}"/>
              </a:ext>
            </a:extLst>
          </p:cNvPr>
          <p:cNvSpPr txBox="1"/>
          <p:nvPr/>
        </p:nvSpPr>
        <p:spPr>
          <a:xfrm>
            <a:off x="657224" y="390627"/>
            <a:ext cx="6846847" cy="6001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300" dirty="0">
                <a:ln w="10160">
                  <a:solidFill>
                    <a:schemeClr val="accent5"/>
                  </a:solidFill>
                  <a:prstDash val="solid"/>
                </a:ln>
                <a:ea typeface="+mn-lt"/>
                <a:cs typeface="+mn-lt"/>
              </a:rPr>
              <a:t>Deep Learning 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DC340-FBAF-F88D-8FE3-0DFAD0E18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022"/>
            <a:ext cx="10983906" cy="486746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ea typeface="+mn-lt"/>
                <a:cs typeface="+mn-lt"/>
              </a:rPr>
              <a:t>Convolutional Neural Networks (CNNs) are meant to integrate spatial feature layers via backpropagation employing a variety of important components such as convolution layers and fully connected layers.</a:t>
            </a:r>
            <a:endParaRPr lang="en-US">
              <a:ea typeface="Calibri"/>
              <a:cs typeface="Calibri"/>
            </a:endParaRPr>
          </a:p>
          <a:p>
            <a:r>
              <a:rPr lang="en-US" sz="2400" dirty="0">
                <a:ea typeface="+mn-lt"/>
                <a:cs typeface="+mn-lt"/>
              </a:rPr>
              <a:t>The model classifies the data set into two groups: Covid and NONCOVID.</a:t>
            </a:r>
          </a:p>
          <a:p>
            <a:r>
              <a:rPr lang="en-US" sz="2400" dirty="0">
                <a:ea typeface="+mn-lt"/>
                <a:cs typeface="+mn-lt"/>
              </a:rPr>
              <a:t>The model classifies the data set into two groups: Covid and NONCOVID. The model is comprised of five parts: </a:t>
            </a:r>
          </a:p>
          <a:p>
            <a:pPr marL="914400" lvl="1" indent="-457200">
              <a:buAutoNum type="arabicPeriod"/>
            </a:pPr>
            <a:r>
              <a:rPr lang="en-US" dirty="0">
                <a:ea typeface="+mn-lt"/>
                <a:cs typeface="+mn-lt"/>
              </a:rPr>
              <a:t>Data from non-COVID sources are grouped together. </a:t>
            </a:r>
          </a:p>
          <a:p>
            <a:pPr marL="914400" lvl="1" indent="-457200">
              <a:buAutoNum type="arabicPeriod"/>
            </a:pPr>
            <a:r>
              <a:rPr lang="en-US" dirty="0">
                <a:ea typeface="+mn-lt"/>
                <a:cs typeface="+mn-lt"/>
              </a:rPr>
              <a:t>Layers of input </a:t>
            </a:r>
          </a:p>
          <a:p>
            <a:pPr marL="914400" lvl="1" indent="-457200">
              <a:buAutoNum type="arabicPeriod"/>
            </a:pPr>
            <a:r>
              <a:rPr lang="en-US" dirty="0">
                <a:ea typeface="+mn-lt"/>
                <a:cs typeface="+mn-lt"/>
              </a:rPr>
              <a:t>Densenet-201 is the base model. </a:t>
            </a:r>
          </a:p>
          <a:p>
            <a:pPr marL="914400" lvl="1" indent="-457200">
              <a:buAutoNum type="arabicPeriod"/>
            </a:pPr>
            <a:r>
              <a:rPr lang="en-US" dirty="0">
                <a:ea typeface="+mn-lt"/>
                <a:cs typeface="+mn-lt"/>
              </a:rPr>
              <a:t>Layers that are fully connected yet have a dropout .</a:t>
            </a:r>
          </a:p>
          <a:p>
            <a:pPr marL="914400" lvl="1" indent="-457200">
              <a:buAutoNum type="arabicPeriod"/>
            </a:pPr>
            <a:r>
              <a:rPr lang="en-US" dirty="0">
                <a:ea typeface="+mn-lt"/>
                <a:cs typeface="+mn-lt"/>
              </a:rPr>
              <a:t>Output layer.</a:t>
            </a: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pPr lvl="1">
              <a:spcBef>
                <a:spcPts val="1200"/>
              </a:spcBef>
            </a:pPr>
            <a:endParaRPr lang="en-US" sz="2400" dirty="0">
              <a:ea typeface="Calibri" panose="020F0502020204030204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endParaRPr lang="en-US" sz="2400" dirty="0">
              <a:ea typeface="Calibri" panose="020F0502020204030204"/>
              <a:cs typeface="Times New Roman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sz="240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1989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75A6909DCED64AA47A7E506542F23F" ma:contentTypeVersion="8" ma:contentTypeDescription="Create a new document." ma:contentTypeScope="" ma:versionID="b4222dea355be9f70240b8e77003a8c5">
  <xsd:schema xmlns:xsd="http://www.w3.org/2001/XMLSchema" xmlns:xs="http://www.w3.org/2001/XMLSchema" xmlns:p="http://schemas.microsoft.com/office/2006/metadata/properties" xmlns:ns3="e1a32eb7-7217-4894-be2d-4c0aa8a7b8c6" targetNamespace="http://schemas.microsoft.com/office/2006/metadata/properties" ma:root="true" ma:fieldsID="b8ed6ecf6cdac18638aac81830ceed44" ns3:_="">
    <xsd:import namespace="e1a32eb7-7217-4894-be2d-4c0aa8a7b8c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a32eb7-7217-4894-be2d-4c0aa8a7b8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EFEBD0D-2374-4DC3-BE8B-6C830A3323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a32eb7-7217-4894-be2d-4c0aa8a7b8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3EAB61-30B1-4272-B2B7-2152AD397D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C7094A-78EE-423A-8A1D-BC322E43F2A5}">
  <ds:schemaRefs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e1a32eb7-7217-4894-be2d-4c0aa8a7b8c6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1242</Words>
  <Application>Microsoft Office PowerPoint</Application>
  <PresentationFormat>Widescreen</PresentationFormat>
  <Paragraphs>164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Algerian</vt:lpstr>
      <vt:lpstr>Arabic Typesetting</vt:lpstr>
      <vt:lpstr>Arial</vt:lpstr>
      <vt:lpstr>Berlin Sans FB Demi</vt:lpstr>
      <vt:lpstr>Calibri</vt:lpstr>
      <vt:lpstr>Calibri Light</vt:lpstr>
      <vt:lpstr>Footlight MT Light</vt:lpstr>
      <vt:lpstr>FSBrabo</vt:lpstr>
      <vt:lpstr>Times New Roman</vt:lpstr>
      <vt:lpstr>Wingdings</vt:lpstr>
      <vt:lpstr>Office Theme</vt:lpstr>
      <vt:lpstr>              TERM PAPER - AI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 L Krishna Prasad</dc:creator>
  <cp:lastModifiedBy>Leela Krishna Prasad  Kotharu</cp:lastModifiedBy>
  <cp:revision>454</cp:revision>
  <dcterms:created xsi:type="dcterms:W3CDTF">2022-04-19T18:03:00Z</dcterms:created>
  <dcterms:modified xsi:type="dcterms:W3CDTF">2022-04-20T22:36:55Z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0x010100D375A6909DCED64AA47A7E506542F23F</vt:lpwstr>
  </property>
</Properties>
</file>