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1245" r:id="rId2"/>
    <p:sldId id="1247" r:id="rId3"/>
    <p:sldId id="1248" r:id="rId4"/>
    <p:sldId id="1271" r:id="rId5"/>
    <p:sldId id="1249" r:id="rId6"/>
    <p:sldId id="1274" r:id="rId7"/>
    <p:sldId id="1252" r:id="rId8"/>
    <p:sldId id="1254" r:id="rId9"/>
    <p:sldId id="1275" r:id="rId10"/>
    <p:sldId id="1276" r:id="rId11"/>
    <p:sldId id="1261" r:id="rId12"/>
    <p:sldId id="1265" r:id="rId13"/>
    <p:sldId id="1267" r:id="rId14"/>
    <p:sldId id="1269" r:id="rId15"/>
    <p:sldId id="1273" r:id="rId16"/>
    <p:sldId id="1270" r:id="rId17"/>
    <p:sldId id="1262" r:id="rId1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CC"/>
    <a:srgbClr val="B7DEE8"/>
    <a:srgbClr val="8BE1FF"/>
    <a:srgbClr val="D79FA3"/>
    <a:srgbClr val="FF0000"/>
    <a:srgbClr val="7EC234"/>
    <a:srgbClr val="CB3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5" autoAdjust="0"/>
    <p:restoredTop sz="94702" autoAdjust="0"/>
  </p:normalViewPr>
  <p:slideViewPr>
    <p:cSldViewPr showGuides="1">
      <p:cViewPr varScale="1">
        <p:scale>
          <a:sx n="131" d="100"/>
          <a:sy n="131" d="100"/>
        </p:scale>
        <p:origin x="809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-2052" y="-114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sz="1300"/>
            </a:lvl1pPr>
          </a:lstStyle>
          <a:p>
            <a:pPr>
              <a:defRPr/>
            </a:pPr>
            <a:fld id="{58AF4EB3-24AC-4578-93AC-5232D4B90C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874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874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874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874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98621F-F02C-4734-BD24-C123E5BC1047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E9552-FD18-48AB-859C-211C75C9FE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5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FF87E-2190-4938-A0F5-E570B9651A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70E83-1F33-4597-9CF8-478F5C98CE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18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F860-48BF-4F82-9F65-ED81B0BB2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94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2" descr="C:\Home\개인적\word_mark_01.jpg"/>
          <p:cNvSpPr>
            <a:spLocks noChangeAspect="1" noChangeArrowheads="1"/>
          </p:cNvSpPr>
          <p:nvPr userDrawn="1"/>
        </p:nvSpPr>
        <p:spPr bwMode="auto">
          <a:xfrm>
            <a:off x="71438" y="6410325"/>
            <a:ext cx="11620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81009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8730"/>
            <a:ext cx="8229600" cy="5355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b="1"/>
            </a:lvl1pPr>
          </a:lstStyle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86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2E5DE-3EA6-4821-8F1E-A89F91D100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69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9AEF3-4DF2-43CB-80F0-761F1C2A29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32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3DDD5-D301-4B3D-95E6-831FE06EB6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0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052F-F62E-49ED-9B0B-449DFE74D3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2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EA9CB-632C-461D-B3AA-72B60D6993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16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AB8BB-A069-4B2B-9108-A6566817F3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2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80F01-C626-435B-8DED-88F45DA306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30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975"/>
            <a:ext cx="8229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8538"/>
            <a:ext cx="82296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b="1"/>
            </a:lvl1pPr>
          </a:lstStyle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6172200"/>
            <a:ext cx="9144000" cy="7620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49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" y="890588"/>
            <a:ext cx="8731250" cy="3078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4400" dirty="0"/>
              <a:t>자료구조 </a:t>
            </a:r>
            <a:r>
              <a:rPr lang="en-US" altLang="ko-KR" sz="4400" dirty="0"/>
              <a:t>(</a:t>
            </a:r>
            <a:r>
              <a:rPr lang="ko-KR" altLang="en-US" sz="4400" dirty="0"/>
              <a:t>특별</a:t>
            </a:r>
            <a:r>
              <a:rPr lang="en-US" altLang="ko-KR" sz="4400" dirty="0"/>
              <a:t>)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ko-KR" altLang="en-US" dirty="0"/>
              <a:t>프로젝트 요구 사항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789363"/>
            <a:ext cx="6400800" cy="2425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2019</a:t>
            </a:r>
            <a:r>
              <a:rPr lang="ko-KR" altLang="en-US" sz="2800"/>
              <a:t>년 하계 특별 학기</a:t>
            </a:r>
            <a:endParaRPr lang="en-US" altLang="ko-KR" sz="2800"/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  <a:p>
            <a:pPr eaLnBrk="1" hangingPunct="1">
              <a:lnSpc>
                <a:spcPct val="90000"/>
              </a:lnSpc>
            </a:pPr>
            <a:r>
              <a:rPr lang="ko-KR" altLang="en-US" sz="2800"/>
              <a:t>컴퓨터과학과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/>
              <a:t>민경하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>
                <a:solidFill>
                  <a:schemeClr val="tx1"/>
                </a:solidFill>
              </a:rPr>
              <a:t>가장 많은 회원을 추천한 회원은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692" y="1326850"/>
            <a:ext cx="8229600" cy="43654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class tree{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n; // tree</a:t>
            </a:r>
            <a:r>
              <a:rPr lang="ko-KR" altLang="en-US" sz="2000" dirty="0">
                <a:latin typeface="+mj-ea"/>
                <a:ea typeface="+mj-ea"/>
              </a:rPr>
              <a:t>의 수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node *tree; // tree</a:t>
            </a:r>
            <a:r>
              <a:rPr lang="ko-KR" altLang="en-US" sz="2000" dirty="0">
                <a:latin typeface="+mj-ea"/>
                <a:ea typeface="+mj-ea"/>
              </a:rPr>
              <a:t>의 배열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각 트리의 </a:t>
            </a:r>
            <a:r>
              <a:rPr lang="en-US" altLang="ko-KR" sz="2000" dirty="0">
                <a:latin typeface="+mj-ea"/>
                <a:ea typeface="+mj-ea"/>
              </a:rPr>
              <a:t>root </a:t>
            </a:r>
            <a:r>
              <a:rPr lang="ko-KR" altLang="en-US" sz="2000" dirty="0">
                <a:latin typeface="+mj-ea"/>
                <a:ea typeface="+mj-ea"/>
              </a:rPr>
              <a:t>저장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class node{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member; //</a:t>
            </a:r>
            <a:r>
              <a:rPr lang="ko-KR" altLang="en-US" sz="2000" dirty="0">
                <a:latin typeface="+mj-ea"/>
                <a:ea typeface="+mj-ea"/>
              </a:rPr>
              <a:t>회원 번호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nchild</a:t>
            </a:r>
            <a:r>
              <a:rPr lang="en-US" altLang="ko-KR" sz="2000" dirty="0">
                <a:latin typeface="+mj-ea"/>
                <a:ea typeface="+mj-ea"/>
              </a:rPr>
              <a:t>; //</a:t>
            </a:r>
            <a:r>
              <a:rPr lang="ko-KR" altLang="en-US" sz="2000" dirty="0" err="1">
                <a:latin typeface="+mj-ea"/>
                <a:ea typeface="+mj-ea"/>
              </a:rPr>
              <a:t>자식노드의</a:t>
            </a:r>
            <a:r>
              <a:rPr lang="ko-KR" altLang="en-US" sz="2000" dirty="0">
                <a:latin typeface="+mj-ea"/>
                <a:ea typeface="+mj-ea"/>
              </a:rPr>
              <a:t> 수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node *node; //</a:t>
            </a:r>
            <a:r>
              <a:rPr lang="ko-KR" altLang="en-US" sz="2000" dirty="0" err="1">
                <a:latin typeface="+mj-ea"/>
                <a:ea typeface="+mj-ea"/>
              </a:rPr>
              <a:t>자식노드를</a:t>
            </a:r>
            <a:r>
              <a:rPr lang="ko-KR" altLang="en-US" sz="2000" dirty="0">
                <a:latin typeface="+mj-ea"/>
                <a:ea typeface="+mj-ea"/>
              </a:rPr>
              <a:t> 저장할 배열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};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71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>
                <a:solidFill>
                  <a:schemeClr val="tx1"/>
                </a:solidFill>
              </a:rPr>
              <a:t>PT</a:t>
            </a:r>
            <a:r>
              <a:rPr lang="ko-KR" altLang="en-US" dirty="0">
                <a:solidFill>
                  <a:schemeClr val="tx1"/>
                </a:solidFill>
              </a:rPr>
              <a:t>를 받는 회원 중에 </a:t>
            </a:r>
            <a:r>
              <a:rPr lang="ko-KR" altLang="en-US" dirty="0" err="1">
                <a:solidFill>
                  <a:schemeClr val="tx1"/>
                </a:solidFill>
              </a:rPr>
              <a:t>라커를</a:t>
            </a:r>
            <a:r>
              <a:rPr lang="ko-KR" altLang="en-US" dirty="0">
                <a:solidFill>
                  <a:schemeClr val="tx1"/>
                </a:solidFill>
              </a:rPr>
              <a:t> 이용하지 않는 회원은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8730"/>
            <a:ext cx="8686800" cy="5355594"/>
          </a:xfrm>
        </p:spPr>
        <p:txBody>
          <a:bodyPr/>
          <a:lstStyle/>
          <a:p>
            <a:r>
              <a:rPr lang="ko-KR" altLang="en-US" dirty="0"/>
              <a:t>필요한 정보</a:t>
            </a:r>
            <a:r>
              <a:rPr lang="en-US" altLang="ko-KR" dirty="0"/>
              <a:t>: </a:t>
            </a:r>
            <a:r>
              <a:rPr lang="en-US" altLang="ko-KR" dirty="0" err="1"/>
              <a:t>pt</a:t>
            </a:r>
            <a:r>
              <a:rPr lang="ko-KR" altLang="en-US" dirty="0"/>
              <a:t>등록 여부</a:t>
            </a:r>
            <a:r>
              <a:rPr lang="en-US" altLang="ko-KR" dirty="0"/>
              <a:t>, </a:t>
            </a:r>
            <a:r>
              <a:rPr lang="ko-KR" altLang="en-US" dirty="0" err="1"/>
              <a:t>사용락커</a:t>
            </a:r>
            <a:endParaRPr lang="en-US" altLang="ko-KR" dirty="0"/>
          </a:p>
          <a:p>
            <a:r>
              <a:rPr lang="ko-KR" altLang="en-US" dirty="0"/>
              <a:t>구현 방향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- PT </a:t>
            </a:r>
            <a:r>
              <a:rPr lang="ko-KR" altLang="en-US" dirty="0"/>
              <a:t>받는 회원 중에 </a:t>
            </a:r>
            <a:r>
              <a:rPr lang="ko-KR" altLang="en-US" dirty="0" err="1"/>
              <a:t>라커를</a:t>
            </a:r>
            <a:r>
              <a:rPr lang="ko-KR" altLang="en-US" dirty="0"/>
              <a:t> 이용하지 않는 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정보를 담는 배열을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회원 정보를 읽으면서 </a:t>
            </a:r>
            <a:r>
              <a:rPr lang="en-US" altLang="ko-KR" dirty="0"/>
              <a:t>PT </a:t>
            </a:r>
            <a:r>
              <a:rPr lang="ko-KR" altLang="ko-KR" dirty="0"/>
              <a:t>등록 여부가</a:t>
            </a:r>
            <a:r>
              <a:rPr lang="en-US" altLang="ko-KR" dirty="0"/>
              <a:t> Y</a:t>
            </a:r>
            <a:r>
              <a:rPr lang="ko-KR" altLang="ko-KR" dirty="0"/>
              <a:t>인 </a:t>
            </a:r>
            <a:r>
              <a:rPr lang="ko-KR" altLang="en-US" dirty="0"/>
              <a:t>회원들</a:t>
            </a:r>
            <a:r>
              <a:rPr lang="ko-KR" altLang="ko-KR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ko-KR" dirty="0"/>
              <a:t>중에 사용 </a:t>
            </a:r>
            <a:r>
              <a:rPr lang="ko-KR" altLang="ko-KR" dirty="0" err="1"/>
              <a:t>라커가</a:t>
            </a:r>
            <a:r>
              <a:rPr lang="en-US" altLang="ko-KR" dirty="0"/>
              <a:t> NULL</a:t>
            </a:r>
            <a:r>
              <a:rPr lang="ko-KR" altLang="en-US" dirty="0"/>
              <a:t>인 회원을 배열에 추가</a:t>
            </a:r>
            <a:endParaRPr lang="ko-KR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405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>
                <a:solidFill>
                  <a:schemeClr val="tx1"/>
                </a:solidFill>
              </a:rPr>
              <a:t>운동 목표가 가장 높은 회원은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515" y="998730"/>
            <a:ext cx="8937485" cy="5355594"/>
          </a:xfrm>
        </p:spPr>
        <p:txBody>
          <a:bodyPr/>
          <a:lstStyle/>
          <a:p>
            <a:r>
              <a:rPr lang="ko-KR" altLang="en-US" dirty="0"/>
              <a:t>필요한 정보</a:t>
            </a:r>
            <a:r>
              <a:rPr lang="en-US" altLang="ko-KR" dirty="0"/>
              <a:t>: </a:t>
            </a:r>
            <a:r>
              <a:rPr lang="ko-KR" altLang="en-US" dirty="0"/>
              <a:t>첫 </a:t>
            </a:r>
            <a:r>
              <a:rPr lang="en-US" altLang="ko-KR" dirty="0"/>
              <a:t>BMI </a:t>
            </a:r>
            <a:r>
              <a:rPr lang="ko-KR" altLang="en-US" dirty="0"/>
              <a:t>지수</a:t>
            </a:r>
            <a:r>
              <a:rPr lang="en-US" altLang="ko-KR" dirty="0"/>
              <a:t>, </a:t>
            </a:r>
            <a:r>
              <a:rPr lang="ko-KR" altLang="en-US" dirty="0"/>
              <a:t>목표 </a:t>
            </a:r>
            <a:r>
              <a:rPr lang="en-US" altLang="ko-KR" dirty="0"/>
              <a:t>BMI </a:t>
            </a:r>
            <a:r>
              <a:rPr lang="ko-KR" altLang="en-US" dirty="0"/>
              <a:t>지수</a:t>
            </a:r>
            <a:endParaRPr lang="en-US" altLang="ko-KR" dirty="0"/>
          </a:p>
          <a:p>
            <a:r>
              <a:rPr lang="ko-KR" altLang="en-US" dirty="0"/>
              <a:t>구현 방향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운동 목표가 최대인 회원을 담는 배열과</a:t>
            </a:r>
            <a:r>
              <a:rPr lang="en-US" altLang="ko-KR" dirty="0"/>
              <a:t> </a:t>
            </a:r>
            <a:r>
              <a:rPr lang="ko-KR" altLang="en-US" dirty="0"/>
              <a:t>운동목표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최댓값을 담는 변수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회원정보를 읽으면서</a:t>
            </a:r>
            <a:r>
              <a:rPr lang="en-US" altLang="ko-KR" dirty="0"/>
              <a:t> (</a:t>
            </a:r>
            <a:r>
              <a:rPr lang="ko-KR" altLang="ko-KR" dirty="0"/>
              <a:t>첫</a:t>
            </a:r>
            <a:r>
              <a:rPr lang="en-US" altLang="ko-KR" dirty="0"/>
              <a:t> BMI </a:t>
            </a:r>
            <a:r>
              <a:rPr lang="ko-KR" altLang="ko-KR" dirty="0"/>
              <a:t>지수</a:t>
            </a:r>
            <a:r>
              <a:rPr lang="en-US" altLang="ko-KR" dirty="0"/>
              <a:t>-</a:t>
            </a:r>
            <a:r>
              <a:rPr lang="ko-KR" altLang="ko-KR" dirty="0"/>
              <a:t>목표</a:t>
            </a:r>
            <a:r>
              <a:rPr lang="en-US" altLang="ko-KR" dirty="0"/>
              <a:t> BMI</a:t>
            </a:r>
            <a:r>
              <a:rPr lang="ko-KR" altLang="ko-KR" dirty="0"/>
              <a:t>지수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절댓값을 계산하여</a:t>
            </a:r>
            <a:r>
              <a:rPr lang="en-US" altLang="ko-KR" dirty="0"/>
              <a:t> </a:t>
            </a:r>
            <a:r>
              <a:rPr lang="ko-KR" altLang="en-US" dirty="0"/>
              <a:t>변수를 갱신하면서 최댓값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다시 한번 회원정보를 읽으면서 </a:t>
            </a:r>
            <a:r>
              <a:rPr lang="en-US" altLang="ko-KR" dirty="0"/>
              <a:t>(</a:t>
            </a:r>
            <a:r>
              <a:rPr lang="ko-KR" altLang="en-US" dirty="0"/>
              <a:t>첫 </a:t>
            </a:r>
            <a:r>
              <a:rPr lang="en-US" altLang="ko-KR" dirty="0"/>
              <a:t>BMI </a:t>
            </a:r>
            <a:r>
              <a:rPr lang="ko-KR" altLang="en-US" dirty="0"/>
              <a:t>지수</a:t>
            </a:r>
            <a:r>
              <a:rPr lang="en-US" altLang="ko-KR" dirty="0"/>
              <a:t>-</a:t>
            </a:r>
            <a:r>
              <a:rPr lang="ko-KR" altLang="en-US" dirty="0"/>
              <a:t>목표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BMI</a:t>
            </a:r>
            <a:r>
              <a:rPr lang="ko-KR" altLang="en-US" dirty="0"/>
              <a:t>지수</a:t>
            </a:r>
            <a:r>
              <a:rPr lang="en-US" altLang="ko-KR" dirty="0"/>
              <a:t>) </a:t>
            </a:r>
            <a:r>
              <a:rPr lang="ko-KR" altLang="en-US" dirty="0"/>
              <a:t>절댓값이 운동목표 최댓값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ko-KR" altLang="en-US" dirty="0" err="1"/>
              <a:t>해당하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는 회원들을 배열에 저장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13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>
                <a:solidFill>
                  <a:schemeClr val="tx1"/>
                </a:solidFill>
              </a:rPr>
              <a:t>가장 나이가 많은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적은 회원은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정보 배열을 읽는다</a:t>
            </a:r>
            <a:endParaRPr lang="en-US" altLang="ko-KR" dirty="0"/>
          </a:p>
          <a:p>
            <a:r>
              <a:rPr lang="ko-KR" altLang="en-US" dirty="0"/>
              <a:t>읽으면서 모든 회원정보에 대한 연결리스트를 구현한다</a:t>
            </a:r>
            <a:endParaRPr lang="en-US" altLang="ko-KR" dirty="0"/>
          </a:p>
          <a:p>
            <a:r>
              <a:rPr lang="ko-KR" altLang="en-US" dirty="0"/>
              <a:t>연결리스트를 생년월일에 맞게 정렬된 상태로 </a:t>
            </a:r>
            <a:r>
              <a:rPr lang="ko-KR" altLang="en-US" dirty="0" err="1"/>
              <a:t>인서트한다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프론트와 </a:t>
            </a:r>
            <a:r>
              <a:rPr lang="ko-KR" altLang="en-US" dirty="0" err="1"/>
              <a:t>리어를</a:t>
            </a:r>
            <a:r>
              <a:rPr lang="ko-KR" altLang="en-US" dirty="0"/>
              <a:t> 출력해준다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413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</a:t>
            </a:r>
            <a:r>
              <a:rPr lang="en-US" altLang="ko-KR" dirty="0">
                <a:solidFill>
                  <a:schemeClr val="tx1"/>
                </a:solidFill>
              </a:rPr>
              <a:t>PT</a:t>
            </a:r>
            <a:r>
              <a:rPr lang="ko-KR" altLang="en-US" dirty="0">
                <a:solidFill>
                  <a:schemeClr val="tx1"/>
                </a:solidFill>
              </a:rPr>
              <a:t>를 가장 많이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적게 이용하는 연령대는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연령대별로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dirty="0" err="1"/>
              <a:t>arr</a:t>
            </a:r>
            <a:r>
              <a:rPr lang="en-US" altLang="ko-KR" dirty="0"/>
              <a:t>[7][2]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sz="2400" dirty="0"/>
              <a:t>배열의 자료형은 </a:t>
            </a:r>
            <a:r>
              <a:rPr lang="en-US" altLang="ko-KR" sz="2400" dirty="0"/>
              <a:t>int </a:t>
            </a:r>
            <a:r>
              <a:rPr lang="ko-KR" altLang="en-US" sz="2400" dirty="0"/>
              <a:t>형이다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배열의 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][0]</a:t>
            </a:r>
            <a:r>
              <a:rPr lang="ko-KR" altLang="en-US" sz="2400" dirty="0"/>
              <a:t>인 부분은 </a:t>
            </a:r>
            <a:r>
              <a:rPr lang="en-US" altLang="ko-KR" sz="2400" dirty="0" err="1"/>
              <a:t>pt</a:t>
            </a:r>
            <a:r>
              <a:rPr lang="ko-KR" altLang="en-US" sz="2400" dirty="0"/>
              <a:t>를 받지 않는 사람</a:t>
            </a:r>
            <a:br>
              <a:rPr lang="en-US" altLang="ko-KR" sz="2400" dirty="0"/>
            </a:br>
            <a:r>
              <a:rPr lang="ko-KR" altLang="en-US" sz="2400" dirty="0"/>
              <a:t>배열의 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][1]</a:t>
            </a:r>
            <a:r>
              <a:rPr lang="ko-KR" altLang="en-US" sz="2400" dirty="0"/>
              <a:t>인 부분은 </a:t>
            </a:r>
            <a:r>
              <a:rPr lang="en-US" altLang="ko-KR" sz="2400" dirty="0" err="1"/>
              <a:t>pt</a:t>
            </a:r>
            <a:r>
              <a:rPr lang="ko-KR" altLang="en-US" sz="2400" dirty="0"/>
              <a:t>를 현재 받는 사람의 수를 저장</a:t>
            </a:r>
            <a:endParaRPr lang="en-US" altLang="ko-KR" sz="2400" dirty="0"/>
          </a:p>
          <a:p>
            <a:r>
              <a:rPr lang="ko-KR" altLang="en-US" sz="2400" dirty="0"/>
              <a:t>연령대를 구하는 방법은 생년월일이 </a:t>
            </a:r>
            <a:r>
              <a:rPr lang="en-US" altLang="ko-KR" sz="2400" dirty="0"/>
              <a:t>00</a:t>
            </a:r>
            <a:r>
              <a:rPr lang="ko-KR" altLang="en-US" sz="2400" dirty="0"/>
              <a:t>년생부터 </a:t>
            </a:r>
            <a:r>
              <a:rPr lang="en-US" altLang="ko-KR" sz="2400" dirty="0"/>
              <a:t>09</a:t>
            </a:r>
            <a:r>
              <a:rPr lang="ko-KR" altLang="en-US" sz="2400" dirty="0"/>
              <a:t>년생까지는 </a:t>
            </a:r>
            <a:r>
              <a:rPr lang="en-US" altLang="ko-KR" sz="2400" dirty="0"/>
              <a:t>10</a:t>
            </a:r>
            <a:r>
              <a:rPr lang="ko-KR" altLang="en-US" sz="2400" dirty="0"/>
              <a:t>대</a:t>
            </a:r>
            <a:r>
              <a:rPr lang="en-US" altLang="ko-KR" sz="2400" dirty="0"/>
              <a:t>, 90</a:t>
            </a:r>
            <a:r>
              <a:rPr lang="ko-KR" altLang="en-US" sz="2400" dirty="0"/>
              <a:t>년생부터 </a:t>
            </a:r>
            <a:r>
              <a:rPr lang="en-US" altLang="ko-KR" sz="2400" dirty="0"/>
              <a:t>99</a:t>
            </a:r>
            <a:r>
              <a:rPr lang="ko-KR" altLang="en-US" sz="2400" dirty="0"/>
              <a:t>년생까지는 </a:t>
            </a:r>
            <a:r>
              <a:rPr lang="en-US" altLang="ko-KR" sz="2400" dirty="0"/>
              <a:t>20</a:t>
            </a:r>
            <a:r>
              <a:rPr lang="ko-KR" altLang="en-US" sz="2400" dirty="0"/>
              <a:t>대</a:t>
            </a:r>
            <a:br>
              <a:rPr lang="en-US" altLang="ko-KR" sz="2400" dirty="0"/>
            </a:br>
            <a:r>
              <a:rPr lang="ko-KR" altLang="en-US" sz="2400" dirty="0"/>
              <a:t>이러한 방법으로 연령대를 구한다</a:t>
            </a:r>
            <a:r>
              <a:rPr lang="en-US" altLang="ko-KR" sz="2400" dirty="0"/>
              <a:t>.</a:t>
            </a:r>
            <a:endParaRPr lang="en-US" altLang="ko-KR" dirty="0"/>
          </a:p>
          <a:p>
            <a:r>
              <a:rPr lang="en-US" altLang="ko-KR" dirty="0"/>
              <a:t>i 1~5 </a:t>
            </a:r>
            <a:r>
              <a:rPr lang="ko-KR" altLang="en-US" dirty="0"/>
              <a:t>인 부분은 </a:t>
            </a:r>
            <a:r>
              <a:rPr lang="en-US" altLang="ko-KR" dirty="0"/>
              <a:t>10</a:t>
            </a:r>
            <a:r>
              <a:rPr lang="ko-KR" altLang="en-US" dirty="0"/>
              <a:t>대 </a:t>
            </a:r>
            <a:r>
              <a:rPr lang="en-US" altLang="ko-KR" dirty="0"/>
              <a:t>~ 50</a:t>
            </a:r>
            <a:r>
              <a:rPr lang="ko-KR" altLang="en-US" dirty="0"/>
              <a:t>대 까지 의 사람 수를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인 부분은 </a:t>
            </a:r>
            <a:r>
              <a:rPr lang="en-US" altLang="ko-KR" dirty="0"/>
              <a:t>60</a:t>
            </a:r>
            <a:r>
              <a:rPr lang="ko-KR" altLang="en-US" dirty="0"/>
              <a:t>대 이상의 사람수를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부분은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1~6</a:t>
            </a:r>
            <a:r>
              <a:rPr lang="ko-KR" altLang="en-US" dirty="0"/>
              <a:t> </a:t>
            </a:r>
            <a:r>
              <a:rPr lang="ko-KR" altLang="en-US" dirty="0" err="1"/>
              <a:t>까지인</a:t>
            </a:r>
            <a:r>
              <a:rPr lang="ko-KR" altLang="en-US" dirty="0"/>
              <a:t> 부분의 합을 저장한다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78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</a:t>
            </a:r>
            <a:r>
              <a:rPr lang="en-US" altLang="ko-KR" dirty="0">
                <a:solidFill>
                  <a:schemeClr val="tx1"/>
                </a:solidFill>
              </a:rPr>
              <a:t>PT</a:t>
            </a:r>
            <a:r>
              <a:rPr lang="ko-KR" altLang="en-US" dirty="0">
                <a:solidFill>
                  <a:schemeClr val="tx1"/>
                </a:solidFill>
              </a:rPr>
              <a:t>를 가장 많이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적게 이용하는 연령대는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연령대별로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dirty="0" err="1"/>
              <a:t>arr</a:t>
            </a:r>
            <a:r>
              <a:rPr lang="en-US" altLang="ko-KR" dirty="0"/>
              <a:t>[7][2]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sz="2400" dirty="0"/>
              <a:t>배열의 자료형은 </a:t>
            </a:r>
            <a:r>
              <a:rPr lang="en-US" altLang="ko-KR" sz="2400" dirty="0"/>
              <a:t>int </a:t>
            </a:r>
            <a:r>
              <a:rPr lang="ko-KR" altLang="en-US" sz="2400" dirty="0"/>
              <a:t>형이다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배열의 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][0]</a:t>
            </a:r>
            <a:r>
              <a:rPr lang="ko-KR" altLang="en-US" sz="2400" dirty="0"/>
              <a:t>인 부분은 </a:t>
            </a:r>
            <a:r>
              <a:rPr lang="en-US" altLang="ko-KR" sz="2400" dirty="0" err="1"/>
              <a:t>pt</a:t>
            </a:r>
            <a:r>
              <a:rPr lang="ko-KR" altLang="en-US" sz="2400" dirty="0"/>
              <a:t>를 받지 않는 사람</a:t>
            </a:r>
            <a:br>
              <a:rPr lang="en-US" altLang="ko-KR" sz="2400" dirty="0"/>
            </a:br>
            <a:r>
              <a:rPr lang="ko-KR" altLang="en-US" sz="2400" dirty="0"/>
              <a:t>배열의 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][1]</a:t>
            </a:r>
            <a:r>
              <a:rPr lang="ko-KR" altLang="en-US" sz="2400" dirty="0"/>
              <a:t>인 부분은 </a:t>
            </a:r>
            <a:r>
              <a:rPr lang="en-US" altLang="ko-KR" sz="2400" dirty="0" err="1"/>
              <a:t>pt</a:t>
            </a:r>
            <a:r>
              <a:rPr lang="ko-KR" altLang="en-US" sz="2400" dirty="0"/>
              <a:t>를 현재 받는 사람의 수를 저장</a:t>
            </a:r>
            <a:endParaRPr lang="en-US" altLang="ko-KR" sz="2400" dirty="0"/>
          </a:p>
          <a:p>
            <a:r>
              <a:rPr lang="ko-KR" altLang="en-US" sz="2400" dirty="0"/>
              <a:t>연령대를 구하는 방법은 생년월일이 </a:t>
            </a:r>
            <a:r>
              <a:rPr lang="en-US" altLang="ko-KR" sz="2400" dirty="0"/>
              <a:t>00</a:t>
            </a:r>
            <a:r>
              <a:rPr lang="ko-KR" altLang="en-US" sz="2400" dirty="0"/>
              <a:t>년생부터 </a:t>
            </a:r>
            <a:r>
              <a:rPr lang="en-US" altLang="ko-KR" sz="2400" dirty="0"/>
              <a:t>09</a:t>
            </a:r>
            <a:r>
              <a:rPr lang="ko-KR" altLang="en-US" sz="2400" dirty="0"/>
              <a:t>년생까지는 </a:t>
            </a:r>
            <a:r>
              <a:rPr lang="en-US" altLang="ko-KR" sz="2400" dirty="0"/>
              <a:t>10</a:t>
            </a:r>
            <a:r>
              <a:rPr lang="ko-KR" altLang="en-US" sz="2400" dirty="0"/>
              <a:t>대</a:t>
            </a:r>
            <a:r>
              <a:rPr lang="en-US" altLang="ko-KR" sz="2400" dirty="0"/>
              <a:t>, 90</a:t>
            </a:r>
            <a:r>
              <a:rPr lang="ko-KR" altLang="en-US" sz="2400" dirty="0"/>
              <a:t>년생부터 </a:t>
            </a:r>
            <a:r>
              <a:rPr lang="en-US" altLang="ko-KR" sz="2400" dirty="0"/>
              <a:t>99</a:t>
            </a:r>
            <a:r>
              <a:rPr lang="ko-KR" altLang="en-US" sz="2400" dirty="0"/>
              <a:t>년생까지는 </a:t>
            </a:r>
            <a:r>
              <a:rPr lang="en-US" altLang="ko-KR" sz="2400" dirty="0"/>
              <a:t>20</a:t>
            </a:r>
            <a:r>
              <a:rPr lang="ko-KR" altLang="en-US" sz="2400" dirty="0"/>
              <a:t>대</a:t>
            </a:r>
            <a:br>
              <a:rPr lang="en-US" altLang="ko-KR" sz="2400" dirty="0"/>
            </a:br>
            <a:r>
              <a:rPr lang="ko-KR" altLang="en-US" sz="2400" dirty="0"/>
              <a:t>이러한 방법으로 연령대를 구한다</a:t>
            </a:r>
            <a:r>
              <a:rPr lang="en-US" altLang="ko-KR" sz="2400" dirty="0"/>
              <a:t>.</a:t>
            </a:r>
            <a:endParaRPr lang="en-US" altLang="ko-KR" dirty="0"/>
          </a:p>
          <a:p>
            <a:r>
              <a:rPr lang="en-US" altLang="ko-KR" dirty="0"/>
              <a:t>i 1~5 </a:t>
            </a:r>
            <a:r>
              <a:rPr lang="ko-KR" altLang="en-US" dirty="0"/>
              <a:t>인 부분은 </a:t>
            </a:r>
            <a:r>
              <a:rPr lang="en-US" altLang="ko-KR" dirty="0"/>
              <a:t>10</a:t>
            </a:r>
            <a:r>
              <a:rPr lang="ko-KR" altLang="en-US" dirty="0"/>
              <a:t>대 </a:t>
            </a:r>
            <a:r>
              <a:rPr lang="en-US" altLang="ko-KR" dirty="0"/>
              <a:t>~ 50</a:t>
            </a:r>
            <a:r>
              <a:rPr lang="ko-KR" altLang="en-US" dirty="0"/>
              <a:t>대 까지 의 사람 수를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인 부분은 </a:t>
            </a:r>
            <a:r>
              <a:rPr lang="en-US" altLang="ko-KR" dirty="0"/>
              <a:t>60</a:t>
            </a:r>
            <a:r>
              <a:rPr lang="ko-KR" altLang="en-US" dirty="0"/>
              <a:t>대 이상의 사람수를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부분은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1~6</a:t>
            </a:r>
            <a:r>
              <a:rPr lang="ko-KR" altLang="en-US" dirty="0"/>
              <a:t> </a:t>
            </a:r>
            <a:r>
              <a:rPr lang="ko-KR" altLang="en-US" dirty="0" err="1"/>
              <a:t>까지인</a:t>
            </a:r>
            <a:r>
              <a:rPr lang="ko-KR" altLang="en-US" dirty="0"/>
              <a:t> 부분의 합을 저장한다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787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</a:t>
            </a:r>
            <a:r>
              <a:rPr lang="en-US" altLang="ko-KR" dirty="0">
                <a:solidFill>
                  <a:schemeClr val="tx1"/>
                </a:solidFill>
              </a:rPr>
              <a:t>PT</a:t>
            </a:r>
            <a:r>
              <a:rPr lang="ko-KR" altLang="en-US" dirty="0">
                <a:solidFill>
                  <a:schemeClr val="tx1"/>
                </a:solidFill>
              </a:rPr>
              <a:t>를 가장 많이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적게 이용하는 연령대는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6</a:t>
            </a:r>
            <a:r>
              <a:rPr lang="ko-KR" altLang="en-US" dirty="0"/>
              <a:t>까지 반복하면서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][1] </a:t>
            </a:r>
            <a:r>
              <a:rPr lang="ko-KR" altLang="en-US" dirty="0"/>
              <a:t>의 수가 가장 큰 인덱스를 뽑아낸다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22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>
                <a:solidFill>
                  <a:schemeClr val="tx1"/>
                </a:solidFill>
              </a:rPr>
              <a:t>회원 중 나이가 </a:t>
            </a:r>
            <a:r>
              <a:rPr lang="en-US" altLang="ko-KR" dirty="0">
                <a:solidFill>
                  <a:schemeClr val="tx1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대인 회원의 비율은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Arr</a:t>
            </a:r>
            <a:r>
              <a:rPr lang="en-US" altLang="ko-KR" dirty="0"/>
              <a:t>[2][0] + </a:t>
            </a:r>
            <a:r>
              <a:rPr lang="en-US" altLang="ko-KR" dirty="0" err="1"/>
              <a:t>arr</a:t>
            </a:r>
            <a:r>
              <a:rPr lang="en-US" altLang="ko-KR" dirty="0"/>
              <a:t>[2][1]</a:t>
            </a:r>
            <a:r>
              <a:rPr lang="ko-KR" altLang="en-US" dirty="0"/>
              <a:t> 는 전체 회원들 중 </a:t>
            </a:r>
            <a:r>
              <a:rPr lang="en-US" altLang="ko-KR" dirty="0"/>
              <a:t>20</a:t>
            </a:r>
            <a:r>
              <a:rPr lang="ko-KR" altLang="en-US" dirty="0"/>
              <a:t>대의 수 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[0][0]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[1][0]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전체 회원의 수 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두 값을 나누면 회원 중 나이가 </a:t>
            </a:r>
            <a:r>
              <a:rPr lang="en-US" altLang="ko-KR" dirty="0"/>
              <a:t>20</a:t>
            </a:r>
            <a:r>
              <a:rPr lang="ko-KR" altLang="en-US" dirty="0"/>
              <a:t>대인 회원의 비율을 구할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45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사항 리스트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26511"/>
              </p:ext>
            </p:extLst>
          </p:nvPr>
        </p:nvGraphicFramePr>
        <p:xfrm>
          <a:off x="251520" y="998730"/>
          <a:ext cx="864096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4110493949"/>
                    </a:ext>
                  </a:extLst>
                </a:gridCol>
                <a:gridCol w="5625625">
                  <a:extLst>
                    <a:ext uri="{9D8B030D-6E8A-4147-A177-3AD203B41FA5}">
                      <a16:colId xmlns:a16="http://schemas.microsoft.com/office/drawing/2014/main" val="1974387433"/>
                    </a:ext>
                  </a:extLst>
                </a:gridCol>
                <a:gridCol w="900101">
                  <a:extLst>
                    <a:ext uri="{9D8B030D-6E8A-4147-A177-3AD203B41FA5}">
                      <a16:colId xmlns:a16="http://schemas.microsoft.com/office/drawing/2014/main" val="2600685354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470146054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80799086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940362908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1010520874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870465205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1562488782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65772684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79142"/>
                  </a:ext>
                </a:extLst>
              </a:tr>
              <a:tr h="328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325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회원을 많이 확보한 트레이너는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66140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훈련 성과가 좋은 트레이너는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5797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출석률이 좋은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051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회원이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사는 동은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6234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등록이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달은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오래된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2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구매 상품이 가장 가까운 시간 내에 종료하는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회원은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31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전월대비 가장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등록률이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떨어지는 달은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405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많은 회원을 추천한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9645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누적 등록이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개월 이상인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5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사항 리스트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23168"/>
              </p:ext>
            </p:extLst>
          </p:nvPr>
        </p:nvGraphicFramePr>
        <p:xfrm>
          <a:off x="251520" y="998730"/>
          <a:ext cx="864096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4110493949"/>
                    </a:ext>
                  </a:extLst>
                </a:gridCol>
                <a:gridCol w="5625625">
                  <a:extLst>
                    <a:ext uri="{9D8B030D-6E8A-4147-A177-3AD203B41FA5}">
                      <a16:colId xmlns:a16="http://schemas.microsoft.com/office/drawing/2014/main" val="1974387433"/>
                    </a:ext>
                  </a:extLst>
                </a:gridCol>
                <a:gridCol w="900101">
                  <a:extLst>
                    <a:ext uri="{9D8B030D-6E8A-4147-A177-3AD203B41FA5}">
                      <a16:colId xmlns:a16="http://schemas.microsoft.com/office/drawing/2014/main" val="2600685354"/>
                    </a:ext>
                  </a:extLst>
                </a:gridCol>
                <a:gridCol w="225024">
                  <a:extLst>
                    <a:ext uri="{9D8B030D-6E8A-4147-A177-3AD203B41FA5}">
                      <a16:colId xmlns:a16="http://schemas.microsoft.com/office/drawing/2014/main" val="2470146054"/>
                    </a:ext>
                  </a:extLst>
                </a:gridCol>
                <a:gridCol w="225026">
                  <a:extLst>
                    <a:ext uri="{9D8B030D-6E8A-4147-A177-3AD203B41FA5}">
                      <a16:colId xmlns:a16="http://schemas.microsoft.com/office/drawing/2014/main" val="280799086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940362908"/>
                    </a:ext>
                  </a:extLst>
                </a:gridCol>
                <a:gridCol w="225024">
                  <a:extLst>
                    <a:ext uri="{9D8B030D-6E8A-4147-A177-3AD203B41FA5}">
                      <a16:colId xmlns:a16="http://schemas.microsoft.com/office/drawing/2014/main" val="1010520874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870465205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1562488782"/>
                    </a:ext>
                  </a:extLst>
                </a:gridCol>
                <a:gridCol w="225026">
                  <a:extLst>
                    <a:ext uri="{9D8B030D-6E8A-4147-A177-3AD203B41FA5}">
                      <a16:colId xmlns:a16="http://schemas.microsoft.com/office/drawing/2014/main" val="65772684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79142"/>
                  </a:ext>
                </a:extLst>
              </a:tr>
              <a:tr h="3286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325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받는 회원 중에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라커를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이용하지 않는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66140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 중 나이가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대인 회원의 비율은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5797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오랫동안 오지 않은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051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빨리 등록을 취소할 가능성이 높은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6234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목표가 가장 높은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달성률이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가장 높은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낮은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2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나이가 많은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적은 회원은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31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가장 단짝일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가능성이 높은 회원은 누구와 누구인가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405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가장 많이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적게 이용하는 연령대는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9645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연령대별로 가장 많이 이용하는 구매 상품은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9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B636B-8F3A-43F6-88E2-3971162E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로드를 하면 </a:t>
            </a:r>
            <a:r>
              <a:rPr lang="en-US" altLang="ko-KR" dirty="0" err="1"/>
              <a:t>cvs</a:t>
            </a:r>
            <a:r>
              <a:rPr lang="ko-KR" altLang="en-US" dirty="0"/>
              <a:t>파일을 읽어서 배열로 </a:t>
            </a:r>
            <a:r>
              <a:rPr lang="ko-KR" altLang="en-US" dirty="0" err="1"/>
              <a:t>저장해놓는다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7FC4D-C9EA-401A-8CC6-648A50E4F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2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solidFill>
                  <a:schemeClr val="tx1"/>
                </a:solidFill>
              </a:rPr>
              <a:t>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회원을 많이 확보한 트레이너는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회원정보 배열을 선형으로 읽는다</a:t>
            </a:r>
            <a:endParaRPr lang="en-US" altLang="ko-KR" dirty="0"/>
          </a:p>
          <a:p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ko-KR" altLang="en-US" dirty="0"/>
              <a:t>트레이너 클래스 배열 동적 할당</a:t>
            </a:r>
            <a:endParaRPr lang="en-US" altLang="ko-KR" dirty="0"/>
          </a:p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*name,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회원 수</a:t>
            </a:r>
            <a:endParaRPr lang="en-US" altLang="ko-KR" dirty="0"/>
          </a:p>
          <a:p>
            <a:r>
              <a:rPr lang="ko-KR" altLang="en-US" dirty="0"/>
              <a:t>읽는 회원정보에서 트레이너가 있다면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트레이너 배열에서 해당 트레이너가 있는지 바이너리 </a:t>
            </a:r>
            <a:r>
              <a:rPr lang="ko-KR" altLang="en-US" dirty="0" err="1"/>
              <a:t>서치</a:t>
            </a:r>
            <a:r>
              <a:rPr lang="ko-KR" altLang="en-US" dirty="0"/>
              <a:t> 후 없다면 배열에 정렬을 유지하여 추가</a:t>
            </a:r>
            <a:r>
              <a:rPr lang="en-US" altLang="ko-KR" dirty="0"/>
              <a:t>, </a:t>
            </a:r>
            <a:r>
              <a:rPr lang="ko-KR" altLang="en-US" dirty="0"/>
              <a:t>있다면 카운트 증가</a:t>
            </a:r>
            <a:endParaRPr lang="en-US" altLang="ko-KR" dirty="0"/>
          </a:p>
          <a:p>
            <a:r>
              <a:rPr lang="ko-KR" altLang="en-US" dirty="0"/>
              <a:t>전역 변수로 카운트 최대값을 매순간 저장</a:t>
            </a:r>
            <a:endParaRPr lang="en-US" altLang="ko-KR" dirty="0"/>
          </a:p>
          <a:p>
            <a:r>
              <a:rPr lang="ko-KR" altLang="en-US" dirty="0"/>
              <a:t>트레이너 배열을 선형으로 돌며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171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solidFill>
                  <a:schemeClr val="tx1"/>
                </a:solidFill>
              </a:rPr>
              <a:t>가장 훈련 성과가 좋은 트레이너는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트레이너 배열을 만든다</a:t>
            </a:r>
            <a:endParaRPr lang="en-US" altLang="ko-KR" dirty="0"/>
          </a:p>
          <a:p>
            <a:r>
              <a:rPr lang="ko-KR" altLang="en-US" dirty="0"/>
              <a:t>각 트레이너는 회원 정보를 연결리스트로 연결한다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회원이 연결리스트에 걸릴 때마다 트레이너 정보에 성과가 업데이트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 trainer{</a:t>
            </a:r>
          </a:p>
          <a:p>
            <a:r>
              <a:rPr lang="en-US" altLang="ko-KR" dirty="0"/>
              <a:t>member *member;</a:t>
            </a:r>
          </a:p>
          <a:p>
            <a:r>
              <a:rPr lang="en-US" altLang="ko-KR" dirty="0"/>
              <a:t>Int </a:t>
            </a:r>
            <a:r>
              <a:rPr lang="ko-KR" altLang="en-US" dirty="0" err="1"/>
              <a:t>회원수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Double </a:t>
            </a:r>
            <a:r>
              <a:rPr lang="ko-KR" altLang="en-US" dirty="0" err="1"/>
              <a:t>달성률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0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>
                <a:solidFill>
                  <a:schemeClr val="tx1"/>
                </a:solidFill>
              </a:rPr>
              <a:t>가장 많은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적은 회원이 사는 동은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8730"/>
                <a:ext cx="8229600" cy="49505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400" dirty="0"/>
                  <a:t>&lt;</a:t>
                </a:r>
                <a:r>
                  <a:rPr lang="ko-KR" altLang="en-US" sz="2400" dirty="0" err="1"/>
                  <a:t>동이름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(key) : </a:t>
                </a:r>
                <a:r>
                  <a:rPr lang="ko-KR" altLang="en-US" sz="2400" dirty="0" err="1"/>
                  <a:t>회원수</a:t>
                </a:r>
                <a:r>
                  <a:rPr lang="en-US" altLang="ko-KR" sz="2400" dirty="0"/>
                  <a:t>(value)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&gt; </a:t>
                </a:r>
                <a:r>
                  <a:rPr lang="ko-KR" altLang="en-US" sz="2400" dirty="0"/>
                  <a:t>로 하는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맵</a:t>
                </a:r>
                <a:r>
                  <a:rPr lang="ko-KR" altLang="en-US" sz="2400" dirty="0"/>
                  <a:t> 생성</a:t>
                </a:r>
                <a:endParaRPr lang="en-US" altLang="ko-KR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2000" dirty="0"/>
                  <a:t> 리스트를 읽으면서 처음 등장하는 동의 경우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  &lt;</a:t>
                </a:r>
                <a:r>
                  <a:rPr lang="ko-KR" altLang="en-US" sz="2000" dirty="0" err="1"/>
                  <a:t>동이름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: 0&gt; </a:t>
                </a:r>
                <a:r>
                  <a:rPr lang="ko-KR" altLang="en-US" sz="2000" dirty="0"/>
                  <a:t>으로 하는 원소 생성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  </a:t>
                </a:r>
                <a:r>
                  <a:rPr lang="ko-KR" altLang="en-US" sz="2000" dirty="0" err="1"/>
                  <a:t>맵에</a:t>
                </a:r>
                <a:r>
                  <a:rPr lang="ko-KR" altLang="en-US" sz="2000" dirty="0"/>
                  <a:t> 존재하는 동의 경우 그 동의 </a:t>
                </a:r>
                <a:r>
                  <a:rPr lang="ko-KR" altLang="en-US" sz="2000" dirty="0" err="1"/>
                  <a:t>회원수</a:t>
                </a:r>
                <a:r>
                  <a:rPr lang="en-US" altLang="ko-KR" sz="2000" dirty="0"/>
                  <a:t>+1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회</m:t>
                    </m:r>
                  </m:oMath>
                </a14:m>
                <a:r>
                  <a:rPr lang="ko-KR" altLang="en-US" sz="2000" dirty="0"/>
                  <a:t>원 수를 기준으로 오름차 </a:t>
                </a:r>
                <a:r>
                  <a:rPr lang="en-US" altLang="ko-KR" sz="2000" dirty="0"/>
                  <a:t>/ </a:t>
                </a:r>
                <a:r>
                  <a:rPr lang="ko-KR" altLang="en-US" sz="2000" dirty="0"/>
                  <a:t>내림차 순으로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정렬</a:t>
                </a:r>
                <a:r>
                  <a:rPr lang="ko-KR" altLang="en-US" sz="2000" dirty="0"/>
                  <a:t> 한 후 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   </a:t>
                </a:r>
                <a:r>
                  <a:rPr lang="ko-KR" altLang="en-US" sz="2000" dirty="0"/>
                  <a:t>가장 많은 </a:t>
                </a:r>
                <a:r>
                  <a:rPr lang="en-US" altLang="ko-KR" sz="2000" dirty="0"/>
                  <a:t>/ </a:t>
                </a:r>
                <a:r>
                  <a:rPr lang="ko-KR" altLang="en-US" sz="2000" dirty="0"/>
                  <a:t>적은 회원이 사는 동을 리턴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8730"/>
                <a:ext cx="8229600" cy="4950550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087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>
                <a:solidFill>
                  <a:schemeClr val="tx1"/>
                </a:solidFill>
              </a:rPr>
              <a:t>가장 오래된 회원은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정보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등록일</a:t>
            </a:r>
            <a:endParaRPr lang="en-US" altLang="ko-KR" dirty="0"/>
          </a:p>
          <a:p>
            <a:r>
              <a:rPr lang="ko-KR" altLang="en-US" dirty="0"/>
              <a:t>필요한 자료구조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등록일이 가장 오래된 사람을 저장하는 변수를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</a:t>
            </a:r>
            <a:r>
              <a:rPr lang="ko-KR" altLang="en-US" dirty="0" err="1"/>
              <a:t>로드할때</a:t>
            </a:r>
            <a:r>
              <a:rPr lang="ko-KR" altLang="en-US" dirty="0"/>
              <a:t> 생긴 배열을 순차탐색 하면서 최초 등록일이 가장 오래된 사람을 변수에 갱신한다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49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>
                <a:solidFill>
                  <a:schemeClr val="tx1"/>
                </a:solidFill>
              </a:rPr>
              <a:t>가장 많은 회원을 추천한 회원은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0040" y="1268760"/>
                <a:ext cx="8229600" cy="53555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sz="2400" dirty="0">
                    <a:latin typeface="+mj-ea"/>
                    <a:ea typeface="+mj-ea"/>
                  </a:rPr>
                  <a:t>가장 많은 회원을 유입한 회원을 찾기 위해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트리</a:t>
                </a:r>
                <a:r>
                  <a:rPr lang="ko-KR" altLang="en-US" sz="2400" dirty="0">
                    <a:latin typeface="+mj-ea"/>
                    <a:ea typeface="+mj-ea"/>
                  </a:rPr>
                  <a:t> 생성</a:t>
                </a:r>
                <a:endParaRPr lang="en-US" altLang="ko-KR" sz="2400" dirty="0"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+mj-ea"/>
                      </a:rPr>
                      <m:t>→</m:t>
                    </m:r>
                  </m:oMath>
                </a14:m>
                <a:r>
                  <a:rPr lang="ko-KR" altLang="en-US" sz="24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리스트를 읽으면서 해당 회원의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회원번호를</a:t>
                </a:r>
                <a:r>
                  <a:rPr lang="ko-KR" altLang="en-US" sz="2000" dirty="0">
                    <a:latin typeface="+mj-ea"/>
                    <a:ea typeface="+mj-ea"/>
                  </a:rPr>
                  <a:t> 저장한 노드를 추천인의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회원번호를</a:t>
                </a:r>
                <a:r>
                  <a:rPr lang="ko-KR" altLang="en-US" sz="2000" dirty="0">
                    <a:latin typeface="+mj-ea"/>
                    <a:ea typeface="+mj-ea"/>
                  </a:rPr>
                  <a:t> 저장한 노드의 자식 노드로 생성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+mj-ea"/>
                      </a:rPr>
                      <m:t>→</m:t>
                    </m:r>
                  </m:oMath>
                </a14:m>
                <a:r>
                  <a:rPr lang="ko-KR" altLang="en-US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루트노드가</a:t>
                </a:r>
                <a:r>
                  <a:rPr lang="ko-KR" altLang="en-US" sz="2000" dirty="0">
                    <a:latin typeface="+mj-ea"/>
                    <a:ea typeface="+mj-ea"/>
                  </a:rPr>
                  <a:t> 루트를 제외한 트리의 모든 노드에 해당하는 회원을 유입한 셈이 됨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+mj-ea"/>
                      </a:rPr>
                      <m:t>→</m:t>
                    </m:r>
                  </m:oMath>
                </a14:m>
                <a:r>
                  <a:rPr lang="ko-KR" altLang="en-US" sz="2000" dirty="0">
                    <a:latin typeface="+mj-ea"/>
                    <a:ea typeface="+mj-ea"/>
                  </a:rPr>
                  <a:t> 이러한 트리가 여러 개 생길 수 있음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2000" dirty="0">
                    <a:latin typeface="+mj-ea"/>
                  </a:rPr>
                  <a:t> 트리의 배열을 생성 한 후</a:t>
                </a:r>
                <a:r>
                  <a:rPr lang="en-US" altLang="ko-KR" sz="2000" dirty="0">
                    <a:latin typeface="+mj-ea"/>
                  </a:rPr>
                  <a:t>, </a:t>
                </a:r>
                <a:r>
                  <a:rPr lang="ko-KR" altLang="en-US" sz="2000" dirty="0">
                    <a:latin typeface="+mj-ea"/>
                  </a:rPr>
                  <a:t>각 트리의 노드 수를 비교하여 가장 많은 회원을 유입한 회원을 리턴</a:t>
                </a:r>
                <a:endParaRPr lang="ko-KR" altLang="en-US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040" y="1268760"/>
                <a:ext cx="8229600" cy="5355594"/>
              </a:xfrm>
              <a:blipFill>
                <a:blip r:embed="rId2"/>
                <a:stretch>
                  <a:fillRect l="-1111" t="-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81F4B66-3CA7-4AD5-A8D8-8B75C9961A03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33073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12892</TotalTime>
  <Words>826</Words>
  <Application>Microsoft Office PowerPoint</Application>
  <PresentationFormat>화면 슬라이드 쇼(4:3)</PresentationFormat>
  <Paragraphs>207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굴림</vt:lpstr>
      <vt:lpstr>Cambria Math</vt:lpstr>
      <vt:lpstr>Verdana</vt:lpstr>
      <vt:lpstr>기본 디자인</vt:lpstr>
      <vt:lpstr>자료구조 (특별)  프로젝트 요구 사항</vt:lpstr>
      <vt:lpstr>요구 사항 리스트</vt:lpstr>
      <vt:lpstr>요구 사항 리스트</vt:lpstr>
      <vt:lpstr>PowerPoint 프레젠테이션</vt:lpstr>
      <vt:lpstr>1. 가장 회원을 많이 확보한 트레이너는?</vt:lpstr>
      <vt:lpstr>2. 가장 훈련 성과가 좋은 트레이너는?</vt:lpstr>
      <vt:lpstr>4. 가장 많은/적은 회원이 사는 동은?</vt:lpstr>
      <vt:lpstr>6. 가장 오래된 회원은?</vt:lpstr>
      <vt:lpstr>9. 가장 많은 회원을 추천한 회원은?</vt:lpstr>
      <vt:lpstr>9. 가장 많은 회원을 추천한 회원은?</vt:lpstr>
      <vt:lpstr>11. PT를 받는 회원 중에 라커를 이용하지 않는 회원은?</vt:lpstr>
      <vt:lpstr>15. 운동 목표가 가장 높은 회원은?</vt:lpstr>
      <vt:lpstr>17. 가장 나이가 많은/적은 회원은?</vt:lpstr>
      <vt:lpstr>19. PT를 가장 많이/적게 이용하는 연령대는?</vt:lpstr>
      <vt:lpstr>19. PT를 가장 많이/적게 이용하는 연령대는?</vt:lpstr>
      <vt:lpstr>19. PT를 가장 많이/적게 이용하는 연령대는?</vt:lpstr>
      <vt:lpstr>12. 회원 중 나이가 20대인 회원의 비율은?</vt:lpstr>
    </vt:vector>
  </TitlesOfParts>
  <Company>상명대학교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민경하</dc:creator>
  <cp:lastModifiedBy>정창현</cp:lastModifiedBy>
  <cp:revision>418</cp:revision>
  <cp:lastPrinted>2019-07-16T01:25:58Z</cp:lastPrinted>
  <dcterms:created xsi:type="dcterms:W3CDTF">2008-03-10T14:35:47Z</dcterms:created>
  <dcterms:modified xsi:type="dcterms:W3CDTF">2019-07-18T06:43:26Z</dcterms:modified>
</cp:coreProperties>
</file>