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54"/>
  </p:notesMasterIdLst>
  <p:sldIdLst>
    <p:sldId id="257" r:id="rId3"/>
    <p:sldId id="270" r:id="rId4"/>
    <p:sldId id="271" r:id="rId5"/>
    <p:sldId id="280" r:id="rId6"/>
    <p:sldId id="326" r:id="rId7"/>
    <p:sldId id="327" r:id="rId8"/>
    <p:sldId id="328" r:id="rId9"/>
    <p:sldId id="289" r:id="rId10"/>
    <p:sldId id="331" r:id="rId11"/>
    <p:sldId id="332" r:id="rId12"/>
    <p:sldId id="330" r:id="rId13"/>
    <p:sldId id="319" r:id="rId14"/>
    <p:sldId id="282" r:id="rId15"/>
    <p:sldId id="314" r:id="rId16"/>
    <p:sldId id="290" r:id="rId17"/>
    <p:sldId id="291" r:id="rId18"/>
    <p:sldId id="333" r:id="rId19"/>
    <p:sldId id="320" r:id="rId20"/>
    <p:sldId id="281" r:id="rId21"/>
    <p:sldId id="335" r:id="rId22"/>
    <p:sldId id="336" r:id="rId23"/>
    <p:sldId id="321" r:id="rId24"/>
    <p:sldId id="279" r:id="rId25"/>
    <p:sldId id="297" r:id="rId26"/>
    <p:sldId id="317" r:id="rId27"/>
    <p:sldId id="299" r:id="rId28"/>
    <p:sldId id="302" r:id="rId29"/>
    <p:sldId id="303" r:id="rId30"/>
    <p:sldId id="304" r:id="rId31"/>
    <p:sldId id="305" r:id="rId32"/>
    <p:sldId id="309" r:id="rId33"/>
    <p:sldId id="310" r:id="rId34"/>
    <p:sldId id="311" r:id="rId35"/>
    <p:sldId id="312" r:id="rId36"/>
    <p:sldId id="313" r:id="rId37"/>
    <p:sldId id="322" r:id="rId38"/>
    <p:sldId id="283" r:id="rId39"/>
    <p:sldId id="274" r:id="rId40"/>
    <p:sldId id="273" r:id="rId41"/>
    <p:sldId id="323" r:id="rId42"/>
    <p:sldId id="296" r:id="rId43"/>
    <p:sldId id="316" r:id="rId44"/>
    <p:sldId id="334" r:id="rId45"/>
    <p:sldId id="284" r:id="rId46"/>
    <p:sldId id="285" r:id="rId47"/>
    <p:sldId id="324" r:id="rId48"/>
    <p:sldId id="275" r:id="rId49"/>
    <p:sldId id="293" r:id="rId50"/>
    <p:sldId id="294" r:id="rId51"/>
    <p:sldId id="325" r:id="rId52"/>
    <p:sldId id="269" r:id="rId53"/>
  </p:sldIdLst>
  <p:sldSz cx="12192000" cy="6858000"/>
  <p:notesSz cx="6858000" cy="9144000"/>
  <p:embeddedFontLst>
    <p:embeddedFont>
      <p:font typeface="맑은 고딕" panose="020B0503020000020004" pitchFamily="50" charset="-127"/>
      <p:regular r:id="rId55"/>
      <p:bold r:id="rId56"/>
    </p:embeddedFont>
    <p:embeddedFont>
      <p:font typeface="Cambria Math" panose="02040503050406030204" pitchFamily="18" charset="0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0000FF"/>
    <a:srgbClr val="00002F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248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4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29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&lt;&lt;2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0390" y="4665134"/>
            <a:ext cx="280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201511061 </a:t>
            </a:r>
            <a:r>
              <a:rPr lang="ko-KR" altLang="en-US" sz="2400" dirty="0" smtClean="0"/>
              <a:t>정창현</a:t>
            </a:r>
            <a:endParaRPr lang="en-US" altLang="ko-KR" sz="2400" dirty="0" smtClean="0"/>
          </a:p>
          <a:p>
            <a:r>
              <a:rPr lang="en-US" altLang="ko-KR" sz="2400" dirty="0" smtClean="0"/>
              <a:t>201511071 </a:t>
            </a:r>
            <a:r>
              <a:rPr lang="ko-KR" altLang="en-US" sz="2400" dirty="0" smtClean="0"/>
              <a:t>최영우</a:t>
            </a:r>
            <a:endParaRPr lang="en-US" altLang="ko-KR" sz="2400" dirty="0" smtClean="0"/>
          </a:p>
          <a:p>
            <a:r>
              <a:rPr lang="en-US" altLang="ko-KR" sz="2400" dirty="0" smtClean="0"/>
              <a:t>201611109 </a:t>
            </a:r>
            <a:r>
              <a:rPr lang="ko-KR" altLang="en-US" sz="2400" dirty="0" smtClean="0"/>
              <a:t>조성아</a:t>
            </a:r>
            <a:endParaRPr lang="en-US" altLang="ko-KR" sz="2400" dirty="0" smtClean="0"/>
          </a:p>
          <a:p>
            <a:r>
              <a:rPr lang="en-US" altLang="ko-KR" sz="2400" dirty="0" smtClean="0"/>
              <a:t>201710974 </a:t>
            </a:r>
            <a:r>
              <a:rPr lang="ko-KR" altLang="en-US" sz="2400" dirty="0" smtClean="0"/>
              <a:t>장희영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59637" y="1396018"/>
            <a:ext cx="9052296" cy="1938992"/>
          </a:xfrm>
          <a:prstGeom prst="rect">
            <a:avLst/>
          </a:prstGeom>
          <a:noFill/>
          <a:ln>
            <a:solidFill>
              <a:srgbClr val="8DBABD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잘 나가는 </a:t>
            </a:r>
            <a:r>
              <a:rPr lang="en-US" altLang="ko-KR" sz="6000" dirty="0" smtClean="0"/>
              <a:t>Gym </a:t>
            </a:r>
            <a:r>
              <a:rPr lang="ko-KR" altLang="en-US" sz="6000" dirty="0" smtClean="0"/>
              <a:t>만들기</a:t>
            </a:r>
            <a:endParaRPr lang="en-US" altLang="ko-KR" sz="6000" dirty="0" smtClean="0"/>
          </a:p>
          <a:p>
            <a:pPr algn="ctr"/>
            <a:r>
              <a:rPr lang="ko-KR" altLang="en-US" sz="6000" dirty="0" smtClean="0"/>
              <a:t>프로젝트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훈련성과가 좋은 트레이너는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E868699-FBED-47BB-BF3D-2A3CB27F9D60}"/>
                  </a:ext>
                </a:extLst>
              </p:cNvPr>
              <p:cNvSpPr/>
              <p:nvPr/>
            </p:nvSpPr>
            <p:spPr>
              <a:xfrm>
                <a:off x="969458" y="1583144"/>
                <a:ext cx="9359875" cy="4056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 smtClean="0"/>
                  <a:t>2.</a:t>
                </a:r>
                <a:r>
                  <a:rPr lang="ko-KR" altLang="en-US" sz="2400" b="1" dirty="0"/>
                  <a:t>목표에서 </a:t>
                </a:r>
                <a:r>
                  <a:rPr lang="ko-KR" altLang="en-US" sz="2400" b="1" dirty="0" err="1"/>
                  <a:t>멀어지는는</a:t>
                </a:r>
                <a:r>
                  <a:rPr lang="ko-KR" altLang="en-US" sz="2400" b="1" dirty="0"/>
                  <a:t> 경우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회원 각자의 포인트에 양수 값 부여</a:t>
                </a:r>
                <a:endParaRPr lang="en-US" altLang="ko-KR" sz="24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u="sng" dirty="0" smtClean="0"/>
                  <a:t>case </a:t>
                </a:r>
                <a:r>
                  <a:rPr lang="en-US" altLang="ko-KR" u="sng" dirty="0"/>
                  <a:t>3 : </a:t>
                </a:r>
                <a:r>
                  <a:rPr lang="ko-KR" altLang="en-US" u="sng" dirty="0"/>
                  <a:t>살을 빼고 싶은 회원 </a:t>
                </a:r>
                <a:r>
                  <a:rPr lang="en-US" altLang="ko-KR" u="sng" dirty="0"/>
                  <a:t>(</a:t>
                </a:r>
                <a:r>
                  <a:rPr lang="ko-KR" altLang="en-US" u="sng" dirty="0"/>
                  <a:t>빼려고 했는데 더 찐 경우</a:t>
                </a:r>
                <a:r>
                  <a:rPr lang="en-US" altLang="ko-KR" u="sng" dirty="0"/>
                  <a:t>)</a:t>
                </a:r>
              </a:p>
              <a:p>
                <a:r>
                  <a:rPr lang="ko-KR" altLang="en-US" dirty="0" smtClean="0"/>
                  <a:t>   초기 </a:t>
                </a:r>
                <a:r>
                  <a:rPr lang="en-US" altLang="ko-KR" dirty="0"/>
                  <a:t>BMI : 30</a:t>
                </a:r>
              </a:p>
              <a:p>
                <a:r>
                  <a:rPr lang="ko-KR" altLang="en-US" dirty="0" smtClean="0"/>
                  <a:t>   현재 </a:t>
                </a:r>
                <a:r>
                  <a:rPr lang="en-US" altLang="ko-KR" dirty="0"/>
                  <a:t>BMI : 35</a:t>
                </a:r>
              </a:p>
              <a:p>
                <a:r>
                  <a:rPr lang="ko-KR" altLang="en-US" dirty="0" smtClean="0"/>
                  <a:t>   목표 </a:t>
                </a:r>
                <a:r>
                  <a:rPr lang="en-US" altLang="ko-KR" dirty="0"/>
                  <a:t>BMI : 25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30−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포인트 부여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u="sng" dirty="0" smtClean="0"/>
                  <a:t>case</a:t>
                </a:r>
                <a:r>
                  <a:rPr lang="ko-KR" altLang="en-US" u="sng" dirty="0" smtClean="0"/>
                  <a:t> </a:t>
                </a:r>
                <a:r>
                  <a:rPr lang="en-US" altLang="ko-KR" u="sng" dirty="0"/>
                  <a:t>4 : </a:t>
                </a:r>
                <a:r>
                  <a:rPr lang="ko-KR" altLang="en-US" u="sng" dirty="0"/>
                  <a:t>살이 찌고 싶은 회원 </a:t>
                </a:r>
                <a:r>
                  <a:rPr lang="en-US" altLang="ko-KR" u="sng" dirty="0"/>
                  <a:t>(</a:t>
                </a:r>
                <a:r>
                  <a:rPr lang="ko-KR" altLang="en-US" u="sng" dirty="0"/>
                  <a:t>찌려고 했는데 더 빠진 경우</a:t>
                </a:r>
                <a:r>
                  <a:rPr lang="en-US" altLang="ko-KR" u="sng" dirty="0"/>
                  <a:t>)</a:t>
                </a:r>
              </a:p>
              <a:p>
                <a:r>
                  <a:rPr lang="ko-KR" altLang="en-US" dirty="0" smtClean="0"/>
                  <a:t>   초기 </a:t>
                </a:r>
                <a:r>
                  <a:rPr lang="en-US" altLang="ko-KR" dirty="0"/>
                  <a:t>BMI : 25</a:t>
                </a:r>
              </a:p>
              <a:p>
                <a:r>
                  <a:rPr lang="ko-KR" altLang="en-US" dirty="0" smtClean="0"/>
                  <a:t>   현재 </a:t>
                </a:r>
                <a:r>
                  <a:rPr lang="en-US" altLang="ko-KR" dirty="0"/>
                  <a:t>BMI : 20</a:t>
                </a:r>
              </a:p>
              <a:p>
                <a:r>
                  <a:rPr lang="ko-KR" altLang="en-US" dirty="0" smtClean="0"/>
                  <a:t>   목표 </a:t>
                </a:r>
                <a:r>
                  <a:rPr lang="en-US" altLang="ko-KR" dirty="0"/>
                  <a:t>BMI : 30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포인트 부여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868699-FBED-47BB-BF3D-2A3CB27F9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58" y="1583144"/>
                <a:ext cx="9359875" cy="4056623"/>
              </a:xfrm>
              <a:prstGeom prst="rect">
                <a:avLst/>
              </a:prstGeom>
              <a:blipFill rotWithShape="1">
                <a:blip r:embed="rId2"/>
                <a:stretch>
                  <a:fillRect l="-977" t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3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훈련성과가 좋은 트레이너는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7088E1A-625E-468D-B603-416A915E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1" y="1837842"/>
            <a:ext cx="10915458" cy="364605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28778" y="3528627"/>
            <a:ext cx="3195381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</a:t>
            </a:r>
            <a:r>
              <a:rPr kumimoji="0" lang="en-US" altLang="ko-K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nlogn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훈련성과가 좋은 트레이너는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74727" y="1583266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결과</a:t>
            </a:r>
            <a:endParaRPr lang="ko-KR" altLang="en-US" sz="3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326C8BC-9325-4219-8614-138ECE91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1" y="2316394"/>
            <a:ext cx="5691699" cy="38140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28778" y="3528627"/>
            <a:ext cx="3195381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</a:t>
            </a:r>
            <a:r>
              <a:rPr kumimoji="0" lang="en-US" altLang="ko-K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nlogn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6" y="1583267"/>
            <a:ext cx="1026373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맵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- </a:t>
            </a:r>
            <a:r>
              <a:rPr lang="ko-KR" altLang="en-US" sz="3200" u="sng" dirty="0" err="1" smtClean="0">
                <a:sym typeface="Wingdings" panose="05000000000000000000" pitchFamily="2" charset="2"/>
              </a:rPr>
              <a:t>맵</a:t>
            </a:r>
            <a:r>
              <a:rPr lang="en-US" altLang="ko-KR" sz="3200" dirty="0" smtClean="0">
                <a:sym typeface="Wingdings" panose="05000000000000000000" pitchFamily="2" charset="2"/>
              </a:rPr>
              <a:t>: key=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동이름</a:t>
            </a:r>
            <a:r>
              <a:rPr lang="en-US" altLang="ko-KR" sz="3200" dirty="0" smtClean="0">
                <a:sym typeface="Wingdings" panose="05000000000000000000" pitchFamily="2" charset="2"/>
              </a:rPr>
              <a:t>, value=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해당동에</a:t>
            </a:r>
            <a:r>
              <a:rPr lang="ko-KR" altLang="en-US" sz="3200" dirty="0" smtClean="0">
                <a:sym typeface="Wingdings" panose="05000000000000000000" pitchFamily="2" charset="2"/>
              </a:rPr>
              <a:t> </a:t>
            </a:r>
            <a:r>
              <a:rPr lang="ko-KR" altLang="en-US" sz="3200" dirty="0">
                <a:sym typeface="Wingdings" panose="05000000000000000000" pitchFamily="2" charset="2"/>
              </a:rPr>
              <a:t>거주하는 회원 </a:t>
            </a:r>
            <a:r>
              <a:rPr lang="ko-KR" altLang="en-US" sz="3200" dirty="0" smtClean="0">
                <a:sym typeface="Wingdings" panose="05000000000000000000" pitchFamily="2" charset="2"/>
              </a:rPr>
              <a:t>수</a:t>
            </a:r>
            <a:endParaRPr lang="en-US" altLang="ko-KR" sz="3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smtClean="0"/>
              <a:t>회원정보 리스트를 읽으면서 동 이름이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b="1" dirty="0" err="1" smtClean="0"/>
              <a:t>맵에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저장</a:t>
            </a:r>
            <a:r>
              <a:rPr lang="ko-KR" altLang="en-US" sz="2000" dirty="0"/>
              <a:t>되어 있으면 해당 동의 </a:t>
            </a:r>
            <a:r>
              <a:rPr lang="en-US" altLang="ko-KR" sz="2000" b="1" dirty="0"/>
              <a:t>value </a:t>
            </a:r>
            <a:r>
              <a:rPr lang="ko-KR" altLang="en-US" sz="2000" b="1" dirty="0"/>
              <a:t>값 </a:t>
            </a:r>
            <a:r>
              <a:rPr lang="en-US" altLang="ko-KR" sz="2000" b="1" dirty="0"/>
              <a:t>1 </a:t>
            </a:r>
            <a:r>
              <a:rPr lang="ko-KR" altLang="en-US" sz="2000" b="1" dirty="0" smtClean="0"/>
              <a:t>증가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  </a:t>
            </a:r>
            <a:r>
              <a:rPr lang="ko-KR" altLang="en-US" sz="2000" b="1" dirty="0" err="1" smtClean="0"/>
              <a:t>맵에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저장되어있지 않다면</a:t>
            </a:r>
            <a:r>
              <a:rPr lang="ko-KR" altLang="en-US" sz="2000" dirty="0"/>
              <a:t> </a:t>
            </a:r>
            <a:r>
              <a:rPr lang="en-US" altLang="ko-KR" sz="2000" b="1" dirty="0"/>
              <a:t>key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동이름</a:t>
            </a:r>
            <a:r>
              <a:rPr lang="en-US" altLang="ko-KR" sz="2000" b="1" dirty="0"/>
              <a:t>, value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로 하는 새로운 원소 생성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   </a:t>
            </a:r>
            <a:r>
              <a:rPr lang="ko-KR" altLang="en-US" sz="2000" dirty="0" smtClean="0">
                <a:sym typeface="Wingdings" panose="05000000000000000000" pitchFamily="2" charset="2"/>
              </a:rPr>
              <a:t>모두 </a:t>
            </a:r>
            <a:r>
              <a:rPr lang="ko-KR" altLang="en-US" sz="2000" dirty="0">
                <a:sym typeface="Wingdings" panose="05000000000000000000" pitchFamily="2" charset="2"/>
              </a:rPr>
              <a:t>저장 후 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b="1" dirty="0">
                <a:sym typeface="Wingdings" panose="05000000000000000000" pitchFamily="2" charset="2"/>
              </a:rPr>
              <a:t>value </a:t>
            </a:r>
            <a:r>
              <a:rPr lang="ko-KR" altLang="en-US" sz="2000" b="1" dirty="0">
                <a:sym typeface="Wingdings" panose="05000000000000000000" pitchFamily="2" charset="2"/>
              </a:rPr>
              <a:t>값을 기준으로 </a:t>
            </a:r>
            <a:r>
              <a:rPr lang="ko-KR" altLang="en-US" sz="2000" b="1" dirty="0" err="1">
                <a:sym typeface="Wingdings" panose="05000000000000000000" pitchFamily="2" charset="2"/>
              </a:rPr>
              <a:t>맵</a:t>
            </a:r>
            <a:r>
              <a:rPr lang="ko-KR" altLang="en-US" sz="2000" b="1" dirty="0">
                <a:sym typeface="Wingdings" panose="05000000000000000000" pitchFamily="2" charset="2"/>
              </a:rPr>
              <a:t> 정렬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   </a:t>
            </a:r>
            <a:r>
              <a:rPr lang="ko-KR" altLang="en-US" sz="2000" dirty="0" smtClean="0">
                <a:sym typeface="Wingdings" panose="05000000000000000000" pitchFamily="2" charset="2"/>
              </a:rPr>
              <a:t>가장 </a:t>
            </a:r>
            <a:r>
              <a:rPr lang="ko-KR" altLang="en-US" sz="2000" dirty="0">
                <a:sym typeface="Wingdings" panose="05000000000000000000" pitchFamily="2" charset="2"/>
              </a:rPr>
              <a:t>처음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마지막 인덱스를 이용하여 가장 적은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많은 동의 결과 출력</a:t>
            </a:r>
            <a:endParaRPr lang="en-US" altLang="ko-KR" sz="20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8043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6" y="1583267"/>
            <a:ext cx="1026373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맵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- </a:t>
            </a:r>
            <a:r>
              <a:rPr lang="ko-KR" altLang="en-US" sz="3200" u="sng" dirty="0" err="1" smtClean="0">
                <a:sym typeface="Wingdings" panose="05000000000000000000" pitchFamily="2" charset="2"/>
              </a:rPr>
              <a:t>맵</a:t>
            </a:r>
            <a:r>
              <a:rPr lang="en-US" altLang="ko-KR" sz="3200" dirty="0" smtClean="0">
                <a:sym typeface="Wingdings" panose="05000000000000000000" pitchFamily="2" charset="2"/>
              </a:rPr>
              <a:t>: key=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동이름</a:t>
            </a:r>
            <a:r>
              <a:rPr lang="en-US" altLang="ko-KR" sz="3200" dirty="0" smtClean="0">
                <a:sym typeface="Wingdings" panose="05000000000000000000" pitchFamily="2" charset="2"/>
              </a:rPr>
              <a:t>, value=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해당동에</a:t>
            </a:r>
            <a:r>
              <a:rPr lang="ko-KR" altLang="en-US" sz="3200" dirty="0" smtClean="0">
                <a:sym typeface="Wingdings" panose="05000000000000000000" pitchFamily="2" charset="2"/>
              </a:rPr>
              <a:t> </a:t>
            </a:r>
            <a:r>
              <a:rPr lang="ko-KR" altLang="en-US" sz="3200" dirty="0">
                <a:sym typeface="Wingdings" panose="05000000000000000000" pitchFamily="2" charset="2"/>
              </a:rPr>
              <a:t>거주하는 회원 </a:t>
            </a:r>
            <a:r>
              <a:rPr lang="ko-KR" altLang="en-US" sz="3200" dirty="0" smtClean="0">
                <a:sym typeface="Wingdings" panose="05000000000000000000" pitchFamily="2" charset="2"/>
              </a:rPr>
              <a:t>수</a:t>
            </a:r>
            <a:endParaRPr lang="en-US" altLang="ko-KR" sz="3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ko-KR" altLang="en-US" sz="2000" dirty="0" smtClean="0"/>
              <a:t>회원정보 리스트를 읽으면서 동 이름이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b="1" dirty="0" err="1" smtClean="0"/>
              <a:t>맵에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저장</a:t>
            </a:r>
            <a:r>
              <a:rPr lang="ko-KR" altLang="en-US" sz="2000" dirty="0"/>
              <a:t>되어 있으면 해당 동의 </a:t>
            </a:r>
            <a:r>
              <a:rPr lang="en-US" altLang="ko-KR" sz="2000" b="1" dirty="0"/>
              <a:t>value </a:t>
            </a:r>
            <a:r>
              <a:rPr lang="ko-KR" altLang="en-US" sz="2000" b="1" dirty="0"/>
              <a:t>값 </a:t>
            </a:r>
            <a:r>
              <a:rPr lang="en-US" altLang="ko-KR" sz="2000" b="1" dirty="0"/>
              <a:t>1 </a:t>
            </a:r>
            <a:r>
              <a:rPr lang="ko-KR" altLang="en-US" sz="2000" b="1" dirty="0" smtClean="0"/>
              <a:t>증가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  </a:t>
            </a:r>
            <a:r>
              <a:rPr lang="ko-KR" altLang="en-US" sz="2000" b="1" dirty="0" err="1" smtClean="0"/>
              <a:t>맵에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저장되어있지 않다면</a:t>
            </a:r>
            <a:r>
              <a:rPr lang="ko-KR" altLang="en-US" sz="2000" dirty="0"/>
              <a:t> </a:t>
            </a:r>
            <a:r>
              <a:rPr lang="en-US" altLang="ko-KR" sz="2000" b="1" dirty="0"/>
              <a:t>key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동이름</a:t>
            </a:r>
            <a:r>
              <a:rPr lang="en-US" altLang="ko-KR" sz="2000" b="1" dirty="0"/>
              <a:t>, value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로 하는 새로운 원소 생성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   </a:t>
            </a:r>
            <a:r>
              <a:rPr lang="ko-KR" altLang="en-US" sz="2000" dirty="0" smtClean="0">
                <a:sym typeface="Wingdings" panose="05000000000000000000" pitchFamily="2" charset="2"/>
              </a:rPr>
              <a:t>모두 </a:t>
            </a:r>
            <a:r>
              <a:rPr lang="ko-KR" altLang="en-US" sz="2000" dirty="0">
                <a:sym typeface="Wingdings" panose="05000000000000000000" pitchFamily="2" charset="2"/>
              </a:rPr>
              <a:t>저장 후 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b="1" dirty="0">
                <a:sym typeface="Wingdings" panose="05000000000000000000" pitchFamily="2" charset="2"/>
              </a:rPr>
              <a:t>value </a:t>
            </a:r>
            <a:r>
              <a:rPr lang="ko-KR" altLang="en-US" sz="2000" b="1" dirty="0">
                <a:sym typeface="Wingdings" panose="05000000000000000000" pitchFamily="2" charset="2"/>
              </a:rPr>
              <a:t>값을 기준으로 </a:t>
            </a:r>
            <a:r>
              <a:rPr lang="ko-KR" altLang="en-US" sz="2000" b="1" dirty="0" err="1">
                <a:sym typeface="Wingdings" panose="05000000000000000000" pitchFamily="2" charset="2"/>
              </a:rPr>
              <a:t>맵</a:t>
            </a:r>
            <a:r>
              <a:rPr lang="ko-KR" altLang="en-US" sz="2000" b="1" dirty="0">
                <a:sym typeface="Wingdings" panose="05000000000000000000" pitchFamily="2" charset="2"/>
              </a:rPr>
              <a:t> 정렬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   </a:t>
            </a:r>
            <a:r>
              <a:rPr lang="ko-KR" altLang="en-US" sz="2000" dirty="0" smtClean="0">
                <a:sym typeface="Wingdings" panose="05000000000000000000" pitchFamily="2" charset="2"/>
              </a:rPr>
              <a:t>가장 </a:t>
            </a:r>
            <a:r>
              <a:rPr lang="ko-KR" altLang="en-US" sz="2000" dirty="0">
                <a:sym typeface="Wingdings" panose="05000000000000000000" pitchFamily="2" charset="2"/>
              </a:rPr>
              <a:t>처음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마지막 인덱스를 이용하여 가장 적은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많은 동의 결과 출력</a:t>
            </a:r>
            <a:endParaRPr lang="en-US" altLang="ko-KR" sz="2000" dirty="0"/>
          </a:p>
          <a:p>
            <a:endParaRPr lang="en-US" altLang="ko-KR" sz="3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E0BFDD9A-0289-41B7-9118-4B3EE72AF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78411"/>
              </p:ext>
            </p:extLst>
          </p:nvPr>
        </p:nvGraphicFramePr>
        <p:xfrm>
          <a:off x="2194182" y="4631267"/>
          <a:ext cx="22204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202">
                  <a:extLst>
                    <a:ext uri="{9D8B030D-6E8A-4147-A177-3AD203B41FA5}">
                      <a16:colId xmlns:a16="http://schemas.microsoft.com/office/drawing/2014/main" xmlns="" val="1032651189"/>
                    </a:ext>
                  </a:extLst>
                </a:gridCol>
                <a:gridCol w="1110202">
                  <a:extLst>
                    <a:ext uri="{9D8B030D-6E8A-4147-A177-3AD203B41FA5}">
                      <a16:colId xmlns:a16="http://schemas.microsoft.com/office/drawing/2014/main" xmlns="" val="1569674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주거지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53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효자동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8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평창동</a:t>
                      </a:r>
                      <a:endParaRPr lang="en-US" altLang="ko-K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126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효자동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87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홍제동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696806"/>
                  </a:ext>
                </a:extLst>
              </a:tr>
            </a:tbl>
          </a:graphicData>
        </a:graphic>
      </p:graphicFrame>
      <p:sp>
        <p:nvSpPr>
          <p:cNvPr id="11" name="화살표: 오른쪽 6">
            <a:extLst>
              <a:ext uri="{FF2B5EF4-FFF2-40B4-BE49-F238E27FC236}">
                <a16:creationId xmlns:a16="http://schemas.microsoft.com/office/drawing/2014/main" xmlns="" id="{23D2A022-3182-4609-9A35-8E23CEFF2944}"/>
              </a:ext>
            </a:extLst>
          </p:cNvPr>
          <p:cNvSpPr/>
          <p:nvPr/>
        </p:nvSpPr>
        <p:spPr>
          <a:xfrm>
            <a:off x="4823516" y="5423387"/>
            <a:ext cx="1083076" cy="284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BAF1E914-8866-4DA5-852C-48C46A30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38503"/>
              </p:ext>
            </p:extLst>
          </p:nvPr>
        </p:nvGraphicFramePr>
        <p:xfrm>
          <a:off x="6305529" y="4899898"/>
          <a:ext cx="22204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202">
                  <a:extLst>
                    <a:ext uri="{9D8B030D-6E8A-4147-A177-3AD203B41FA5}">
                      <a16:colId xmlns:a16="http://schemas.microsoft.com/office/drawing/2014/main" xmlns="" val="1032651189"/>
                    </a:ext>
                  </a:extLst>
                </a:gridCol>
                <a:gridCol w="1110202">
                  <a:extLst>
                    <a:ext uri="{9D8B030D-6E8A-4147-A177-3AD203B41FA5}">
                      <a16:colId xmlns:a16="http://schemas.microsoft.com/office/drawing/2014/main" xmlns="" val="1569674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53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효자동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8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평창동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126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홍제동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87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1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9459" y="1262815"/>
            <a:ext cx="10071059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ea typeface="돋움체" panose="020B0609000101010101" pitchFamily="49" charset="-127"/>
              </a:rPr>
              <a:t>class element 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public: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char* name;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동 이름 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int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ea typeface="돋움체" panose="020B0609000101010101" pitchFamily="49" charset="-127"/>
              </a:rPr>
              <a:t>n_mem</a:t>
            </a:r>
            <a:r>
              <a:rPr lang="en-US" altLang="ko-KR" dirty="0">
                <a:ea typeface="돋움체" panose="020B0609000101010101" pitchFamily="49" charset="-127"/>
              </a:rPr>
              <a:t>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각 동에 사는 회원 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set(char</a:t>
            </a:r>
            <a:r>
              <a:rPr lang="ko-KR" altLang="en-US" dirty="0">
                <a:ea typeface="돋움체" panose="020B0609000101010101" pitchFamily="49" charset="-127"/>
              </a:rPr>
              <a:t>* </a:t>
            </a:r>
            <a:r>
              <a:rPr lang="en-US" altLang="ko-KR" dirty="0">
                <a:ea typeface="돋움체" panose="020B0609000101010101" pitchFamily="49" charset="-127"/>
              </a:rPr>
              <a:t>name_);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처음 등장하는 동 이름을 저장하는 함수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};</a:t>
            </a:r>
          </a:p>
          <a:p>
            <a:endParaRPr lang="ko-KR" altLang="en-US" dirty="0"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class address 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int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n;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배열의 최대 원소 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int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ea typeface="돋움체" panose="020B0609000101010101" pitchFamily="49" charset="-127"/>
              </a:rPr>
              <a:t>cnt</a:t>
            </a:r>
            <a:r>
              <a:rPr lang="en-US" altLang="ko-KR" dirty="0">
                <a:ea typeface="돋움체" panose="020B0609000101010101" pitchFamily="49" charset="-127"/>
              </a:rPr>
              <a:t>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배열에 현재 저장된 원소의 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element* </a:t>
            </a:r>
            <a:r>
              <a:rPr lang="en-US" altLang="ko-KR" dirty="0" err="1">
                <a:ea typeface="돋움체" panose="020B0609000101010101" pitchFamily="49" charset="-127"/>
              </a:rPr>
              <a:t>addr</a:t>
            </a:r>
            <a:r>
              <a:rPr lang="en-US" altLang="ko-KR" dirty="0" smtClean="0">
                <a:ea typeface="돋움체" panose="020B0609000101010101" pitchFamily="49" charset="-127"/>
              </a:rPr>
              <a:t>;  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//address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의 배열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public: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ea typeface="돋움체" panose="020B0609000101010101" pitchFamily="49" charset="-127"/>
              </a:rPr>
              <a:t>init</a:t>
            </a:r>
            <a:r>
              <a:rPr lang="en-US" altLang="ko-KR" dirty="0"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ea typeface="돋움체" panose="020B0609000101010101" pitchFamily="49" charset="-127"/>
              </a:rPr>
              <a:t>int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n);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배열 초기화 함수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insert(char</a:t>
            </a:r>
            <a:r>
              <a:rPr lang="ko-KR" altLang="en-US" dirty="0"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ea typeface="돋움체" panose="020B0609000101010101" pitchFamily="49" charset="-127"/>
              </a:rPr>
              <a:t>addr</a:t>
            </a:r>
            <a:r>
              <a:rPr lang="en-US" altLang="ko-KR" dirty="0">
                <a:ea typeface="돋움체" panose="020B0609000101010101" pitchFamily="49" charset="-127"/>
              </a:rPr>
              <a:t>);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동 이름을 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insert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할 함수 이미 존재하는 동의 경우에는 </a:t>
            </a:r>
            <a:r>
              <a:rPr lang="en-US" altLang="ko-KR" dirty="0">
                <a:ea typeface="돋움체" panose="020B0609000101010101" pitchFamily="49" charset="-127"/>
              </a:rPr>
              <a:t>						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해당 </a:t>
            </a:r>
            <a:r>
              <a:rPr lang="en-US" altLang="ko-KR" dirty="0" err="1">
                <a:solidFill>
                  <a:srgbClr val="0000FF"/>
                </a:solidFill>
                <a:ea typeface="돋움체" panose="020B0609000101010101" pitchFamily="49" charset="-127"/>
              </a:rPr>
              <a:t>adrress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FF"/>
                </a:solidFill>
                <a:ea typeface="돋움체" panose="020B0609000101010101" pitchFamily="49" charset="-127"/>
              </a:rPr>
              <a:t>n_mem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++</a:t>
            </a:r>
            <a:endParaRPr lang="ko-KR" altLang="en-US" dirty="0">
              <a:solidFill>
                <a:srgbClr val="0000FF"/>
              </a:solidFill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sort();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en-US" altLang="ko-KR" dirty="0" err="1">
                <a:solidFill>
                  <a:srgbClr val="0000FF"/>
                </a:solidFill>
                <a:ea typeface="돋움체" panose="020B0609000101010101" pitchFamily="49" charset="-127"/>
              </a:rPr>
              <a:t>n_mem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을 기준으로 정렬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print(); 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void</a:t>
            </a:r>
            <a:r>
              <a:rPr lang="ko-KR" altLang="en-US" dirty="0">
                <a:ea typeface="돋움체" panose="020B0609000101010101" pitchFamily="49" charset="-127"/>
              </a:rPr>
              <a:t> </a:t>
            </a:r>
            <a:r>
              <a:rPr lang="en-US" altLang="ko-KR" dirty="0">
                <a:ea typeface="돋움체" panose="020B0609000101010101" pitchFamily="49" charset="-127"/>
              </a:rPr>
              <a:t>result(); </a:t>
            </a:r>
            <a:r>
              <a:rPr lang="en-US" altLang="ko-KR" dirty="0" smtClean="0">
                <a:ea typeface="돋움체" panose="020B0609000101010101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가장 많은</a:t>
            </a:r>
            <a:r>
              <a:rPr lang="en-US" altLang="ko-KR" dirty="0">
                <a:solidFill>
                  <a:srgbClr val="0000FF"/>
                </a:solidFill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rgbClr val="0000FF"/>
                </a:solidFill>
                <a:ea typeface="돋움체" panose="020B0609000101010101" pitchFamily="49" charset="-127"/>
              </a:rPr>
              <a:t>가장 적은 동의 결과를 출력해 줄 함수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924801" y="1398282"/>
            <a:ext cx="2573866" cy="6675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사용 </a:t>
            </a:r>
            <a:r>
              <a:rPr lang="en-US" altLang="ko-KR" sz="2800" dirty="0" smtClean="0"/>
              <a:t>Class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72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9000" y="1396706"/>
            <a:ext cx="9541892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ea typeface="돋움체" panose="020B0609000101010101" pitchFamily="49" charset="-127"/>
              </a:rPr>
              <a:t>void </a:t>
            </a:r>
            <a:r>
              <a:rPr lang="en-US" altLang="ko-KR" dirty="0" err="1">
                <a:ea typeface="돋움체" panose="020B0609000101010101" pitchFamily="49" charset="-127"/>
              </a:rPr>
              <a:t>most_addr</a:t>
            </a:r>
            <a:r>
              <a:rPr lang="en-US" altLang="ko-KR" dirty="0"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ea typeface="돋움체" panose="020B0609000101010101" pitchFamily="49" charset="-127"/>
              </a:rPr>
              <a:t>member_info</a:t>
            </a:r>
            <a:r>
              <a:rPr lang="en-US" altLang="ko-KR" dirty="0">
                <a:ea typeface="돋움체" panose="020B0609000101010101" pitchFamily="49" charset="-127"/>
              </a:rPr>
              <a:t> table)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address </a:t>
            </a:r>
            <a:r>
              <a:rPr lang="en-US" altLang="ko-KR" dirty="0" err="1">
                <a:ea typeface="돋움체" panose="020B0609000101010101" pitchFamily="49" charset="-127"/>
              </a:rPr>
              <a:t>address</a:t>
            </a:r>
            <a:r>
              <a:rPr lang="en-US" altLang="ko-KR" dirty="0"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address.init</a:t>
            </a:r>
            <a:r>
              <a:rPr lang="en-US" altLang="ko-KR" dirty="0">
                <a:ea typeface="돋움체" panose="020B0609000101010101" pitchFamily="49" charset="-127"/>
              </a:rPr>
              <a:t>(1000</a:t>
            </a:r>
            <a:r>
              <a:rPr lang="en-US" altLang="ko-KR" dirty="0" smtClean="0"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nn-NO" altLang="ko-KR" dirty="0">
                <a:ea typeface="돋움체" panose="020B0609000101010101" pitchFamily="49" charset="-127"/>
              </a:rPr>
              <a:t>	for (int i = 0; i &lt; table.cnt; i</a:t>
            </a:r>
            <a:r>
              <a:rPr lang="nn-NO" altLang="ko-KR" dirty="0" smtClean="0">
                <a:ea typeface="돋움체" panose="020B0609000101010101" pitchFamily="49" charset="-127"/>
              </a:rPr>
              <a:t>++)     </a:t>
            </a:r>
            <a:r>
              <a:rPr lang="en-US" altLang="ko-KR" dirty="0" smtClean="0">
                <a:solidFill>
                  <a:srgbClr val="FF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FF0000"/>
                </a:solidFill>
                <a:ea typeface="돋움체" panose="020B0609000101010101" pitchFamily="49" charset="-127"/>
              </a:rPr>
              <a:t>리스트를 읽으면서 동 이름을 </a:t>
            </a:r>
            <a:r>
              <a:rPr lang="ko-KR" altLang="en-US" dirty="0" err="1">
                <a:solidFill>
                  <a:srgbClr val="FF0000"/>
                </a:solidFill>
                <a:ea typeface="돋움체" panose="020B0609000101010101" pitchFamily="49" charset="-127"/>
              </a:rPr>
              <a:t>맵에</a:t>
            </a:r>
            <a:r>
              <a:rPr lang="ko-KR" altLang="en-US" dirty="0">
                <a:solidFill>
                  <a:srgbClr val="FF0000"/>
                </a:solidFill>
                <a:ea typeface="돋움체" panose="020B0609000101010101" pitchFamily="49" charset="-127"/>
              </a:rPr>
              <a:t> 삽입</a:t>
            </a:r>
            <a:endParaRPr lang="en-US" altLang="ko-KR" dirty="0">
              <a:solidFill>
                <a:srgbClr val="FF0000"/>
              </a:solidFill>
              <a:ea typeface="돋움체" panose="020B0609000101010101" pitchFamily="49" charset="-127"/>
            </a:endParaRPr>
          </a:p>
          <a:p>
            <a:r>
              <a:rPr lang="nn-NO" altLang="ko-KR" dirty="0">
                <a:ea typeface="돋움체" panose="020B0609000101010101" pitchFamily="49" charset="-127"/>
              </a:rPr>
              <a:t>	</a:t>
            </a:r>
            <a:r>
              <a:rPr lang="nn-NO" altLang="ko-KR" dirty="0" smtClean="0">
                <a:ea typeface="돋움체" panose="020B0609000101010101" pitchFamily="49" charset="-127"/>
              </a:rPr>
              <a:t>	</a:t>
            </a:r>
            <a:r>
              <a:rPr lang="en-US" altLang="ko-KR" dirty="0" err="1" smtClean="0">
                <a:ea typeface="돋움체" panose="020B0609000101010101" pitchFamily="49" charset="-127"/>
              </a:rPr>
              <a:t>address.insert</a:t>
            </a:r>
            <a:r>
              <a:rPr lang="en-US" altLang="ko-KR" dirty="0" smtClean="0">
                <a:ea typeface="돋움체" panose="020B0609000101010101" pitchFamily="49" charset="-127"/>
              </a:rPr>
              <a:t>(</a:t>
            </a:r>
            <a:r>
              <a:rPr lang="en-US" altLang="ko-KR" dirty="0" err="1" smtClean="0">
                <a:ea typeface="돋움체" panose="020B0609000101010101" pitchFamily="49" charset="-127"/>
              </a:rPr>
              <a:t>table.list</a:t>
            </a:r>
            <a:r>
              <a:rPr lang="en-US" altLang="ko-KR" dirty="0" smtClean="0">
                <a:ea typeface="돋움체" panose="020B0609000101010101" pitchFamily="49" charset="-127"/>
              </a:rPr>
              <a:t>[</a:t>
            </a:r>
            <a:r>
              <a:rPr lang="en-US" altLang="ko-KR" dirty="0" err="1" smtClean="0">
                <a:ea typeface="돋움체" panose="020B0609000101010101" pitchFamily="49" charset="-127"/>
              </a:rPr>
              <a:t>i</a:t>
            </a:r>
            <a:r>
              <a:rPr lang="en-US" altLang="ko-KR" dirty="0"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ea typeface="돋움체" panose="020B0609000101010101" pitchFamily="49" charset="-127"/>
              </a:rPr>
              <a:t>addr</a:t>
            </a:r>
            <a:r>
              <a:rPr lang="en-US" altLang="ko-KR" dirty="0" smtClean="0"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 	</a:t>
            </a:r>
            <a:r>
              <a:rPr lang="en-US" altLang="ko-KR" dirty="0" err="1" smtClean="0">
                <a:ea typeface="돋움체" panose="020B0609000101010101" pitchFamily="49" charset="-127"/>
              </a:rPr>
              <a:t>address.sort</a:t>
            </a:r>
            <a:r>
              <a:rPr lang="en-US" altLang="ko-KR" dirty="0">
                <a:ea typeface="돋움체" panose="020B0609000101010101" pitchFamily="49" charset="-127"/>
              </a:rPr>
              <a:t>(); </a:t>
            </a:r>
            <a:r>
              <a:rPr lang="en-US" altLang="ko-KR" dirty="0">
                <a:solidFill>
                  <a:srgbClr val="C0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 err="1">
                <a:solidFill>
                  <a:srgbClr val="C00000"/>
                </a:solidFill>
                <a:ea typeface="돋움체" panose="020B0609000101010101" pitchFamily="49" charset="-127"/>
              </a:rPr>
              <a:t>맵</a:t>
            </a:r>
            <a:r>
              <a:rPr lang="ko-KR" altLang="en-US" dirty="0">
                <a:solidFill>
                  <a:srgbClr val="C00000"/>
                </a:solidFill>
                <a:ea typeface="돋움체" panose="020B0609000101010101" pitchFamily="49" charset="-127"/>
              </a:rPr>
              <a:t> 정렬</a:t>
            </a:r>
            <a:endParaRPr lang="en-US" altLang="ko-KR" dirty="0">
              <a:solidFill>
                <a:srgbClr val="C00000"/>
              </a:solidFill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address.result</a:t>
            </a:r>
            <a:r>
              <a:rPr lang="en-US" altLang="ko-KR" dirty="0">
                <a:ea typeface="돋움체" panose="020B0609000101010101" pitchFamily="49" charset="-127"/>
              </a:rPr>
              <a:t>(); </a:t>
            </a:r>
            <a:r>
              <a:rPr lang="en-US" altLang="ko-KR" dirty="0">
                <a:solidFill>
                  <a:srgbClr val="C0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C00000"/>
                </a:solidFill>
                <a:ea typeface="돋움체" panose="020B0609000101010101" pitchFamily="49" charset="-127"/>
              </a:rPr>
              <a:t>결과출력</a:t>
            </a:r>
            <a:endParaRPr lang="en-US" altLang="ko-KR" dirty="0">
              <a:solidFill>
                <a:srgbClr val="C00000"/>
              </a:solidFill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9000" y="1396706"/>
            <a:ext cx="9541892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ea typeface="돋움체" panose="020B0609000101010101" pitchFamily="49" charset="-127"/>
              </a:rPr>
              <a:t>void </a:t>
            </a:r>
            <a:r>
              <a:rPr lang="en-US" altLang="ko-KR" dirty="0" err="1">
                <a:ea typeface="돋움체" panose="020B0609000101010101" pitchFamily="49" charset="-127"/>
              </a:rPr>
              <a:t>most_addr</a:t>
            </a:r>
            <a:r>
              <a:rPr lang="en-US" altLang="ko-KR" dirty="0"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ea typeface="돋움체" panose="020B0609000101010101" pitchFamily="49" charset="-127"/>
              </a:rPr>
              <a:t>member_info</a:t>
            </a:r>
            <a:r>
              <a:rPr lang="en-US" altLang="ko-KR" dirty="0">
                <a:ea typeface="돋움체" panose="020B0609000101010101" pitchFamily="49" charset="-127"/>
              </a:rPr>
              <a:t> table)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address </a:t>
            </a:r>
            <a:r>
              <a:rPr lang="en-US" altLang="ko-KR" dirty="0" err="1">
                <a:ea typeface="돋움체" panose="020B0609000101010101" pitchFamily="49" charset="-127"/>
              </a:rPr>
              <a:t>address</a:t>
            </a:r>
            <a:r>
              <a:rPr lang="en-US" altLang="ko-KR" dirty="0"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address.init</a:t>
            </a:r>
            <a:r>
              <a:rPr lang="en-US" altLang="ko-KR" dirty="0">
                <a:ea typeface="돋움체" panose="020B0609000101010101" pitchFamily="49" charset="-127"/>
              </a:rPr>
              <a:t>(1000</a:t>
            </a:r>
            <a:r>
              <a:rPr lang="en-US" altLang="ko-KR" dirty="0" smtClean="0"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nn-NO" altLang="ko-KR" dirty="0">
                <a:ea typeface="돋움체" panose="020B0609000101010101" pitchFamily="49" charset="-127"/>
              </a:rPr>
              <a:t>	for (int i = 0; i &lt; table.cnt; i</a:t>
            </a:r>
            <a:r>
              <a:rPr lang="nn-NO" altLang="ko-KR" dirty="0" smtClean="0">
                <a:ea typeface="돋움체" panose="020B0609000101010101" pitchFamily="49" charset="-127"/>
              </a:rPr>
              <a:t>++)     </a:t>
            </a:r>
            <a:r>
              <a:rPr lang="en-US" altLang="ko-KR" dirty="0" smtClean="0">
                <a:solidFill>
                  <a:srgbClr val="FF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FF0000"/>
                </a:solidFill>
                <a:ea typeface="돋움체" panose="020B0609000101010101" pitchFamily="49" charset="-127"/>
              </a:rPr>
              <a:t>리스트를 읽으면서 동 이름을 </a:t>
            </a:r>
            <a:r>
              <a:rPr lang="ko-KR" altLang="en-US" dirty="0" err="1">
                <a:solidFill>
                  <a:srgbClr val="FF0000"/>
                </a:solidFill>
                <a:ea typeface="돋움체" panose="020B0609000101010101" pitchFamily="49" charset="-127"/>
              </a:rPr>
              <a:t>맵에</a:t>
            </a:r>
            <a:r>
              <a:rPr lang="ko-KR" altLang="en-US" dirty="0">
                <a:solidFill>
                  <a:srgbClr val="FF0000"/>
                </a:solidFill>
                <a:ea typeface="돋움체" panose="020B0609000101010101" pitchFamily="49" charset="-127"/>
              </a:rPr>
              <a:t> 삽입</a:t>
            </a:r>
            <a:endParaRPr lang="en-US" altLang="ko-KR" dirty="0">
              <a:solidFill>
                <a:srgbClr val="FF0000"/>
              </a:solidFill>
              <a:ea typeface="돋움체" panose="020B0609000101010101" pitchFamily="49" charset="-127"/>
            </a:endParaRPr>
          </a:p>
          <a:p>
            <a:r>
              <a:rPr lang="nn-NO" altLang="ko-KR" dirty="0">
                <a:ea typeface="돋움체" panose="020B0609000101010101" pitchFamily="49" charset="-127"/>
              </a:rPr>
              <a:t>	</a:t>
            </a:r>
            <a:r>
              <a:rPr lang="nn-NO" altLang="ko-KR" dirty="0" smtClean="0">
                <a:ea typeface="돋움체" panose="020B0609000101010101" pitchFamily="49" charset="-127"/>
              </a:rPr>
              <a:t>	</a:t>
            </a:r>
            <a:r>
              <a:rPr lang="en-US" altLang="ko-KR" dirty="0" err="1" smtClean="0">
                <a:ea typeface="돋움체" panose="020B0609000101010101" pitchFamily="49" charset="-127"/>
              </a:rPr>
              <a:t>address.insert</a:t>
            </a:r>
            <a:r>
              <a:rPr lang="en-US" altLang="ko-KR" dirty="0" smtClean="0">
                <a:ea typeface="돋움체" panose="020B0609000101010101" pitchFamily="49" charset="-127"/>
              </a:rPr>
              <a:t>(</a:t>
            </a:r>
            <a:r>
              <a:rPr lang="en-US" altLang="ko-KR" dirty="0" err="1" smtClean="0">
                <a:ea typeface="돋움체" panose="020B0609000101010101" pitchFamily="49" charset="-127"/>
              </a:rPr>
              <a:t>table.list</a:t>
            </a:r>
            <a:r>
              <a:rPr lang="en-US" altLang="ko-KR" dirty="0" smtClean="0">
                <a:ea typeface="돋움체" panose="020B0609000101010101" pitchFamily="49" charset="-127"/>
              </a:rPr>
              <a:t>[</a:t>
            </a:r>
            <a:r>
              <a:rPr lang="en-US" altLang="ko-KR" dirty="0" err="1" smtClean="0">
                <a:ea typeface="돋움체" panose="020B0609000101010101" pitchFamily="49" charset="-127"/>
              </a:rPr>
              <a:t>i</a:t>
            </a:r>
            <a:r>
              <a:rPr lang="en-US" altLang="ko-KR" dirty="0"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ea typeface="돋움체" panose="020B0609000101010101" pitchFamily="49" charset="-127"/>
              </a:rPr>
              <a:t>addr</a:t>
            </a:r>
            <a:r>
              <a:rPr lang="en-US" altLang="ko-KR" dirty="0" smtClean="0"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 	</a:t>
            </a:r>
            <a:r>
              <a:rPr lang="en-US" altLang="ko-KR" dirty="0" err="1" smtClean="0">
                <a:ea typeface="돋움체" panose="020B0609000101010101" pitchFamily="49" charset="-127"/>
              </a:rPr>
              <a:t>address.sort</a:t>
            </a:r>
            <a:r>
              <a:rPr lang="en-US" altLang="ko-KR" dirty="0">
                <a:ea typeface="돋움체" panose="020B0609000101010101" pitchFamily="49" charset="-127"/>
              </a:rPr>
              <a:t>(); </a:t>
            </a:r>
            <a:r>
              <a:rPr lang="en-US" altLang="ko-KR" dirty="0">
                <a:solidFill>
                  <a:srgbClr val="C0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 err="1">
                <a:solidFill>
                  <a:srgbClr val="C00000"/>
                </a:solidFill>
                <a:ea typeface="돋움체" panose="020B0609000101010101" pitchFamily="49" charset="-127"/>
              </a:rPr>
              <a:t>맵</a:t>
            </a:r>
            <a:r>
              <a:rPr lang="ko-KR" altLang="en-US" dirty="0">
                <a:solidFill>
                  <a:srgbClr val="C00000"/>
                </a:solidFill>
                <a:ea typeface="돋움체" panose="020B0609000101010101" pitchFamily="49" charset="-127"/>
              </a:rPr>
              <a:t> 정렬</a:t>
            </a:r>
            <a:endParaRPr lang="en-US" altLang="ko-KR" dirty="0">
              <a:solidFill>
                <a:srgbClr val="C00000"/>
              </a:solidFill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ea typeface="돋움체" panose="020B0609000101010101" pitchFamily="49" charset="-127"/>
              </a:rPr>
              <a:t>address.result</a:t>
            </a:r>
            <a:r>
              <a:rPr lang="en-US" altLang="ko-KR" dirty="0">
                <a:ea typeface="돋움체" panose="020B0609000101010101" pitchFamily="49" charset="-127"/>
              </a:rPr>
              <a:t>(); </a:t>
            </a:r>
            <a:r>
              <a:rPr lang="en-US" altLang="ko-KR" dirty="0">
                <a:solidFill>
                  <a:srgbClr val="C00000"/>
                </a:solidFill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C00000"/>
                </a:solidFill>
                <a:ea typeface="돋움체" panose="020B0609000101010101" pitchFamily="49" charset="-127"/>
              </a:rPr>
              <a:t>결과출력</a:t>
            </a:r>
            <a:endParaRPr lang="en-US" altLang="ko-KR" dirty="0">
              <a:solidFill>
                <a:srgbClr val="C00000"/>
              </a:solidFill>
              <a:ea typeface="돋움체" panose="020B0609000101010101" pitchFamily="49" charset="-127"/>
            </a:endParaRPr>
          </a:p>
          <a:p>
            <a:r>
              <a:rPr lang="en-US" altLang="ko-KR" dirty="0"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15511" y="4139983"/>
            <a:ext cx="3195381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</a:t>
            </a:r>
            <a:r>
              <a:rPr kumimoji="0" lang="en-US" altLang="ko-K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nlogn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502814" y="949483"/>
            <a:ext cx="7023119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69" y="356881"/>
            <a:ext cx="741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많은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적은 회원이 사는 동은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Q4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404" y="1384010"/>
            <a:ext cx="18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4" y="2169583"/>
            <a:ext cx="10247055" cy="14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4276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4356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오래된 회원은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Q6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104437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 err="1" smtClean="0"/>
              <a:t>맵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우선순위 큐</a:t>
            </a:r>
            <a:endParaRPr lang="en-US" altLang="ko-KR" sz="3200" b="1" dirty="0"/>
          </a:p>
          <a:p>
            <a:r>
              <a:rPr lang="en-US" altLang="ko-KR" sz="3200" dirty="0"/>
              <a:t>   - </a:t>
            </a:r>
            <a:r>
              <a:rPr lang="ko-KR" altLang="en-US" sz="3200" u="sng" dirty="0" err="1" smtClean="0"/>
              <a:t>맵</a:t>
            </a:r>
            <a:r>
              <a:rPr lang="en-US" altLang="ko-KR" sz="3200" dirty="0" smtClean="0"/>
              <a:t>: </a:t>
            </a:r>
            <a:r>
              <a:rPr lang="en-US" altLang="ko-KR" sz="3200" b="1" dirty="0" smtClean="0"/>
              <a:t>&lt;</a:t>
            </a:r>
            <a:r>
              <a:rPr lang="en-US" altLang="ko-KR" sz="3200" b="1" dirty="0" err="1" smtClean="0"/>
              <a:t>int</a:t>
            </a:r>
            <a:r>
              <a:rPr lang="en-US" altLang="ko-KR" sz="3200" b="1" dirty="0" smtClean="0"/>
              <a:t>, char*&gt;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등록일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이름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로 이루어진 </a:t>
            </a:r>
            <a:r>
              <a:rPr lang="en-US" altLang="ko-KR" sz="3200" dirty="0" smtClean="0"/>
              <a:t>set</a:t>
            </a:r>
            <a:r>
              <a:rPr lang="ko-KR" altLang="en-US" sz="3200" dirty="0" smtClean="0"/>
              <a:t>으로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</a:t>
            </a:r>
            <a:r>
              <a:rPr lang="ko-KR" altLang="en-US" sz="3200" dirty="0" smtClean="0"/>
              <a:t>큐의 원소 구성</a:t>
            </a:r>
            <a:endParaRPr lang="en-US" altLang="ko-KR" sz="3200" dirty="0" smtClean="0"/>
          </a:p>
          <a:p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- </a:t>
            </a:r>
            <a:r>
              <a:rPr lang="ko-KR" altLang="en-US" sz="3200" u="sng" dirty="0" smtClean="0"/>
              <a:t>우선순위 큐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등록일에</a:t>
            </a:r>
            <a:r>
              <a:rPr lang="ko-KR" altLang="en-US" sz="3200" dirty="0" smtClean="0"/>
              <a:t> 대하여 오름차순으로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            </a:t>
            </a:r>
            <a:r>
              <a:rPr lang="en-US" altLang="ko-KR" sz="3200" b="1" dirty="0" smtClean="0"/>
              <a:t>min-heap</a:t>
            </a:r>
            <a:r>
              <a:rPr lang="ko-KR" altLang="en-US" sz="3200" dirty="0" smtClean="0"/>
              <a:t>으로 구성</a:t>
            </a:r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51A9E0-B594-489D-9DC3-669763596FC4}"/>
              </a:ext>
            </a:extLst>
          </p:cNvPr>
          <p:cNvSpPr/>
          <p:nvPr/>
        </p:nvSpPr>
        <p:spPr>
          <a:xfrm>
            <a:off x="1502814" y="3199093"/>
            <a:ext cx="826880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pair&lt;int, char*&gt; </a:t>
            </a:r>
            <a:r>
              <a:rPr lang="en-US" altLang="ko-KR" dirty="0" err="1"/>
              <a:t>enrollname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C00000"/>
                </a:solidFill>
              </a:rPr>
              <a:t>// first : </a:t>
            </a:r>
            <a:r>
              <a:rPr lang="ko-KR" altLang="en-US" dirty="0">
                <a:solidFill>
                  <a:srgbClr val="C00000"/>
                </a:solidFill>
              </a:rPr>
              <a:t>회원 등록 날짜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                                     </a:t>
            </a:r>
            <a:r>
              <a:rPr lang="en-US" altLang="ko-KR" dirty="0">
                <a:solidFill>
                  <a:srgbClr val="C00000"/>
                </a:solidFill>
              </a:rPr>
              <a:t>// second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회원 이름</a:t>
            </a:r>
          </a:p>
        </p:txBody>
      </p:sp>
    </p:spTree>
    <p:extLst>
      <p:ext uri="{BB962C8B-B14F-4D97-AF65-F5344CB8AC3E}">
        <p14:creationId xmlns:p14="http://schemas.microsoft.com/office/powerpoint/2010/main" val="22319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92250"/>
              </p:ext>
            </p:extLst>
          </p:nvPr>
        </p:nvGraphicFramePr>
        <p:xfrm>
          <a:off x="972000" y="1080000"/>
          <a:ext cx="10249954" cy="501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4110493949"/>
                    </a:ext>
                  </a:extLst>
                </a:gridCol>
                <a:gridCol w="6652458">
                  <a:extLst>
                    <a:ext uri="{9D8B030D-6E8A-4147-A177-3AD203B41FA5}">
                      <a16:colId xmlns="" xmlns:a16="http://schemas.microsoft.com/office/drawing/2014/main" val="1974387433"/>
                    </a:ext>
                  </a:extLst>
                </a:gridCol>
                <a:gridCol w="1073584">
                  <a:extLst>
                    <a:ext uri="{9D8B030D-6E8A-4147-A177-3AD203B41FA5}">
                      <a16:colId xmlns="" xmlns:a16="http://schemas.microsoft.com/office/drawing/2014/main" val="2600685354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2470146054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280799086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940362908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1010520874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870465205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1562488782"/>
                    </a:ext>
                  </a:extLst>
                </a:gridCol>
                <a:gridCol w="268397">
                  <a:extLst>
                    <a:ext uri="{9D8B030D-6E8A-4147-A177-3AD203B41FA5}">
                      <a16:colId xmlns="" xmlns:a16="http://schemas.microsoft.com/office/drawing/2014/main" val="657726845"/>
                    </a:ext>
                  </a:extLst>
                </a:gridCol>
              </a:tblGrid>
              <a:tr h="4177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179142"/>
                  </a:ext>
                </a:extLst>
              </a:tr>
              <a:tr h="417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1332560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회원을 많이 확보한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466140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훈련 성과가 좋은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0257979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출석률이 좋은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3705115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회원이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사는 동은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462346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등록이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달은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47655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오래된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528018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구매 상품이 가장 가까운 시간 내에 종료하는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회원은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5731132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전월대비 가장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등록률이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떨어지는 달은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084056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 회원을 추천한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6196455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누적 등록이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개월 이상인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8883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99533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요구사항 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총 </a:t>
            </a:r>
            <a:r>
              <a:rPr lang="ko-KR" altLang="en-US" sz="2400" b="1" dirty="0"/>
              <a:t>★</a:t>
            </a:r>
            <a:r>
              <a:rPr lang="en-US" altLang="ko-KR" sz="2400" b="1" dirty="0" smtClean="0"/>
              <a:t>17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8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4276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4356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가장 오래된 회원은</a:t>
            </a:r>
            <a:r>
              <a:rPr lang="en-US" altLang="ko-KR" sz="3200" dirty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Q6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866" y="1202267"/>
            <a:ext cx="9995026" cy="55287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void Q6(int num, </a:t>
            </a:r>
            <a:r>
              <a:rPr lang="en-US" altLang="ko-KR" sz="1600" dirty="0" err="1"/>
              <a:t>member_info</a:t>
            </a:r>
            <a:r>
              <a:rPr lang="en-US" altLang="ko-KR" sz="1600" dirty="0"/>
              <a:t>&amp; table){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priority_queue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enrollname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::vector&lt;</a:t>
            </a:r>
            <a:r>
              <a:rPr lang="en-US" altLang="ko-KR" sz="1600" dirty="0" err="1"/>
              <a:t>enrollname</a:t>
            </a:r>
            <a:r>
              <a:rPr lang="en-US" altLang="ko-KR" sz="1600" dirty="0"/>
              <a:t>&gt;,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::greater&lt;</a:t>
            </a:r>
            <a:r>
              <a:rPr lang="en-US" altLang="ko-KR" sz="1600" dirty="0" err="1"/>
              <a:t>enrollname</a:t>
            </a:r>
            <a:r>
              <a:rPr lang="en-US" altLang="ko-KR" sz="1600" dirty="0"/>
              <a:t>&gt;&gt; </a:t>
            </a:r>
            <a:r>
              <a:rPr lang="en-US" altLang="ko-KR" sz="1600" dirty="0" err="1"/>
              <a:t>min_heap</a:t>
            </a:r>
            <a:r>
              <a:rPr lang="en-US" altLang="ko-KR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char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[9];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등록일자에서 숫자만 담아 저장할 임시 배열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member* list = </a:t>
            </a:r>
            <a:r>
              <a:rPr lang="en-US" altLang="ko-KR" sz="1600" dirty="0" err="1"/>
              <a:t>table.list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  int 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table.cnt</a:t>
            </a:r>
            <a:r>
              <a:rPr lang="en-US" altLang="ko-KR" sz="1600" dirty="0"/>
              <a:t>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en-US" altLang="ko-KR" sz="1600" dirty="0" err="1">
                <a:solidFill>
                  <a:srgbClr val="C00000"/>
                </a:solidFill>
              </a:rPr>
              <a:t>cnt</a:t>
            </a:r>
            <a:r>
              <a:rPr lang="ko-KR" altLang="en-US" sz="1600" dirty="0">
                <a:solidFill>
                  <a:srgbClr val="C00000"/>
                </a:solidFill>
              </a:rPr>
              <a:t>는 </a:t>
            </a:r>
            <a:r>
              <a:rPr lang="en-US" altLang="ko-KR" sz="1600" dirty="0">
                <a:solidFill>
                  <a:srgbClr val="C00000"/>
                </a:solidFill>
              </a:rPr>
              <a:t>table</a:t>
            </a:r>
            <a:r>
              <a:rPr lang="ko-KR" altLang="en-US" sz="1600" dirty="0">
                <a:solidFill>
                  <a:srgbClr val="C00000"/>
                </a:solidFill>
              </a:rPr>
              <a:t>의 </a:t>
            </a:r>
            <a:r>
              <a:rPr lang="ko-KR" altLang="en-US" sz="1600" dirty="0" err="1">
                <a:solidFill>
                  <a:srgbClr val="C00000"/>
                </a:solidFill>
              </a:rPr>
              <a:t>회원수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n-NO" altLang="ko-KR" sz="1600" dirty="0"/>
              <a:t>   for (int i = 0; i &lt; cnt; i++)</a:t>
            </a:r>
            <a:r>
              <a:rPr lang="en-US" altLang="ko-KR" sz="1600" dirty="0"/>
              <a:t>{ </a:t>
            </a:r>
            <a:r>
              <a:rPr lang="en-US" altLang="ko-KR" sz="1600" dirty="0">
                <a:solidFill>
                  <a:srgbClr val="0000FF"/>
                </a:solidFill>
              </a:rPr>
              <a:t>// </a:t>
            </a:r>
            <a:r>
              <a:rPr lang="ko-KR" altLang="en-US" sz="1600" dirty="0">
                <a:solidFill>
                  <a:srgbClr val="0000FF"/>
                </a:solidFill>
              </a:rPr>
              <a:t>모든 회원에 대해서 </a:t>
            </a:r>
            <a:r>
              <a:rPr lang="en-US" altLang="ko-KR" sz="1600" dirty="0">
                <a:solidFill>
                  <a:srgbClr val="0000FF"/>
                </a:solidFill>
              </a:rPr>
              <a:t>heap</a:t>
            </a:r>
            <a:r>
              <a:rPr lang="ko-KR" altLang="en-US" sz="1600" dirty="0">
                <a:solidFill>
                  <a:srgbClr val="0000FF"/>
                </a:solidFill>
              </a:rPr>
              <a:t>을 만드는 부분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for (int j = 0; j &lt; 17;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){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등록일자 문자열을 숫자로 변경하는 부분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   if (list[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enroll_date</a:t>
            </a:r>
            <a:r>
              <a:rPr lang="en-US" altLang="ko-KR" sz="1600" dirty="0"/>
              <a:t>[j] &gt;= '0' &amp;&amp; list[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enroll_date</a:t>
            </a:r>
            <a:r>
              <a:rPr lang="en-US" altLang="ko-KR" sz="1600" dirty="0"/>
              <a:t>[j] &lt;= '9’)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숫자면 </a:t>
            </a:r>
            <a:r>
              <a:rPr lang="en-US" altLang="ko-KR" sz="1600" dirty="0" err="1">
                <a:solidFill>
                  <a:srgbClr val="C00000"/>
                </a:solidFill>
              </a:rPr>
              <a:t>tmp</a:t>
            </a:r>
            <a:r>
              <a:rPr lang="ko-KR" altLang="en-US" sz="1600" dirty="0">
                <a:solidFill>
                  <a:srgbClr val="C00000"/>
                </a:solidFill>
              </a:rPr>
              <a:t>에 저장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[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++] = list[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enroll_date</a:t>
            </a:r>
            <a:r>
              <a:rPr lang="en-US" altLang="ko-KR" sz="1600" dirty="0"/>
              <a:t>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enrollname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tmpn</a:t>
            </a:r>
            <a:r>
              <a:rPr lang="en-US" altLang="ko-KR" sz="1600" dirty="0"/>
              <a:t> = std::pair&lt;int, char*&gt;(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), (char*)malloc(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(char) * 16)); </a:t>
            </a:r>
            <a:r>
              <a:rPr lang="en-US" altLang="ko-KR" sz="1400" dirty="0">
                <a:solidFill>
                  <a:srgbClr val="C00000"/>
                </a:solidFill>
              </a:rPr>
              <a:t>// push</a:t>
            </a:r>
            <a:r>
              <a:rPr lang="ko-KR" altLang="en-US" sz="1400" dirty="0">
                <a:solidFill>
                  <a:srgbClr val="C00000"/>
                </a:solidFill>
              </a:rPr>
              <a:t>할 </a:t>
            </a:r>
            <a:r>
              <a:rPr lang="ko-KR" altLang="en-US" sz="1400" dirty="0" err="1">
                <a:solidFill>
                  <a:srgbClr val="C00000"/>
                </a:solidFill>
              </a:rPr>
              <a:t>임시노드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tmpn.second</a:t>
            </a:r>
            <a:r>
              <a:rPr lang="en-US" altLang="ko-KR" sz="1600" dirty="0"/>
              <a:t>, list[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min_heap.push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tmpn</a:t>
            </a:r>
            <a:r>
              <a:rPr lang="en-US" altLang="ko-KR" sz="1600" dirty="0"/>
              <a:t>);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en-US" altLang="ko-KR" sz="1600" dirty="0" err="1">
                <a:solidFill>
                  <a:srgbClr val="C00000"/>
                </a:solidFill>
              </a:rPr>
              <a:t>min_heap</a:t>
            </a:r>
            <a:r>
              <a:rPr lang="ko-KR" altLang="en-US" sz="1600" dirty="0">
                <a:solidFill>
                  <a:srgbClr val="C00000"/>
                </a:solidFill>
              </a:rPr>
              <a:t>에 저장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}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336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4276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4356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가장 오래된 회원은</a:t>
            </a:r>
            <a:r>
              <a:rPr lang="en-US" altLang="ko-KR" sz="3200" dirty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Q6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5866" y="1512207"/>
            <a:ext cx="981502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      for (int i = 0; i &lt; num; i++)</a:t>
            </a:r>
            <a:r>
              <a:rPr lang="en-US" altLang="ko-KR" dirty="0"/>
              <a:t>{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매개변수 </a:t>
            </a:r>
            <a:r>
              <a:rPr lang="en-US" altLang="ko-KR" dirty="0">
                <a:solidFill>
                  <a:srgbClr val="0000FF"/>
                </a:solidFill>
              </a:rPr>
              <a:t>num </a:t>
            </a:r>
            <a:r>
              <a:rPr lang="ko-KR" altLang="en-US" dirty="0">
                <a:solidFill>
                  <a:srgbClr val="0000FF"/>
                </a:solidFill>
              </a:rPr>
              <a:t>만큼 </a:t>
            </a:r>
            <a:r>
              <a:rPr lang="en-US" altLang="ko-KR" dirty="0">
                <a:solidFill>
                  <a:srgbClr val="0000FF"/>
                </a:solidFill>
              </a:rPr>
              <a:t>heap</a:t>
            </a:r>
            <a:r>
              <a:rPr lang="ko-KR" altLang="en-US" dirty="0">
                <a:solidFill>
                  <a:srgbClr val="0000FF"/>
                </a:solidFill>
              </a:rPr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pop </a:t>
            </a:r>
            <a:r>
              <a:rPr lang="ko-KR" altLang="en-US" dirty="0">
                <a:solidFill>
                  <a:srgbClr val="0000FF"/>
                </a:solidFill>
              </a:rPr>
              <a:t>하는 부분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      </a:t>
            </a:r>
            <a:r>
              <a:rPr lang="en-US" altLang="ko-KR" dirty="0" err="1"/>
              <a:t>enrollname</a:t>
            </a:r>
            <a:r>
              <a:rPr lang="en-US" altLang="ko-KR" dirty="0"/>
              <a:t> </a:t>
            </a:r>
            <a:r>
              <a:rPr lang="en-US" altLang="ko-KR" dirty="0" err="1"/>
              <a:t>tmpe</a:t>
            </a:r>
            <a:r>
              <a:rPr lang="en-US" altLang="ko-KR" dirty="0"/>
              <a:t> = </a:t>
            </a:r>
            <a:r>
              <a:rPr lang="en-US" altLang="ko-KR" dirty="0" err="1"/>
              <a:t>min_heap.top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C00000"/>
                </a:solidFill>
              </a:rPr>
              <a:t>// top </a:t>
            </a:r>
            <a:r>
              <a:rPr lang="ko-KR" altLang="en-US" dirty="0">
                <a:solidFill>
                  <a:srgbClr val="C00000"/>
                </a:solidFill>
              </a:rPr>
              <a:t>부분은 등록일자가 가장 작은 사람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가장 오래된 회원 </a:t>
            </a:r>
            <a:r>
              <a:rPr lang="en-US" altLang="ko-KR" dirty="0"/>
              <a:t>%d : %d</a:t>
            </a:r>
            <a:r>
              <a:rPr lang="ko-KR" altLang="en-US" dirty="0"/>
              <a:t>가입 </a:t>
            </a:r>
            <a:r>
              <a:rPr lang="en-US" altLang="ko-KR" dirty="0"/>
              <a:t>", </a:t>
            </a:r>
            <a:r>
              <a:rPr lang="en-US" altLang="ko-KR" dirty="0" err="1"/>
              <a:t>i</a:t>
            </a:r>
            <a:r>
              <a:rPr lang="en-US" altLang="ko-KR" dirty="0"/>
              <a:t> + 1, </a:t>
            </a:r>
            <a:r>
              <a:rPr lang="en-US" altLang="ko-KR" dirty="0" err="1"/>
              <a:t>tmpe.first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("%s\n", </a:t>
            </a:r>
            <a:r>
              <a:rPr lang="en-US" altLang="ko-KR" dirty="0" err="1"/>
              <a:t>tmpe.second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min_heap.pop</a:t>
            </a:r>
            <a:r>
              <a:rPr lang="en-US" altLang="ko-KR" dirty="0"/>
              <a:t>(); </a:t>
            </a:r>
            <a:r>
              <a:rPr lang="en-US" altLang="ko-KR" dirty="0">
                <a:solidFill>
                  <a:srgbClr val="C00000"/>
                </a:solidFill>
              </a:rPr>
              <a:t>// </a:t>
            </a:r>
            <a:r>
              <a:rPr lang="ko-KR" altLang="en-US" dirty="0">
                <a:solidFill>
                  <a:srgbClr val="C00000"/>
                </a:solidFill>
              </a:rPr>
              <a:t>출력 후 </a:t>
            </a:r>
            <a:r>
              <a:rPr lang="en-US" altLang="ko-KR" dirty="0">
                <a:solidFill>
                  <a:srgbClr val="C00000"/>
                </a:solidFill>
              </a:rPr>
              <a:t>pop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7948911" y="3077782"/>
                <a:ext cx="3195381" cy="792088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성능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: O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ko-KR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)</a:t>
                </a:r>
                <a:endPara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911" y="3077782"/>
                <a:ext cx="3195381" cy="792088"/>
              </a:xfrm>
              <a:prstGeom prst="rect">
                <a:avLst/>
              </a:prstGeom>
              <a:blipFill rotWithShape="1">
                <a:blip r:embed="rId2"/>
                <a:stretch>
                  <a:fillRect b="-10769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82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4276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4356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가장 오래된 회원은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Q6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370" y="1582691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279649"/>
            <a:ext cx="9564754" cy="28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6" y="1590272"/>
            <a:ext cx="98361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기본 개념 및 클래스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anose="05000000000000000000" pitchFamily="2" charset="2"/>
              </a:rPr>
              <a:t>1) </a:t>
            </a:r>
            <a:r>
              <a:rPr lang="ko-KR" altLang="en-US" sz="2400" dirty="0" smtClean="0">
                <a:sym typeface="Wingdings" panose="05000000000000000000" pitchFamily="2" charset="2"/>
              </a:rPr>
              <a:t>리스트를 </a:t>
            </a:r>
            <a:r>
              <a:rPr lang="ko-KR" altLang="en-US" sz="2400" dirty="0">
                <a:sym typeface="Wingdings" panose="05000000000000000000" pitchFamily="2" charset="2"/>
              </a:rPr>
              <a:t>읽으면서 추천인이 </a:t>
            </a:r>
            <a:r>
              <a:rPr lang="ko-KR" altLang="en-US" sz="2400" dirty="0" err="1">
                <a:sym typeface="Wingdings" panose="05000000000000000000" pitchFamily="2" charset="2"/>
              </a:rPr>
              <a:t>부모노드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추천된 사람이 자식 </a:t>
            </a:r>
            <a:r>
              <a:rPr lang="ko-KR" altLang="en-US" sz="2400" dirty="0" err="1">
                <a:sym typeface="Wingdings" panose="05000000000000000000" pitchFamily="2" charset="2"/>
              </a:rPr>
              <a:t>노드가</a:t>
            </a:r>
            <a:r>
              <a:rPr lang="ko-KR" altLang="en-US" sz="2400" dirty="0">
                <a:sym typeface="Wingdings" panose="05000000000000000000" pitchFamily="2" charset="2"/>
              </a:rPr>
              <a:t> 되는 트리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BF20919-17D2-4BA6-897F-7461E98D1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41241"/>
              </p:ext>
            </p:extLst>
          </p:nvPr>
        </p:nvGraphicFramePr>
        <p:xfrm>
          <a:off x="1794882" y="3834635"/>
          <a:ext cx="251399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995">
                  <a:extLst>
                    <a:ext uri="{9D8B030D-6E8A-4147-A177-3AD203B41FA5}">
                      <a16:colId xmlns:a16="http://schemas.microsoft.com/office/drawing/2014/main" xmlns="" val="261181574"/>
                    </a:ext>
                  </a:extLst>
                </a:gridCol>
                <a:gridCol w="1256995">
                  <a:extLst>
                    <a:ext uri="{9D8B030D-6E8A-4147-A177-3AD203B41FA5}">
                      <a16:colId xmlns:a16="http://schemas.microsoft.com/office/drawing/2014/main" xmlns="" val="3950478945"/>
                    </a:ext>
                  </a:extLst>
                </a:gridCol>
              </a:tblGrid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8324333"/>
                  </a:ext>
                </a:extLst>
              </a:tr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55413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890705"/>
                  </a:ext>
                </a:extLst>
              </a:tr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8310331"/>
                  </a:ext>
                </a:extLst>
              </a:tr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6623715"/>
                  </a:ext>
                </a:extLst>
              </a:tr>
            </a:tbl>
          </a:graphicData>
        </a:graphic>
      </p:graphicFrame>
      <p:sp>
        <p:nvSpPr>
          <p:cNvPr id="11" name="화살표: 오른쪽 7">
            <a:extLst>
              <a:ext uri="{FF2B5EF4-FFF2-40B4-BE49-F238E27FC236}">
                <a16:creationId xmlns:a16="http://schemas.microsoft.com/office/drawing/2014/main" xmlns="" id="{0A7C5C3F-A6C7-4F78-A280-CF654F028680}"/>
              </a:ext>
            </a:extLst>
          </p:cNvPr>
          <p:cNvSpPr/>
          <p:nvPr/>
        </p:nvSpPr>
        <p:spPr>
          <a:xfrm>
            <a:off x="5000432" y="4548042"/>
            <a:ext cx="1198485" cy="2948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B86F1C8-4F9E-460E-98A3-3FF3F6D3C4FC}"/>
              </a:ext>
            </a:extLst>
          </p:cNvPr>
          <p:cNvGrpSpPr/>
          <p:nvPr/>
        </p:nvGrpSpPr>
        <p:grpSpPr>
          <a:xfrm>
            <a:off x="7387651" y="3692547"/>
            <a:ext cx="1725278" cy="2300647"/>
            <a:chOff x="7211525" y="1802168"/>
            <a:chExt cx="1725278" cy="230064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87353FEE-8853-4E4D-B8C2-301D057E1C4B}"/>
                </a:ext>
              </a:extLst>
            </p:cNvPr>
            <p:cNvSpPr/>
            <p:nvPr/>
          </p:nvSpPr>
          <p:spPr>
            <a:xfrm>
              <a:off x="7688062" y="1802168"/>
              <a:ext cx="727969" cy="6781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김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B26D2568-52E9-46D9-9A8D-AB773B2E0498}"/>
                </a:ext>
              </a:extLst>
            </p:cNvPr>
            <p:cNvSpPr/>
            <p:nvPr/>
          </p:nvSpPr>
          <p:spPr>
            <a:xfrm>
              <a:off x="7688062" y="2625719"/>
              <a:ext cx="727969" cy="6658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86A6FA63-4DA2-45BE-887F-0C17ECC52D16}"/>
                </a:ext>
              </a:extLst>
            </p:cNvPr>
            <p:cNvSpPr/>
            <p:nvPr/>
          </p:nvSpPr>
          <p:spPr>
            <a:xfrm>
              <a:off x="7211525" y="3436990"/>
              <a:ext cx="727969" cy="6658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박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36AFBF75-B4EF-4132-9132-B7C5D9E94255}"/>
                </a:ext>
              </a:extLst>
            </p:cNvPr>
            <p:cNvSpPr/>
            <p:nvPr/>
          </p:nvSpPr>
          <p:spPr>
            <a:xfrm>
              <a:off x="8208834" y="3436990"/>
              <a:ext cx="727969" cy="6658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장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959F2C73-6800-4EE5-9814-C1A3F93EA6FA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>
              <a:off x="8052047" y="2480274"/>
              <a:ext cx="0" cy="14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A4DC1B0-4CC6-411C-B2FF-1A8400D730B5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7575510" y="3194036"/>
              <a:ext cx="219161" cy="2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DA954327-69CA-49AC-AFEF-CD3600F09064}"/>
                </a:ext>
              </a:extLst>
            </p:cNvPr>
            <p:cNvCxnSpPr>
              <a:cxnSpLocks/>
              <a:stCxn id="21" idx="5"/>
              <a:endCxn id="23" idx="0"/>
            </p:cNvCxnSpPr>
            <p:nvPr/>
          </p:nvCxnSpPr>
          <p:spPr>
            <a:xfrm>
              <a:off x="8309422" y="3194036"/>
              <a:ext cx="263397" cy="2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3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61528"/>
            <a:ext cx="9836165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anose="05000000000000000000" pitchFamily="2" charset="2"/>
              </a:rPr>
              <a:t>2)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동명이인은 고려하지 않음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E0DF89D1-B043-4CC1-8F64-58FBB6E90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41377"/>
              </p:ext>
            </p:extLst>
          </p:nvPr>
        </p:nvGraphicFramePr>
        <p:xfrm>
          <a:off x="886563" y="2842413"/>
          <a:ext cx="3744948" cy="1835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16">
                  <a:extLst>
                    <a:ext uri="{9D8B030D-6E8A-4147-A177-3AD203B41FA5}">
                      <a16:colId xmlns:a16="http://schemas.microsoft.com/office/drawing/2014/main" xmlns="" val="3286394309"/>
                    </a:ext>
                  </a:extLst>
                </a:gridCol>
                <a:gridCol w="1248316">
                  <a:extLst>
                    <a:ext uri="{9D8B030D-6E8A-4147-A177-3AD203B41FA5}">
                      <a16:colId xmlns:a16="http://schemas.microsoft.com/office/drawing/2014/main" xmlns="" val="261181574"/>
                    </a:ext>
                  </a:extLst>
                </a:gridCol>
                <a:gridCol w="1248316">
                  <a:extLst>
                    <a:ext uri="{9D8B030D-6E8A-4147-A177-3AD203B41FA5}">
                      <a16:colId xmlns:a16="http://schemas.microsoft.com/office/drawing/2014/main" xmlns="" val="3950478945"/>
                    </a:ext>
                  </a:extLst>
                </a:gridCol>
              </a:tblGrid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추천인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8324333"/>
                  </a:ext>
                </a:extLst>
              </a:tr>
              <a:tr h="37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55413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890705"/>
                  </a:ext>
                </a:extLst>
              </a:tr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8310331"/>
                  </a:ext>
                </a:extLst>
              </a:tr>
              <a:tr h="322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662371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42459" y="30882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이런 경우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회원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 의 추천인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김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회원인지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4</a:t>
            </a:r>
            <a:r>
              <a:rPr lang="ko-KR" altLang="en-US" dirty="0">
                <a:sym typeface="Wingdings" panose="05000000000000000000" pitchFamily="2" charset="2"/>
              </a:rPr>
              <a:t>번 회원인지 알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추천인란에 회원의 이름이 아닌 회원번호가 들어간다면 해결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5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61528"/>
            <a:ext cx="9836165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ym typeface="Wingdings" panose="05000000000000000000" pitchFamily="2" charset="2"/>
              </a:rPr>
              <a:t>3</a:t>
            </a:r>
            <a:r>
              <a:rPr lang="en-US" altLang="ko-KR" sz="2400" dirty="0" smtClean="0">
                <a:sym typeface="Wingdings" panose="05000000000000000000" pitchFamily="2" charset="2"/>
              </a:rPr>
              <a:t>) </a:t>
            </a:r>
            <a:r>
              <a:rPr lang="ko-KR" altLang="en-US" sz="2400" dirty="0" smtClean="0">
                <a:sym typeface="Wingdings" panose="05000000000000000000" pitchFamily="2" charset="2"/>
              </a:rPr>
              <a:t>결과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u="sng" dirty="0" smtClean="0">
                <a:sym typeface="Wingdings" panose="05000000000000000000" pitchFamily="2" charset="2"/>
              </a:rPr>
              <a:t>가장 많은 회원을 유입한 회원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기여도가 가장 큰 회원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 :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후손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노드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가</a:t>
            </a:r>
            <a:r>
              <a:rPr lang="ko-KR" altLang="en-US" sz="2400" dirty="0" smtClean="0">
                <a:sym typeface="Wingdings" panose="05000000000000000000" pitchFamily="2" charset="2"/>
              </a:rPr>
              <a:t> 가장 많은 회원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u="sng" dirty="0" smtClean="0">
                <a:sym typeface="Wingdings" panose="05000000000000000000" pitchFamily="2" charset="2"/>
              </a:rPr>
              <a:t>가장 많은 회원을 추천한 회원</a:t>
            </a:r>
            <a:r>
              <a:rPr lang="en-US" altLang="ko-KR" sz="2400" dirty="0" smtClean="0">
                <a:sym typeface="Wingdings" panose="05000000000000000000" pitchFamily="2" charset="2"/>
              </a:rPr>
              <a:t>: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child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노드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가</a:t>
            </a:r>
            <a:r>
              <a:rPr lang="ko-KR" altLang="en-US" sz="2400" dirty="0" smtClean="0">
                <a:sym typeface="Wingdings" panose="05000000000000000000" pitchFamily="2" charset="2"/>
              </a:rPr>
              <a:t> 가장 많은 회원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955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61528"/>
            <a:ext cx="98361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E17B7-0826-4A3C-80C3-C4C73FD86866}"/>
              </a:ext>
            </a:extLst>
          </p:cNvPr>
          <p:cNvSpPr txBox="1"/>
          <p:nvPr/>
        </p:nvSpPr>
        <p:spPr>
          <a:xfrm>
            <a:off x="807416" y="1599679"/>
            <a:ext cx="104786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추천인 없이 헬스장에 왔으면서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다른 회원을 추천한적이 한번 이상 있는 회원이 </a:t>
            </a:r>
            <a:r>
              <a:rPr lang="ko-KR" altLang="en-US" dirty="0" err="1">
                <a:sym typeface="Wingdings" panose="05000000000000000000" pitchFamily="2" charset="2"/>
              </a:rPr>
              <a:t>루트노드가</a:t>
            </a:r>
            <a:r>
              <a:rPr lang="ko-KR" altLang="en-US" dirty="0">
                <a:sym typeface="Wingdings" panose="05000000000000000000" pitchFamily="2" charset="2"/>
              </a:rPr>
              <a:t> 되는 </a:t>
            </a:r>
            <a:r>
              <a:rPr lang="ko-KR" altLang="en-US" dirty="0" err="1">
                <a:sym typeface="Wingdings" panose="05000000000000000000" pitchFamily="2" charset="2"/>
              </a:rPr>
              <a:t>트리가</a:t>
            </a:r>
            <a:r>
              <a:rPr lang="ko-KR" altLang="en-US" dirty="0">
                <a:sym typeface="Wingdings" panose="05000000000000000000" pitchFamily="2" charset="2"/>
              </a:rPr>
              <a:t> 여러 개 생김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ko-KR" altLang="en-US" dirty="0" err="1">
                <a:sym typeface="Wingdings" panose="05000000000000000000" pitchFamily="2" charset="2"/>
              </a:rPr>
              <a:t>트리들을</a:t>
            </a:r>
            <a:r>
              <a:rPr lang="ko-KR" altLang="en-US" dirty="0">
                <a:sym typeface="Wingdings" panose="05000000000000000000" pitchFamily="2" charset="2"/>
              </a:rPr>
              <a:t> 저장하고 관리할 </a:t>
            </a:r>
            <a:r>
              <a:rPr lang="ko-KR" altLang="en-US" b="1" dirty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470F7F-8C65-405A-8366-7974CA81B8D4}"/>
              </a:ext>
            </a:extLst>
          </p:cNvPr>
          <p:cNvSpPr txBox="1"/>
          <p:nvPr/>
        </p:nvSpPr>
        <p:spPr>
          <a:xfrm>
            <a:off x="1035726" y="2938507"/>
            <a:ext cx="9732885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class forest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nptr</a:t>
            </a:r>
            <a:r>
              <a:rPr lang="en-US" altLang="ko-KR" dirty="0"/>
              <a:t> *root;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 err="1">
                <a:solidFill>
                  <a:srgbClr val="0000FF"/>
                </a:solidFill>
              </a:rPr>
              <a:t>트리의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루트노드를</a:t>
            </a:r>
            <a:r>
              <a:rPr lang="ko-KR" altLang="en-US" dirty="0">
                <a:solidFill>
                  <a:srgbClr val="0000FF"/>
                </a:solidFill>
              </a:rPr>
              <a:t> 저장하는 배열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ntree</a:t>
            </a:r>
            <a:r>
              <a:rPr lang="en-US" altLang="ko-KR" dirty="0"/>
              <a:t>;     </a:t>
            </a:r>
            <a:r>
              <a:rPr lang="en-US" altLang="ko-KR" dirty="0">
                <a:solidFill>
                  <a:srgbClr val="0000FF"/>
                </a:solidFill>
              </a:rPr>
              <a:t>// root</a:t>
            </a:r>
            <a:r>
              <a:rPr lang="ko-KR" altLang="en-US" dirty="0">
                <a:solidFill>
                  <a:srgbClr val="0000FF"/>
                </a:solidFill>
              </a:rPr>
              <a:t>에 저장된 </a:t>
            </a:r>
            <a:r>
              <a:rPr lang="ko-KR" altLang="en-US" dirty="0" err="1">
                <a:solidFill>
                  <a:srgbClr val="0000FF"/>
                </a:solidFill>
              </a:rPr>
              <a:t>트리의</a:t>
            </a:r>
            <a:r>
              <a:rPr lang="ko-KR" altLang="en-US" dirty="0">
                <a:solidFill>
                  <a:srgbClr val="0000FF"/>
                </a:solidFill>
              </a:rPr>
              <a:t> 수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size;       </a:t>
            </a:r>
            <a:r>
              <a:rPr lang="en-US" altLang="ko-KR" dirty="0">
                <a:solidFill>
                  <a:srgbClr val="0000FF"/>
                </a:solidFill>
              </a:rPr>
              <a:t>// root </a:t>
            </a:r>
            <a:r>
              <a:rPr lang="ko-KR" altLang="en-US" dirty="0">
                <a:solidFill>
                  <a:srgbClr val="0000FF"/>
                </a:solidFill>
              </a:rPr>
              <a:t>배열의 크기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	void print(</a:t>
            </a:r>
            <a:r>
              <a:rPr lang="en-US" altLang="ko-KR" dirty="0" err="1"/>
              <a:t>member_info</a:t>
            </a:r>
            <a:r>
              <a:rPr lang="en-US" altLang="ko-KR" dirty="0"/>
              <a:t> table);    </a:t>
            </a:r>
          </a:p>
          <a:p>
            <a:r>
              <a:rPr lang="en-US" altLang="ko-KR" dirty="0"/>
              <a:t>	void </a:t>
            </a:r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max_size</a:t>
            </a:r>
            <a:r>
              <a:rPr lang="en-US" altLang="ko-KR" dirty="0"/>
              <a:t>);                 </a:t>
            </a:r>
          </a:p>
          <a:p>
            <a:r>
              <a:rPr lang="en-US" altLang="ko-KR" dirty="0"/>
              <a:t>	void </a:t>
            </a:r>
            <a:r>
              <a:rPr lang="en-US" altLang="ko-KR" dirty="0" err="1"/>
              <a:t>forest_insert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rmember_id</a:t>
            </a:r>
            <a:r>
              <a:rPr lang="en-US" altLang="ko-KR" dirty="0"/>
              <a:t>);  </a:t>
            </a:r>
            <a:r>
              <a:rPr lang="en-US" altLang="ko-KR" dirty="0">
                <a:solidFill>
                  <a:srgbClr val="0000FF"/>
                </a:solidFill>
              </a:rPr>
              <a:t>//forest</a:t>
            </a:r>
            <a:r>
              <a:rPr lang="ko-KR" altLang="en-US" dirty="0">
                <a:solidFill>
                  <a:srgbClr val="0000FF"/>
                </a:solidFill>
              </a:rPr>
              <a:t>에 삽입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forest_search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void remove(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);                          </a:t>
            </a:r>
            <a:r>
              <a:rPr lang="en-US" altLang="ko-KR" dirty="0">
                <a:solidFill>
                  <a:srgbClr val="0000FF"/>
                </a:solidFill>
              </a:rPr>
              <a:t>//forest</a:t>
            </a:r>
            <a:r>
              <a:rPr lang="ko-KR" altLang="en-US" dirty="0">
                <a:solidFill>
                  <a:srgbClr val="0000FF"/>
                </a:solidFill>
              </a:rPr>
              <a:t>에서 제거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void </a:t>
            </a:r>
            <a:r>
              <a:rPr lang="en-US" altLang="ko-KR" dirty="0" err="1"/>
              <a:t>count_result</a:t>
            </a:r>
            <a:r>
              <a:rPr lang="en-US" altLang="ko-KR" dirty="0"/>
              <a:t>(</a:t>
            </a:r>
            <a:r>
              <a:rPr lang="en-US" altLang="ko-KR" dirty="0" err="1"/>
              <a:t>member_info</a:t>
            </a:r>
            <a:r>
              <a:rPr lang="en-US" altLang="ko-KR" dirty="0"/>
              <a:t> table); 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>
                <a:solidFill>
                  <a:srgbClr val="0000FF"/>
                </a:solidFill>
              </a:rPr>
              <a:t>결과 출력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6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61528"/>
            <a:ext cx="98361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733393-5282-49F0-AA9A-0625086E1DAF}"/>
              </a:ext>
            </a:extLst>
          </p:cNvPr>
          <p:cNvSpPr txBox="1"/>
          <p:nvPr/>
        </p:nvSpPr>
        <p:spPr>
          <a:xfrm>
            <a:off x="754150" y="1576355"/>
            <a:ext cx="10531876" cy="42473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class node {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;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>
                <a:solidFill>
                  <a:srgbClr val="0000FF"/>
                </a:solidFill>
              </a:rPr>
              <a:t>회원번호 저장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회원정보 테이블에서의 해당 회원의 인덱스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회원번호</a:t>
            </a:r>
            <a:r>
              <a:rPr lang="en-US" altLang="ko-KR" dirty="0">
                <a:solidFill>
                  <a:srgbClr val="0000FF"/>
                </a:solidFill>
              </a:rPr>
              <a:t>-1)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nchild</a:t>
            </a:r>
            <a:r>
              <a:rPr lang="en-US" altLang="ko-KR" dirty="0"/>
              <a:t>;         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해당 </a:t>
            </a:r>
            <a:r>
              <a:rPr lang="ko-KR" altLang="en-US" dirty="0" err="1">
                <a:solidFill>
                  <a:srgbClr val="0000FF"/>
                </a:solidFill>
              </a:rPr>
              <a:t>노드가</a:t>
            </a:r>
            <a:r>
              <a:rPr lang="ko-KR" altLang="en-US" dirty="0">
                <a:solidFill>
                  <a:srgbClr val="0000FF"/>
                </a:solidFill>
              </a:rPr>
              <a:t> 가진 </a:t>
            </a:r>
            <a:r>
              <a:rPr lang="en-US" altLang="ko-KR" dirty="0" smtClean="0">
                <a:solidFill>
                  <a:srgbClr val="0000FF"/>
                </a:solidFill>
              </a:rPr>
              <a:t>child </a:t>
            </a:r>
            <a:r>
              <a:rPr lang="ko-KR" altLang="en-US" dirty="0" err="1" smtClean="0">
                <a:solidFill>
                  <a:srgbClr val="0000FF"/>
                </a:solidFill>
              </a:rPr>
              <a:t>노드의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node** </a:t>
            </a:r>
            <a:r>
              <a:rPr lang="en-US" altLang="ko-KR" dirty="0" err="1"/>
              <a:t>childs</a:t>
            </a:r>
            <a:r>
              <a:rPr lang="en-US" altLang="ko-KR" dirty="0"/>
              <a:t>;    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en-US" altLang="ko-KR" dirty="0" smtClean="0">
                <a:solidFill>
                  <a:srgbClr val="0000FF"/>
                </a:solidFill>
              </a:rPr>
              <a:t>child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노드의</a:t>
            </a:r>
            <a:r>
              <a:rPr lang="ko-KR" altLang="en-US" dirty="0">
                <a:solidFill>
                  <a:srgbClr val="0000FF"/>
                </a:solidFill>
              </a:rPr>
              <a:t> 배열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void </a:t>
            </a:r>
            <a:r>
              <a:rPr lang="en-US" altLang="ko-KR" dirty="0" err="1"/>
              <a:t>init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void traversal(</a:t>
            </a:r>
            <a:r>
              <a:rPr lang="en-US" altLang="ko-KR" dirty="0" err="1"/>
              <a:t>member_info</a:t>
            </a:r>
            <a:r>
              <a:rPr lang="en-US" altLang="ko-KR" dirty="0"/>
              <a:t> table);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is_empty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insert_node</a:t>
            </a:r>
            <a:r>
              <a:rPr lang="en-US" altLang="ko-KR" dirty="0"/>
              <a:t>(node* </a:t>
            </a:r>
            <a:r>
              <a:rPr lang="en-US" altLang="ko-KR" dirty="0" err="1"/>
              <a:t>inode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rmember_id</a:t>
            </a:r>
            <a:r>
              <a:rPr lang="en-US" altLang="ko-KR" dirty="0"/>
              <a:t>);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 err="1">
                <a:solidFill>
                  <a:srgbClr val="0000FF"/>
                </a:solidFill>
              </a:rPr>
              <a:t>트리에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노드를</a:t>
            </a:r>
            <a:r>
              <a:rPr lang="ko-KR" altLang="en-US" dirty="0">
                <a:solidFill>
                  <a:srgbClr val="0000FF"/>
                </a:solidFill>
              </a:rPr>
              <a:t> 추가하는 함수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void set(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search(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count();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max_child</a:t>
            </a:r>
            <a:r>
              <a:rPr lang="en-US" altLang="ko-KR" dirty="0"/>
              <a:t>();          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 err="1">
                <a:solidFill>
                  <a:srgbClr val="0000FF"/>
                </a:solidFill>
              </a:rPr>
              <a:t>트리에서</a:t>
            </a:r>
            <a:r>
              <a:rPr lang="ko-KR" altLang="en-US" dirty="0">
                <a:solidFill>
                  <a:srgbClr val="0000FF"/>
                </a:solidFill>
              </a:rPr>
              <a:t> 가장 많은 </a:t>
            </a:r>
            <a:r>
              <a:rPr lang="en-US" altLang="ko-KR" dirty="0">
                <a:solidFill>
                  <a:srgbClr val="0000FF"/>
                </a:solidFill>
              </a:rPr>
              <a:t>child</a:t>
            </a:r>
            <a:r>
              <a:rPr lang="ko-KR" altLang="en-US" dirty="0">
                <a:solidFill>
                  <a:srgbClr val="0000FF"/>
                </a:solidFill>
              </a:rPr>
              <a:t>를 가진 </a:t>
            </a:r>
            <a:r>
              <a:rPr lang="ko-KR" altLang="en-US" dirty="0" err="1">
                <a:solidFill>
                  <a:srgbClr val="0000FF"/>
                </a:solidFill>
              </a:rPr>
              <a:t>노드의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nchild</a:t>
            </a:r>
            <a:r>
              <a:rPr lang="ko-KR" altLang="en-US" dirty="0">
                <a:solidFill>
                  <a:srgbClr val="0000FF"/>
                </a:solidFill>
              </a:rPr>
              <a:t>를 반환하는 함수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1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6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</a:t>
            </a:r>
            <a:r>
              <a:rPr lang="ko-KR" altLang="en-US" sz="2800" b="1" dirty="0">
                <a:sym typeface="Wingdings" panose="05000000000000000000" pitchFamily="2" charset="2"/>
              </a:rPr>
              <a:t>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9FE72D-5A66-43A5-A36C-6174240201E6}"/>
              </a:ext>
            </a:extLst>
          </p:cNvPr>
          <p:cNvSpPr txBox="1"/>
          <p:nvPr/>
        </p:nvSpPr>
        <p:spPr>
          <a:xfrm>
            <a:off x="774726" y="1966341"/>
            <a:ext cx="1031897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/>
              <a:t>most_recommender</a:t>
            </a:r>
            <a:r>
              <a:rPr lang="en-US" altLang="ko-KR" dirty="0"/>
              <a:t>(</a:t>
            </a:r>
            <a:r>
              <a:rPr lang="en-US" altLang="ko-KR" dirty="0" err="1"/>
              <a:t>member_info</a:t>
            </a:r>
            <a:r>
              <a:rPr lang="en-US" altLang="ko-KR" dirty="0"/>
              <a:t> table)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forest </a:t>
            </a:r>
            <a:r>
              <a:rPr lang="en-US" altLang="ko-KR" dirty="0" err="1"/>
              <a:t>forest</a:t>
            </a:r>
            <a:r>
              <a:rPr lang="en-US" altLang="ko-KR" dirty="0"/>
              <a:t>;			</a:t>
            </a:r>
            <a:r>
              <a:rPr lang="en-US" altLang="ko-KR" dirty="0">
                <a:solidFill>
                  <a:srgbClr val="0000FF"/>
                </a:solidFill>
              </a:rPr>
              <a:t>//forest </a:t>
            </a:r>
            <a:r>
              <a:rPr lang="ko-KR" altLang="en-US" dirty="0">
                <a:solidFill>
                  <a:srgbClr val="0000FF"/>
                </a:solidFill>
              </a:rPr>
              <a:t>클래스 선언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/>
              <a:t>forest.init</a:t>
            </a:r>
            <a:r>
              <a:rPr lang="en-US" altLang="ko-KR" dirty="0"/>
              <a:t>(</a:t>
            </a:r>
            <a:r>
              <a:rPr lang="en-US" altLang="ko-KR" dirty="0" err="1"/>
              <a:t>table.cnt</a:t>
            </a:r>
            <a:r>
              <a:rPr lang="en-US" altLang="ko-KR" dirty="0"/>
              <a:t>);		</a:t>
            </a:r>
            <a:r>
              <a:rPr lang="en-US" altLang="ko-KR" dirty="0">
                <a:solidFill>
                  <a:srgbClr val="0000FF"/>
                </a:solidFill>
              </a:rPr>
              <a:t>//forest </a:t>
            </a:r>
            <a:r>
              <a:rPr lang="ko-KR" altLang="en-US" dirty="0">
                <a:solidFill>
                  <a:srgbClr val="0000FF"/>
                </a:solidFill>
              </a:rPr>
              <a:t>클래스 초기화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mm, </a:t>
            </a:r>
            <a:r>
              <a:rPr lang="en-US" altLang="ko-KR" dirty="0" err="1"/>
              <a:t>rm</a:t>
            </a:r>
            <a:r>
              <a:rPr lang="en-US" altLang="ko-KR" dirty="0"/>
              <a:t>;</a:t>
            </a:r>
          </a:p>
          <a:p>
            <a:r>
              <a:rPr lang="nn-NO" altLang="ko-KR" dirty="0"/>
              <a:t>	for (int i = 0; i &lt; table.cnt; i++) { </a:t>
            </a:r>
          </a:p>
          <a:p>
            <a:r>
              <a:rPr lang="en-US" altLang="ko-KR" dirty="0"/>
              <a:t>		mm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rm</a:t>
            </a:r>
            <a:r>
              <a:rPr lang="en-US" altLang="ko-KR" dirty="0"/>
              <a:t> = </a:t>
            </a:r>
            <a:r>
              <a:rPr lang="en-US" altLang="ko-KR" dirty="0" err="1"/>
              <a:t>table.search</a:t>
            </a:r>
            <a:r>
              <a:rPr lang="en-US" altLang="ko-KR" dirty="0"/>
              <a:t>(</a:t>
            </a:r>
            <a:r>
              <a:rPr lang="en-US" altLang="ko-KR" dirty="0" err="1"/>
              <a:t>table.list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].recommender);  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추천인의 인덱스 </a:t>
            </a:r>
            <a:r>
              <a:rPr lang="en-US" altLang="ko-KR" dirty="0">
                <a:solidFill>
                  <a:srgbClr val="FF0000"/>
                </a:solidFill>
              </a:rPr>
              <a:t>search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rm</a:t>
            </a:r>
            <a:r>
              <a:rPr lang="en-US" altLang="ko-KR" dirty="0"/>
              <a:t> != -1) 	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추천인이 회원정보 테이블에 존재하면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			</a:t>
            </a:r>
            <a:r>
              <a:rPr lang="en-US" altLang="ko-KR" dirty="0" err="1"/>
              <a:t>forest.forest_insert</a:t>
            </a:r>
            <a:r>
              <a:rPr lang="en-US" altLang="ko-KR" dirty="0"/>
              <a:t>(mm, </a:t>
            </a:r>
            <a:r>
              <a:rPr lang="en-US" altLang="ko-KR" dirty="0" err="1"/>
              <a:t>rm</a:t>
            </a:r>
            <a:r>
              <a:rPr lang="en-US" altLang="ko-KR" dirty="0"/>
              <a:t>);	 </a:t>
            </a:r>
            <a:r>
              <a:rPr lang="en-US" altLang="ko-KR" dirty="0">
                <a:solidFill>
                  <a:srgbClr val="FF0000"/>
                </a:solidFill>
              </a:rPr>
              <a:t>//forest</a:t>
            </a:r>
            <a:r>
              <a:rPr lang="ko-KR" altLang="en-US" dirty="0">
                <a:solidFill>
                  <a:srgbClr val="FF0000"/>
                </a:solidFill>
              </a:rPr>
              <a:t>에 삽입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	}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forest.count_result</a:t>
            </a:r>
            <a:r>
              <a:rPr lang="en-US" altLang="ko-KR" dirty="0"/>
              <a:t>(table);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>
                <a:solidFill>
                  <a:srgbClr val="0000FF"/>
                </a:solidFill>
              </a:rPr>
              <a:t>결과 출력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9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4F7E5B-3D38-4CFF-BBB4-8E0AA29A0DE2}"/>
              </a:ext>
            </a:extLst>
          </p:cNvPr>
          <p:cNvSpPr txBox="1"/>
          <p:nvPr/>
        </p:nvSpPr>
        <p:spPr>
          <a:xfrm>
            <a:off x="571173" y="2130499"/>
            <a:ext cx="10647286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/>
              <a:t>forest::</a:t>
            </a:r>
            <a:r>
              <a:rPr lang="en-US" altLang="ko-KR" dirty="0" err="1"/>
              <a:t>forest_insert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rmember_id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1. </a:t>
            </a:r>
            <a:r>
              <a:rPr lang="ko-KR" altLang="en-US" b="1" dirty="0"/>
              <a:t>회원 번호와 추천인 번호가 같은 경우 </a:t>
            </a:r>
            <a:r>
              <a:rPr lang="en-US" altLang="ko-KR" b="1" dirty="0"/>
              <a:t>(</a:t>
            </a:r>
            <a:r>
              <a:rPr lang="ko-KR" altLang="en-US" b="1" dirty="0"/>
              <a:t>동명이인 고려 </a:t>
            </a:r>
            <a:r>
              <a:rPr lang="en-US" altLang="ko-KR" b="1" dirty="0"/>
              <a:t>X)</a:t>
            </a:r>
            <a:endParaRPr lang="ko-KR" altLang="en-US" b="1" dirty="0"/>
          </a:p>
          <a:p>
            <a:r>
              <a:rPr lang="en-US" altLang="ko-KR" dirty="0"/>
              <a:t>	if (</a:t>
            </a:r>
            <a:r>
              <a:rPr lang="en-US" altLang="ko-KR" dirty="0" err="1"/>
              <a:t>member_id</a:t>
            </a:r>
            <a:r>
              <a:rPr lang="en-US" altLang="ko-KR" dirty="0"/>
              <a:t> == </a:t>
            </a:r>
            <a:r>
              <a:rPr lang="en-US" altLang="ko-KR" dirty="0" err="1"/>
              <a:t>rmember_id</a:t>
            </a:r>
            <a:r>
              <a:rPr lang="en-US" altLang="ko-KR" dirty="0"/>
              <a:t>)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en-US" altLang="ko-KR" dirty="0" err="1">
                <a:solidFill>
                  <a:srgbClr val="0000FF"/>
                </a:solidFill>
              </a:rPr>
              <a:t>member_id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회원번호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rmember_id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  </a:t>
            </a:r>
            <a:r>
              <a:rPr lang="ko-KR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추천인 번호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ko-KR" dirty="0"/>
              <a:t>		error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2. </a:t>
            </a:r>
            <a:r>
              <a:rPr lang="ko-KR" altLang="en-US" b="1" dirty="0"/>
              <a:t>회원번호가 </a:t>
            </a:r>
            <a:r>
              <a:rPr lang="ko-KR" altLang="en-US" b="1" dirty="0" err="1"/>
              <a:t>루트노드에</a:t>
            </a:r>
            <a:r>
              <a:rPr lang="ko-KR" altLang="en-US" b="1" dirty="0"/>
              <a:t> 존재하는데</a:t>
            </a:r>
            <a:r>
              <a:rPr lang="en-US" altLang="ko-KR" b="1" dirty="0"/>
              <a:t>, </a:t>
            </a:r>
            <a:r>
              <a:rPr lang="ko-KR" altLang="en-US" b="1" dirty="0"/>
              <a:t>회원번호를 </a:t>
            </a:r>
            <a:r>
              <a:rPr lang="ko-KR" altLang="en-US" b="1" dirty="0" err="1"/>
              <a:t>루트노드로</a:t>
            </a:r>
            <a:r>
              <a:rPr lang="ko-KR" altLang="en-US" b="1" dirty="0"/>
              <a:t> 하는 </a:t>
            </a:r>
            <a:r>
              <a:rPr lang="ko-KR" altLang="en-US" b="1" dirty="0" err="1"/>
              <a:t>트리의</a:t>
            </a:r>
            <a:r>
              <a:rPr lang="ko-KR" altLang="en-US" b="1" dirty="0"/>
              <a:t> 후손으로 추천인 </a:t>
            </a:r>
            <a:r>
              <a:rPr lang="en-US" altLang="ko-KR" b="1" dirty="0"/>
              <a:t>	</a:t>
            </a:r>
            <a:r>
              <a:rPr lang="ko-KR" altLang="en-US" b="1" dirty="0"/>
              <a:t>번호가 있는 경우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en-US" altLang="ko-KR" dirty="0" err="1"/>
              <a:t>forest_search</a:t>
            </a:r>
            <a:r>
              <a:rPr lang="en-US" altLang="ko-KR" dirty="0"/>
              <a:t>(</a:t>
            </a:r>
            <a:r>
              <a:rPr lang="en-US" altLang="ko-KR" dirty="0" err="1"/>
              <a:t>member_id</a:t>
            </a:r>
            <a:r>
              <a:rPr lang="en-US" altLang="ko-KR" dirty="0"/>
              <a:t>);    </a:t>
            </a:r>
            <a:r>
              <a:rPr lang="en-US" altLang="ko-KR" dirty="0">
                <a:solidFill>
                  <a:srgbClr val="C00000"/>
                </a:solidFill>
              </a:rPr>
              <a:t>//forest</a:t>
            </a:r>
            <a:r>
              <a:rPr lang="ko-KR" altLang="en-US" dirty="0">
                <a:solidFill>
                  <a:srgbClr val="C00000"/>
                </a:solidFill>
              </a:rPr>
              <a:t>에 저장된 </a:t>
            </a:r>
            <a:r>
              <a:rPr lang="en-US" altLang="ko-KR" dirty="0">
                <a:solidFill>
                  <a:srgbClr val="C00000"/>
                </a:solidFill>
              </a:rPr>
              <a:t>root</a:t>
            </a:r>
            <a:r>
              <a:rPr lang="ko-KR" altLang="en-US" dirty="0" err="1">
                <a:solidFill>
                  <a:srgbClr val="C00000"/>
                </a:solidFill>
              </a:rPr>
              <a:t>노드에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member_id</a:t>
            </a:r>
            <a:r>
              <a:rPr lang="ko-KR" altLang="en-US" dirty="0">
                <a:solidFill>
                  <a:srgbClr val="C00000"/>
                </a:solidFill>
              </a:rPr>
              <a:t>가 있는 경우 </a:t>
            </a:r>
            <a:r>
              <a:rPr lang="en-US" altLang="ko-KR" dirty="0">
                <a:solidFill>
                  <a:srgbClr val="C00000"/>
                </a:solidFill>
              </a:rPr>
              <a:t>					      </a:t>
            </a:r>
            <a:r>
              <a:rPr lang="ko-KR" altLang="en-US" dirty="0">
                <a:solidFill>
                  <a:srgbClr val="C00000"/>
                </a:solidFill>
              </a:rPr>
              <a:t>해당 인덱스 리턴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ko-KR" altLang="en-US" dirty="0">
                <a:solidFill>
                  <a:srgbClr val="C00000"/>
                </a:solidFill>
              </a:rPr>
              <a:t>없으면 </a:t>
            </a:r>
            <a:r>
              <a:rPr lang="en-US" altLang="ko-KR" dirty="0">
                <a:solidFill>
                  <a:srgbClr val="C00000"/>
                </a:solidFill>
              </a:rPr>
              <a:t>-1</a:t>
            </a:r>
            <a:r>
              <a:rPr lang="ko-KR" altLang="en-US" dirty="0">
                <a:solidFill>
                  <a:srgbClr val="C00000"/>
                </a:solidFill>
              </a:rPr>
              <a:t>리턴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	if (</a:t>
            </a:r>
            <a:r>
              <a:rPr lang="en-US" altLang="ko-KR" dirty="0" err="1"/>
              <a:t>idx</a:t>
            </a:r>
            <a:r>
              <a:rPr lang="en-US" altLang="ko-KR" dirty="0"/>
              <a:t> != -1 &amp;&amp; root[</a:t>
            </a:r>
            <a:r>
              <a:rPr lang="en-US" altLang="ko-KR" dirty="0" err="1"/>
              <a:t>idx</a:t>
            </a:r>
            <a:r>
              <a:rPr lang="en-US" altLang="ko-KR" dirty="0"/>
              <a:t>]-&gt;search(</a:t>
            </a:r>
            <a:r>
              <a:rPr lang="en-US" altLang="ko-KR" dirty="0" err="1"/>
              <a:t>rmember_id</a:t>
            </a:r>
            <a:r>
              <a:rPr lang="en-US" altLang="ko-KR" dirty="0"/>
              <a:t>)) </a:t>
            </a:r>
          </a:p>
          <a:p>
            <a:r>
              <a:rPr lang="en-US" altLang="ko-KR" dirty="0"/>
              <a:t>		error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16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71120"/>
              </p:ext>
            </p:extLst>
          </p:nvPr>
        </p:nvGraphicFramePr>
        <p:xfrm>
          <a:off x="972000" y="1080000"/>
          <a:ext cx="10212465" cy="50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79">
                  <a:extLst>
                    <a:ext uri="{9D8B030D-6E8A-4147-A177-3AD203B41FA5}">
                      <a16:colId xmlns="" xmlns:a16="http://schemas.microsoft.com/office/drawing/2014/main" val="4110493949"/>
                    </a:ext>
                  </a:extLst>
                </a:gridCol>
                <a:gridCol w="6648740">
                  <a:extLst>
                    <a:ext uri="{9D8B030D-6E8A-4147-A177-3AD203B41FA5}">
                      <a16:colId xmlns="" xmlns:a16="http://schemas.microsoft.com/office/drawing/2014/main" val="1974387433"/>
                    </a:ext>
                  </a:extLst>
                </a:gridCol>
                <a:gridCol w="1063801">
                  <a:extLst>
                    <a:ext uri="{9D8B030D-6E8A-4147-A177-3AD203B41FA5}">
                      <a16:colId xmlns="" xmlns:a16="http://schemas.microsoft.com/office/drawing/2014/main" val="2600685354"/>
                    </a:ext>
                  </a:extLst>
                </a:gridCol>
                <a:gridCol w="265948">
                  <a:extLst>
                    <a:ext uri="{9D8B030D-6E8A-4147-A177-3AD203B41FA5}">
                      <a16:colId xmlns="" xmlns:a16="http://schemas.microsoft.com/office/drawing/2014/main" val="2470146054"/>
                    </a:ext>
                  </a:extLst>
                </a:gridCol>
                <a:gridCol w="265951">
                  <a:extLst>
                    <a:ext uri="{9D8B030D-6E8A-4147-A177-3AD203B41FA5}">
                      <a16:colId xmlns="" xmlns:a16="http://schemas.microsoft.com/office/drawing/2014/main" val="280799086"/>
                    </a:ext>
                  </a:extLst>
                </a:gridCol>
                <a:gridCol w="265949">
                  <a:extLst>
                    <a:ext uri="{9D8B030D-6E8A-4147-A177-3AD203B41FA5}">
                      <a16:colId xmlns="" xmlns:a16="http://schemas.microsoft.com/office/drawing/2014/main" val="940362908"/>
                    </a:ext>
                  </a:extLst>
                </a:gridCol>
                <a:gridCol w="265948">
                  <a:extLst>
                    <a:ext uri="{9D8B030D-6E8A-4147-A177-3AD203B41FA5}">
                      <a16:colId xmlns="" xmlns:a16="http://schemas.microsoft.com/office/drawing/2014/main" val="1010520874"/>
                    </a:ext>
                  </a:extLst>
                </a:gridCol>
                <a:gridCol w="265949">
                  <a:extLst>
                    <a:ext uri="{9D8B030D-6E8A-4147-A177-3AD203B41FA5}">
                      <a16:colId xmlns="" xmlns:a16="http://schemas.microsoft.com/office/drawing/2014/main" val="870465205"/>
                    </a:ext>
                  </a:extLst>
                </a:gridCol>
                <a:gridCol w="265949">
                  <a:extLst>
                    <a:ext uri="{9D8B030D-6E8A-4147-A177-3AD203B41FA5}">
                      <a16:colId xmlns="" xmlns:a16="http://schemas.microsoft.com/office/drawing/2014/main" val="1562488782"/>
                    </a:ext>
                  </a:extLst>
                </a:gridCol>
                <a:gridCol w="265951">
                  <a:extLst>
                    <a:ext uri="{9D8B030D-6E8A-4147-A177-3AD203B41FA5}">
                      <a16:colId xmlns="" xmlns:a16="http://schemas.microsoft.com/office/drawing/2014/main" val="657726845"/>
                    </a:ext>
                  </a:extLst>
                </a:gridCol>
              </a:tblGrid>
              <a:tr h="4219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179142"/>
                  </a:ext>
                </a:extLst>
              </a:tr>
              <a:tr h="421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1332560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받는 회원 중에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라커를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이용하지 않는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466140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 중 나이가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대인 회원의 비율은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0257979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오랫동안 오지 않은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3705115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빨리 등록을 취소할 가능성이 높은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462346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목표가 가장 높은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47655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달성률이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가장 높은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낮은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528018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나이가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5731132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가장 단짝일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가능성이 높은 회원은 누구와 누구인가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084056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가장 많이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적게 이용하는 연령대는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6196455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연령대별로 가장 많이 이용하는 구매 상품은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8883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99533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요구사항 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총 </a:t>
            </a:r>
            <a:r>
              <a:rPr lang="ko-KR" altLang="en-US" sz="2400" b="1" dirty="0"/>
              <a:t>★</a:t>
            </a:r>
            <a:r>
              <a:rPr lang="en-US" altLang="ko-KR" sz="2400" b="1" dirty="0" smtClean="0"/>
              <a:t>17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35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967905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4F7E5B-3D38-4CFF-BBB4-8E0AA29A0DE2}"/>
              </a:ext>
            </a:extLst>
          </p:cNvPr>
          <p:cNvSpPr txBox="1"/>
          <p:nvPr/>
        </p:nvSpPr>
        <p:spPr>
          <a:xfrm>
            <a:off x="580999" y="1680803"/>
            <a:ext cx="10647286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/>
              <a:t>forest::</a:t>
            </a:r>
            <a:r>
              <a:rPr lang="en-US" altLang="ko-KR" dirty="0" err="1"/>
              <a:t>forest_insert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member_id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rmember_id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1. </a:t>
            </a:r>
            <a:r>
              <a:rPr lang="ko-KR" altLang="en-US" b="1" dirty="0"/>
              <a:t>회원 번호와 추천인 번호가 같은 경우 </a:t>
            </a:r>
            <a:r>
              <a:rPr lang="en-US" altLang="ko-KR" b="1" dirty="0"/>
              <a:t>(</a:t>
            </a:r>
            <a:r>
              <a:rPr lang="ko-KR" altLang="en-US" b="1" dirty="0"/>
              <a:t>동명이인 고려 </a:t>
            </a:r>
            <a:r>
              <a:rPr lang="en-US" altLang="ko-KR" b="1" dirty="0"/>
              <a:t>X)</a:t>
            </a:r>
            <a:endParaRPr lang="ko-KR" altLang="en-US" b="1" dirty="0"/>
          </a:p>
          <a:p>
            <a:r>
              <a:rPr lang="en-US" altLang="ko-KR" dirty="0"/>
              <a:t>	if (</a:t>
            </a:r>
            <a:r>
              <a:rPr lang="en-US" altLang="ko-KR" dirty="0" err="1"/>
              <a:t>member_id</a:t>
            </a:r>
            <a:r>
              <a:rPr lang="en-US" altLang="ko-KR" dirty="0"/>
              <a:t> == </a:t>
            </a:r>
            <a:r>
              <a:rPr lang="en-US" altLang="ko-KR" dirty="0" err="1"/>
              <a:t>rmember_id</a:t>
            </a:r>
            <a:r>
              <a:rPr lang="en-US" altLang="ko-KR" dirty="0"/>
              <a:t>)  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en-US" altLang="ko-KR" dirty="0" err="1">
                <a:solidFill>
                  <a:srgbClr val="0000FF"/>
                </a:solidFill>
              </a:rPr>
              <a:t>member_id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회원번호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rmember_id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  </a:t>
            </a:r>
            <a:r>
              <a:rPr lang="ko-KR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추천인 번호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ko-KR" dirty="0"/>
              <a:t>		error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2. </a:t>
            </a:r>
            <a:r>
              <a:rPr lang="ko-KR" altLang="en-US" b="1" dirty="0"/>
              <a:t>회원번호가 </a:t>
            </a:r>
            <a:r>
              <a:rPr lang="ko-KR" altLang="en-US" b="1" dirty="0" err="1"/>
              <a:t>루트노드에</a:t>
            </a:r>
            <a:r>
              <a:rPr lang="ko-KR" altLang="en-US" b="1" dirty="0"/>
              <a:t> 존재하는데</a:t>
            </a:r>
            <a:r>
              <a:rPr lang="en-US" altLang="ko-KR" b="1" dirty="0"/>
              <a:t>, </a:t>
            </a:r>
            <a:r>
              <a:rPr lang="ko-KR" altLang="en-US" b="1" dirty="0"/>
              <a:t>회원번호를 </a:t>
            </a:r>
            <a:r>
              <a:rPr lang="ko-KR" altLang="en-US" b="1" dirty="0" err="1"/>
              <a:t>루트노드로</a:t>
            </a:r>
            <a:r>
              <a:rPr lang="ko-KR" altLang="en-US" b="1" dirty="0"/>
              <a:t> 하는 </a:t>
            </a:r>
            <a:r>
              <a:rPr lang="ko-KR" altLang="en-US" b="1" dirty="0" err="1"/>
              <a:t>트리의</a:t>
            </a:r>
            <a:r>
              <a:rPr lang="ko-KR" altLang="en-US" b="1" dirty="0"/>
              <a:t> 후손으로 추천인 </a:t>
            </a:r>
            <a:r>
              <a:rPr lang="en-US" altLang="ko-KR" b="1" dirty="0"/>
              <a:t>	</a:t>
            </a:r>
            <a:r>
              <a:rPr lang="ko-KR" altLang="en-US" b="1" dirty="0"/>
              <a:t>번호가 있는 경우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en-US" altLang="ko-KR" dirty="0" err="1"/>
              <a:t>forest_search</a:t>
            </a:r>
            <a:r>
              <a:rPr lang="en-US" altLang="ko-KR" dirty="0"/>
              <a:t>(</a:t>
            </a:r>
            <a:r>
              <a:rPr lang="en-US" altLang="ko-KR" dirty="0" err="1"/>
              <a:t>member_id</a:t>
            </a:r>
            <a:r>
              <a:rPr lang="en-US" altLang="ko-KR" dirty="0"/>
              <a:t>);    </a:t>
            </a:r>
            <a:r>
              <a:rPr lang="en-US" altLang="ko-KR" dirty="0">
                <a:solidFill>
                  <a:srgbClr val="C00000"/>
                </a:solidFill>
              </a:rPr>
              <a:t>//forest</a:t>
            </a:r>
            <a:r>
              <a:rPr lang="ko-KR" altLang="en-US" dirty="0">
                <a:solidFill>
                  <a:srgbClr val="C00000"/>
                </a:solidFill>
              </a:rPr>
              <a:t>에 저장된 </a:t>
            </a:r>
            <a:r>
              <a:rPr lang="en-US" altLang="ko-KR" dirty="0">
                <a:solidFill>
                  <a:srgbClr val="C00000"/>
                </a:solidFill>
              </a:rPr>
              <a:t>root</a:t>
            </a:r>
            <a:r>
              <a:rPr lang="ko-KR" altLang="en-US" dirty="0" err="1">
                <a:solidFill>
                  <a:srgbClr val="C00000"/>
                </a:solidFill>
              </a:rPr>
              <a:t>노드에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member_id</a:t>
            </a:r>
            <a:r>
              <a:rPr lang="ko-KR" altLang="en-US" dirty="0">
                <a:solidFill>
                  <a:srgbClr val="C00000"/>
                </a:solidFill>
              </a:rPr>
              <a:t>가 있는 경우 </a:t>
            </a:r>
            <a:r>
              <a:rPr lang="en-US" altLang="ko-KR" dirty="0">
                <a:solidFill>
                  <a:srgbClr val="C00000"/>
                </a:solidFill>
              </a:rPr>
              <a:t>					      </a:t>
            </a:r>
            <a:r>
              <a:rPr lang="ko-KR" altLang="en-US" dirty="0">
                <a:solidFill>
                  <a:srgbClr val="C00000"/>
                </a:solidFill>
              </a:rPr>
              <a:t>해당 인덱스 리턴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ko-KR" altLang="en-US" dirty="0">
                <a:solidFill>
                  <a:srgbClr val="C00000"/>
                </a:solidFill>
              </a:rPr>
              <a:t>없으면 </a:t>
            </a:r>
            <a:r>
              <a:rPr lang="en-US" altLang="ko-KR" dirty="0">
                <a:solidFill>
                  <a:srgbClr val="C00000"/>
                </a:solidFill>
              </a:rPr>
              <a:t>-1</a:t>
            </a:r>
            <a:r>
              <a:rPr lang="ko-KR" altLang="en-US" dirty="0">
                <a:solidFill>
                  <a:srgbClr val="C00000"/>
                </a:solidFill>
              </a:rPr>
              <a:t>리턴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	if (</a:t>
            </a:r>
            <a:r>
              <a:rPr lang="en-US" altLang="ko-KR" dirty="0" err="1"/>
              <a:t>idx</a:t>
            </a:r>
            <a:r>
              <a:rPr lang="en-US" altLang="ko-KR" dirty="0"/>
              <a:t> != -1 &amp;&amp; root[</a:t>
            </a:r>
            <a:r>
              <a:rPr lang="en-US" altLang="ko-KR" dirty="0" err="1"/>
              <a:t>idx</a:t>
            </a:r>
            <a:r>
              <a:rPr lang="en-US" altLang="ko-KR" dirty="0"/>
              <a:t>]-&gt;search(</a:t>
            </a:r>
            <a:r>
              <a:rPr lang="en-US" altLang="ko-KR" dirty="0" err="1"/>
              <a:t>rmember_id</a:t>
            </a:r>
            <a:r>
              <a:rPr lang="en-US" altLang="ko-KR" dirty="0"/>
              <a:t>)) </a:t>
            </a:r>
          </a:p>
          <a:p>
            <a:r>
              <a:rPr lang="en-US" altLang="ko-KR" dirty="0"/>
              <a:t>		error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xmlns="" id="{17503148-4315-45EA-ADC5-56500CB2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53335"/>
                  </p:ext>
                </p:extLst>
              </p:nvPr>
            </p:nvGraphicFramePr>
            <p:xfrm>
              <a:off x="6997508" y="4644341"/>
              <a:ext cx="2211525" cy="3782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175">
                      <a:extLst>
                        <a:ext uri="{9D8B030D-6E8A-4147-A177-3AD203B41FA5}">
                          <a16:colId xmlns:a16="http://schemas.microsoft.com/office/drawing/2014/main" xmlns="" val="1423833482"/>
                        </a:ext>
                      </a:extLst>
                    </a:gridCol>
                    <a:gridCol w="800452">
                      <a:extLst>
                        <a:ext uri="{9D8B030D-6E8A-4147-A177-3AD203B41FA5}">
                          <a16:colId xmlns:a16="http://schemas.microsoft.com/office/drawing/2014/main" xmlns="" val="1605923528"/>
                        </a:ext>
                      </a:extLst>
                    </a:gridCol>
                    <a:gridCol w="673898">
                      <a:extLst>
                        <a:ext uri="{9D8B030D-6E8A-4147-A177-3AD203B41FA5}">
                          <a16:colId xmlns:a16="http://schemas.microsoft.com/office/drawing/2014/main" xmlns="" val="4106775611"/>
                        </a:ext>
                      </a:extLst>
                    </a:gridCol>
                  </a:tblGrid>
                  <a:tr h="37821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470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503148-4315-45EA-ADC5-56500CB2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53335"/>
                  </p:ext>
                </p:extLst>
              </p:nvPr>
            </p:nvGraphicFramePr>
            <p:xfrm>
              <a:off x="6997508" y="4644341"/>
              <a:ext cx="2211525" cy="3782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1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23833482"/>
                        </a:ext>
                      </a:extLst>
                    </a:gridCol>
                    <a:gridCol w="8004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05923528"/>
                        </a:ext>
                      </a:extLst>
                    </a:gridCol>
                    <a:gridCol w="673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06775611"/>
                        </a:ext>
                      </a:extLst>
                    </a:gridCol>
                  </a:tblGrid>
                  <a:tr h="37821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7928" t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470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198277-CC37-42A5-AAA9-9E17678518AF}"/>
              </a:ext>
            </a:extLst>
          </p:cNvPr>
          <p:cNvSpPr txBox="1"/>
          <p:nvPr/>
        </p:nvSpPr>
        <p:spPr>
          <a:xfrm>
            <a:off x="6148812" y="471775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: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93EC125-B135-4EB0-9E26-DFDEC3BF00C2}"/>
              </a:ext>
            </a:extLst>
          </p:cNvPr>
          <p:cNvCxnSpPr/>
          <p:nvPr/>
        </p:nvCxnSpPr>
        <p:spPr>
          <a:xfrm>
            <a:off x="7405123" y="4902418"/>
            <a:ext cx="0" cy="381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61E9FA6-4558-4725-B1C0-47A72F17BEAD}"/>
              </a:ext>
            </a:extLst>
          </p:cNvPr>
          <p:cNvGrpSpPr/>
          <p:nvPr/>
        </p:nvGrpSpPr>
        <p:grpSpPr>
          <a:xfrm>
            <a:off x="6781241" y="5329678"/>
            <a:ext cx="1245596" cy="1403648"/>
            <a:chOff x="6960093" y="1802168"/>
            <a:chExt cx="2226667" cy="230064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153296D-F269-47F8-8360-9018B91D3C91}"/>
                </a:ext>
              </a:extLst>
            </p:cNvPr>
            <p:cNvSpPr/>
            <p:nvPr/>
          </p:nvSpPr>
          <p:spPr>
            <a:xfrm>
              <a:off x="7688062" y="1802168"/>
              <a:ext cx="727969" cy="6781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김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82D8DB97-C0C1-418F-8CA2-5CF8347951FC}"/>
                </a:ext>
              </a:extLst>
            </p:cNvPr>
            <p:cNvSpPr/>
            <p:nvPr/>
          </p:nvSpPr>
          <p:spPr>
            <a:xfrm>
              <a:off x="7688062" y="2625719"/>
              <a:ext cx="727969" cy="6658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81B5CC7D-1549-4341-8E3A-2C128C1BE0F9}"/>
                </a:ext>
              </a:extLst>
            </p:cNvPr>
            <p:cNvSpPr/>
            <p:nvPr/>
          </p:nvSpPr>
          <p:spPr>
            <a:xfrm>
              <a:off x="6960093" y="3436992"/>
              <a:ext cx="727968" cy="6658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박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132C7EC7-82D2-4482-B9CF-840B0E326193}"/>
                </a:ext>
              </a:extLst>
            </p:cNvPr>
            <p:cNvSpPr/>
            <p:nvPr/>
          </p:nvSpPr>
          <p:spPr>
            <a:xfrm>
              <a:off x="8458790" y="3436991"/>
              <a:ext cx="727970" cy="6658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장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014116A4-208E-4BC0-AA1F-1090AF3D3242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8052047" y="2480274"/>
              <a:ext cx="0" cy="14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8D1E84FC-4564-49D5-BAA7-C611F752E381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7324078" y="3194036"/>
              <a:ext cx="470592" cy="24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4235A8D3-CDF0-4ADE-B641-120E14A7D8A3}"/>
                </a:ext>
              </a:extLst>
            </p:cNvPr>
            <p:cNvCxnSpPr>
              <a:cxnSpLocks/>
              <a:stCxn id="24" idx="5"/>
              <a:endCxn id="26" idx="0"/>
            </p:cNvCxnSpPr>
            <p:nvPr/>
          </p:nvCxnSpPr>
          <p:spPr>
            <a:xfrm>
              <a:off x="8309421" y="3194036"/>
              <a:ext cx="513354" cy="2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F005630-E592-4EAF-9834-F5A5940C1246}"/>
              </a:ext>
            </a:extLst>
          </p:cNvPr>
          <p:cNvSpPr txBox="1"/>
          <p:nvPr/>
        </p:nvSpPr>
        <p:spPr>
          <a:xfrm>
            <a:off x="7794827" y="5595542"/>
            <a:ext cx="125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cycle </a:t>
            </a:r>
            <a:r>
              <a:rPr lang="ko-KR" altLang="en-US" sz="1600" dirty="0">
                <a:solidFill>
                  <a:srgbClr val="FF0000"/>
                </a:solidFill>
              </a:rPr>
              <a:t>생성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 Error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5AA81F41-E7E1-4FF3-98C7-283CFD67775D}"/>
              </a:ext>
            </a:extLst>
          </p:cNvPr>
          <p:cNvCxnSpPr/>
          <p:nvPr/>
        </p:nvCxnSpPr>
        <p:spPr>
          <a:xfrm flipH="1" flipV="1">
            <a:off x="7536054" y="5626617"/>
            <a:ext cx="464020" cy="781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B3AE590-60D4-4A78-9847-29D0380D23E6}"/>
              </a:ext>
            </a:extLst>
          </p:cNvPr>
          <p:cNvSpPr txBox="1"/>
          <p:nvPr/>
        </p:nvSpPr>
        <p:spPr>
          <a:xfrm>
            <a:off x="9137881" y="5648124"/>
            <a:ext cx="147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추가시도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55F7244-D23B-4FE8-B84A-6C4D3B5ABEA7}"/>
              </a:ext>
            </a:extLst>
          </p:cNvPr>
          <p:cNvGrpSpPr/>
          <p:nvPr/>
        </p:nvGrpSpPr>
        <p:grpSpPr>
          <a:xfrm>
            <a:off x="10382593" y="5459347"/>
            <a:ext cx="408299" cy="880495"/>
            <a:chOff x="7688062" y="1802168"/>
            <a:chExt cx="727969" cy="148937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598DF30-540F-4859-9E7E-AAC30D1EDC5B}"/>
                </a:ext>
              </a:extLst>
            </p:cNvPr>
            <p:cNvSpPr/>
            <p:nvPr/>
          </p:nvSpPr>
          <p:spPr>
            <a:xfrm>
              <a:off x="7688062" y="1802168"/>
              <a:ext cx="727969" cy="6781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장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3811BF99-DECF-48C1-9800-5BAB236C628A}"/>
                </a:ext>
              </a:extLst>
            </p:cNvPr>
            <p:cNvSpPr/>
            <p:nvPr/>
          </p:nvSpPr>
          <p:spPr>
            <a:xfrm>
              <a:off x="7688062" y="2625719"/>
              <a:ext cx="727969" cy="6658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김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C44B4C46-3D7C-4AA2-B83B-9424AC7AAFDF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>
              <a:off x="8052047" y="2480274"/>
              <a:ext cx="0" cy="14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063530B5-9543-4717-B964-0595DCD4588F}"/>
              </a:ext>
            </a:extLst>
          </p:cNvPr>
          <p:cNvCxnSpPr>
            <a:cxnSpLocks/>
          </p:cNvCxnSpPr>
          <p:nvPr/>
        </p:nvCxnSpPr>
        <p:spPr>
          <a:xfrm flipH="1" flipV="1">
            <a:off x="9073366" y="6031502"/>
            <a:ext cx="1135158" cy="14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4F7E5B-3D38-4CFF-BBB4-8E0AA29A0DE2}"/>
              </a:ext>
            </a:extLst>
          </p:cNvPr>
          <p:cNvSpPr txBox="1"/>
          <p:nvPr/>
        </p:nvSpPr>
        <p:spPr>
          <a:xfrm>
            <a:off x="557326" y="1934369"/>
            <a:ext cx="10233565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	3.</a:t>
            </a:r>
            <a:r>
              <a:rPr lang="ko-KR" altLang="en-US" b="1" dirty="0"/>
              <a:t>회원번호가 </a:t>
            </a:r>
            <a:r>
              <a:rPr lang="ko-KR" altLang="en-US" b="1" dirty="0" err="1"/>
              <a:t>루트노드에</a:t>
            </a:r>
            <a:r>
              <a:rPr lang="ko-KR" altLang="en-US" b="1" dirty="0"/>
              <a:t> 존재하지 않는데</a:t>
            </a:r>
            <a:r>
              <a:rPr lang="en-US" altLang="ko-KR" b="1" dirty="0"/>
              <a:t>, </a:t>
            </a:r>
            <a:r>
              <a:rPr lang="en-US" altLang="ko-KR" b="1" dirty="0" err="1"/>
              <a:t>i</a:t>
            </a:r>
            <a:r>
              <a:rPr lang="ko-KR" altLang="en-US" b="1" dirty="0"/>
              <a:t>번째 저장된 </a:t>
            </a:r>
            <a:r>
              <a:rPr lang="ko-KR" altLang="en-US" b="1" dirty="0" err="1"/>
              <a:t>트리의</a:t>
            </a:r>
            <a:r>
              <a:rPr lang="ko-KR" altLang="en-US" b="1" dirty="0"/>
              <a:t> 후손으로 존재하는 경우</a:t>
            </a:r>
            <a:endParaRPr lang="en-US" altLang="ko-KR" b="1" dirty="0"/>
          </a:p>
          <a:p>
            <a:r>
              <a:rPr lang="nn-NO" altLang="ko-KR" dirty="0"/>
              <a:t>	for (int i = 0; i &lt; ntree; i++) 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idx</a:t>
            </a:r>
            <a:r>
              <a:rPr lang="en-US" altLang="ko-KR" dirty="0"/>
              <a:t> == -1 &amp;&amp; root[</a:t>
            </a:r>
            <a:r>
              <a:rPr lang="en-US" altLang="ko-KR" dirty="0" err="1"/>
              <a:t>i</a:t>
            </a:r>
            <a:r>
              <a:rPr lang="en-US" altLang="ko-KR" dirty="0"/>
              <a:t>]-&gt;search(</a:t>
            </a:r>
            <a:r>
              <a:rPr lang="en-US" altLang="ko-KR" dirty="0" err="1"/>
              <a:t>member_id</a:t>
            </a:r>
            <a:r>
              <a:rPr lang="en-US" altLang="ko-KR" dirty="0"/>
              <a:t>)) </a:t>
            </a:r>
          </a:p>
          <a:p>
            <a:r>
              <a:rPr lang="en-US" altLang="ko-KR" dirty="0"/>
              <a:t>			error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59" y="4169346"/>
            <a:ext cx="4427008" cy="26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2EF51B6-2B95-411E-9409-33F48CD99E04}"/>
              </a:ext>
            </a:extLst>
          </p:cNvPr>
          <p:cNvSpPr txBox="1"/>
          <p:nvPr/>
        </p:nvSpPr>
        <p:spPr>
          <a:xfrm>
            <a:off x="461188" y="1934369"/>
            <a:ext cx="10824838" cy="262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4. </a:t>
            </a:r>
            <a:r>
              <a:rPr lang="ko-KR" altLang="en-US" b="1" dirty="0" err="1"/>
              <a:t>루트노드에</a:t>
            </a:r>
            <a:r>
              <a:rPr lang="ko-KR" altLang="en-US" b="1" dirty="0"/>
              <a:t> 존재하는 </a:t>
            </a:r>
            <a:r>
              <a:rPr lang="ko-KR" altLang="en-US" b="1" dirty="0" err="1"/>
              <a:t>노드가</a:t>
            </a:r>
            <a:r>
              <a:rPr lang="ko-KR" altLang="en-US" b="1" dirty="0"/>
              <a:t> 다른 </a:t>
            </a:r>
            <a:r>
              <a:rPr lang="ko-KR" altLang="en-US" b="1" dirty="0" err="1"/>
              <a:t>트리의</a:t>
            </a:r>
            <a:r>
              <a:rPr lang="ko-KR" altLang="en-US" b="1" dirty="0"/>
              <a:t> </a:t>
            </a:r>
            <a:r>
              <a:rPr lang="ko-KR" altLang="en-US" b="1" dirty="0" err="1"/>
              <a:t>차일드로</a:t>
            </a:r>
            <a:r>
              <a:rPr lang="ko-KR" altLang="en-US" b="1" dirty="0"/>
              <a:t> 들어가야 하는 경우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nn-NO" altLang="ko-KR" dirty="0"/>
              <a:t> for (int i = 0; i &lt; ntree; i++) </a:t>
            </a:r>
            <a:endParaRPr lang="en-US" altLang="ko-KR" dirty="0"/>
          </a:p>
          <a:p>
            <a:r>
              <a:rPr lang="en-US" altLang="ko-KR" dirty="0"/>
              <a:t>		if (root[</a:t>
            </a:r>
            <a:r>
              <a:rPr lang="en-US" altLang="ko-KR" dirty="0" err="1"/>
              <a:t>i</a:t>
            </a:r>
            <a:r>
              <a:rPr lang="en-US" altLang="ko-KR" dirty="0"/>
              <a:t>]-&gt;search(</a:t>
            </a:r>
            <a:r>
              <a:rPr lang="en-US" altLang="ko-KR" dirty="0" err="1"/>
              <a:t>rmember_id</a:t>
            </a:r>
            <a:r>
              <a:rPr lang="en-US" altLang="ko-KR" dirty="0"/>
              <a:t>) &amp;&amp; </a:t>
            </a:r>
            <a:r>
              <a:rPr lang="en-US" altLang="ko-KR" dirty="0" err="1"/>
              <a:t>idx</a:t>
            </a:r>
            <a:r>
              <a:rPr lang="en-US" altLang="ko-KR" dirty="0"/>
              <a:t> != -1) { </a:t>
            </a:r>
            <a:r>
              <a:rPr lang="en-US" altLang="ko-KR" dirty="0">
                <a:solidFill>
                  <a:srgbClr val="C00000"/>
                </a:solidFill>
              </a:rPr>
              <a:t>//</a:t>
            </a:r>
            <a:r>
              <a:rPr lang="ko-KR" altLang="en-US" dirty="0">
                <a:solidFill>
                  <a:srgbClr val="C00000"/>
                </a:solidFill>
              </a:rPr>
              <a:t>회원번호가 </a:t>
            </a:r>
            <a:r>
              <a:rPr lang="ko-KR" altLang="en-US" dirty="0" err="1">
                <a:solidFill>
                  <a:srgbClr val="C00000"/>
                </a:solidFill>
              </a:rPr>
              <a:t>루트노드에</a:t>
            </a:r>
            <a:r>
              <a:rPr lang="ko-KR" altLang="en-US" dirty="0">
                <a:solidFill>
                  <a:srgbClr val="C00000"/>
                </a:solidFill>
              </a:rPr>
              <a:t> 존재하고 </a:t>
            </a:r>
            <a:r>
              <a:rPr lang="en-US" altLang="ko-KR" dirty="0">
                <a:solidFill>
                  <a:srgbClr val="C00000"/>
                </a:solidFill>
              </a:rPr>
              <a:t>						</a:t>
            </a:r>
            <a:r>
              <a:rPr lang="ko-KR" altLang="en-US" dirty="0">
                <a:solidFill>
                  <a:srgbClr val="C00000"/>
                </a:solidFill>
              </a:rPr>
              <a:t>추천인 이름이 다른 </a:t>
            </a:r>
            <a:r>
              <a:rPr lang="ko-KR" altLang="en-US" dirty="0" err="1">
                <a:solidFill>
                  <a:srgbClr val="C00000"/>
                </a:solidFill>
              </a:rPr>
              <a:t>트리의</a:t>
            </a:r>
            <a:r>
              <a:rPr lang="ko-KR" altLang="en-US" dirty="0">
                <a:solidFill>
                  <a:srgbClr val="C00000"/>
                </a:solidFill>
              </a:rPr>
              <a:t> 후손으로 존재하면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			root[</a:t>
            </a:r>
            <a:r>
              <a:rPr lang="en-US" altLang="ko-KR" dirty="0" err="1"/>
              <a:t>i</a:t>
            </a:r>
            <a:r>
              <a:rPr lang="en-US" altLang="ko-KR" dirty="0"/>
              <a:t>]-&gt;</a:t>
            </a:r>
            <a:r>
              <a:rPr lang="en-US" altLang="ko-KR" dirty="0" err="1"/>
              <a:t>insert_node</a:t>
            </a:r>
            <a:r>
              <a:rPr lang="en-US" altLang="ko-KR" dirty="0"/>
              <a:t>(root[</a:t>
            </a:r>
            <a:r>
              <a:rPr lang="en-US" altLang="ko-KR" dirty="0" err="1"/>
              <a:t>idx</a:t>
            </a:r>
            <a:r>
              <a:rPr lang="en-US" altLang="ko-KR" dirty="0"/>
              <a:t>], </a:t>
            </a:r>
            <a:r>
              <a:rPr lang="en-US" altLang="ko-KR" dirty="0" err="1"/>
              <a:t>rmember_id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remove(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return;          </a:t>
            </a:r>
            <a:r>
              <a:rPr lang="en-US" altLang="ko-KR" dirty="0">
                <a:solidFill>
                  <a:srgbClr val="C00000"/>
                </a:solidFill>
              </a:rPr>
              <a:t>//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ko-KR" altLang="en-US" dirty="0">
                <a:solidFill>
                  <a:srgbClr val="C00000"/>
                </a:solidFill>
              </a:rPr>
              <a:t>번째 </a:t>
            </a:r>
            <a:r>
              <a:rPr lang="ko-KR" altLang="en-US" dirty="0" err="1">
                <a:solidFill>
                  <a:srgbClr val="C00000"/>
                </a:solidFill>
              </a:rPr>
              <a:t>트리의</a:t>
            </a:r>
            <a:r>
              <a:rPr lang="ko-KR" altLang="en-US" dirty="0">
                <a:solidFill>
                  <a:srgbClr val="C00000"/>
                </a:solidFill>
              </a:rPr>
              <a:t> 추천인 이름의 </a:t>
            </a:r>
            <a:r>
              <a:rPr lang="en-US" altLang="ko-KR" dirty="0">
                <a:solidFill>
                  <a:srgbClr val="C00000"/>
                </a:solidFill>
              </a:rPr>
              <a:t>childe</a:t>
            </a:r>
            <a:r>
              <a:rPr lang="ko-KR" altLang="en-US" dirty="0">
                <a:solidFill>
                  <a:srgbClr val="C00000"/>
                </a:solidFill>
              </a:rPr>
              <a:t>로 회원번호를 </a:t>
            </a:r>
            <a:r>
              <a:rPr lang="ko-KR" altLang="en-US" dirty="0" err="1">
                <a:solidFill>
                  <a:srgbClr val="C00000"/>
                </a:solidFill>
              </a:rPr>
              <a:t>루트노드로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					</a:t>
            </a:r>
            <a:r>
              <a:rPr lang="ko-KR" altLang="en-US" dirty="0">
                <a:solidFill>
                  <a:srgbClr val="C00000"/>
                </a:solidFill>
              </a:rPr>
              <a:t>하는 트리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ko-KR" altLang="en-US" dirty="0">
                <a:solidFill>
                  <a:srgbClr val="C00000"/>
                </a:solidFill>
              </a:rPr>
              <a:t>번째 트리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를 삽입 후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ko-KR" altLang="en-US" dirty="0">
                <a:solidFill>
                  <a:srgbClr val="C00000"/>
                </a:solidFill>
              </a:rPr>
              <a:t>번째 트리 삭제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38" y="4562368"/>
            <a:ext cx="6983351" cy="22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260342C-C3C3-44E6-BAB8-0E0DE0F8A663}"/>
              </a:ext>
            </a:extLst>
          </p:cNvPr>
          <p:cNvSpPr/>
          <p:nvPr/>
        </p:nvSpPr>
        <p:spPr>
          <a:xfrm>
            <a:off x="484181" y="1834444"/>
            <a:ext cx="1104737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b="1" dirty="0"/>
              <a:t>5. </a:t>
            </a:r>
            <a:r>
              <a:rPr lang="ko-KR" altLang="en-US" b="1" dirty="0" err="1"/>
              <a:t>트리에</a:t>
            </a:r>
            <a:r>
              <a:rPr lang="ko-KR" altLang="en-US" b="1" dirty="0"/>
              <a:t> 추천인 </a:t>
            </a:r>
            <a:r>
              <a:rPr lang="ko-KR" altLang="en-US" b="1" dirty="0" err="1"/>
              <a:t>노드가</a:t>
            </a:r>
            <a:r>
              <a:rPr lang="ko-KR" altLang="en-US" b="1" dirty="0"/>
              <a:t> 존재해서 추천인 </a:t>
            </a:r>
            <a:r>
              <a:rPr lang="ko-KR" altLang="en-US" b="1" dirty="0" err="1"/>
              <a:t>노드의</a:t>
            </a:r>
            <a:r>
              <a:rPr lang="ko-KR" altLang="en-US" b="1" dirty="0"/>
              <a:t> </a:t>
            </a:r>
            <a:r>
              <a:rPr lang="en-US" altLang="ko-KR" b="1" dirty="0" smtClean="0"/>
              <a:t>child</a:t>
            </a:r>
            <a:r>
              <a:rPr lang="ko-KR" altLang="en-US" b="1" dirty="0" smtClean="0"/>
              <a:t>로 </a:t>
            </a:r>
            <a:r>
              <a:rPr lang="ko-KR" altLang="en-US" b="1" dirty="0"/>
              <a:t>들어가야 하는 경우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nn-NO" altLang="ko-KR" dirty="0"/>
              <a:t> for (int i = 0; i &lt; ntree; i++) </a:t>
            </a:r>
          </a:p>
          <a:p>
            <a:r>
              <a:rPr lang="en-US" altLang="ko-KR" dirty="0"/>
              <a:t>		if (root[</a:t>
            </a:r>
            <a:r>
              <a:rPr lang="en-US" altLang="ko-KR" dirty="0" err="1"/>
              <a:t>i</a:t>
            </a:r>
            <a:r>
              <a:rPr lang="en-US" altLang="ko-KR" dirty="0"/>
              <a:t>]-&gt;search(</a:t>
            </a:r>
            <a:r>
              <a:rPr lang="en-US" altLang="ko-KR" dirty="0" err="1"/>
              <a:t>rmember_id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	temp-&gt;set(</a:t>
            </a:r>
            <a:r>
              <a:rPr lang="en-US" altLang="ko-KR" dirty="0" err="1"/>
              <a:t>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root[</a:t>
            </a:r>
            <a:r>
              <a:rPr lang="en-US" altLang="ko-KR" dirty="0" err="1"/>
              <a:t>i</a:t>
            </a:r>
            <a:r>
              <a:rPr lang="en-US" altLang="ko-KR" dirty="0"/>
              <a:t>]-&gt;</a:t>
            </a:r>
            <a:r>
              <a:rPr lang="en-US" altLang="ko-KR" dirty="0" err="1"/>
              <a:t>insert_node</a:t>
            </a:r>
            <a:r>
              <a:rPr lang="en-US" altLang="ko-KR" dirty="0"/>
              <a:t>(temp, </a:t>
            </a:r>
            <a:r>
              <a:rPr lang="en-US" altLang="ko-KR" dirty="0" err="1"/>
              <a:t>rmember_id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return;</a:t>
            </a:r>
          </a:p>
          <a:p>
            <a:r>
              <a:rPr lang="en-US" altLang="ko-KR" dirty="0"/>
              <a:t>		} </a:t>
            </a:r>
            <a:r>
              <a:rPr lang="en-US" altLang="ko-KR" dirty="0">
                <a:solidFill>
                  <a:srgbClr val="C00000"/>
                </a:solidFill>
              </a:rPr>
              <a:t>//</a:t>
            </a:r>
            <a:r>
              <a:rPr lang="en-US" altLang="ko-KR" dirty="0" err="1">
                <a:solidFill>
                  <a:srgbClr val="C00000"/>
                </a:solidFill>
              </a:rPr>
              <a:t>i</a:t>
            </a:r>
            <a:r>
              <a:rPr lang="ko-KR" altLang="en-US" dirty="0">
                <a:solidFill>
                  <a:srgbClr val="C00000"/>
                </a:solidFill>
              </a:rPr>
              <a:t>번째 </a:t>
            </a:r>
            <a:r>
              <a:rPr lang="ko-KR" altLang="en-US" dirty="0" err="1">
                <a:solidFill>
                  <a:srgbClr val="C00000"/>
                </a:solidFill>
              </a:rPr>
              <a:t>트리에</a:t>
            </a:r>
            <a:r>
              <a:rPr lang="ko-KR" altLang="en-US" dirty="0">
                <a:solidFill>
                  <a:srgbClr val="C00000"/>
                </a:solidFill>
              </a:rPr>
              <a:t> 추천인 </a:t>
            </a:r>
            <a:r>
              <a:rPr lang="ko-KR" altLang="en-US" dirty="0" err="1">
                <a:solidFill>
                  <a:srgbClr val="C00000"/>
                </a:solidFill>
              </a:rPr>
              <a:t>노드가</a:t>
            </a:r>
            <a:r>
              <a:rPr lang="ko-KR" altLang="en-US" dirty="0">
                <a:solidFill>
                  <a:srgbClr val="C00000"/>
                </a:solidFill>
              </a:rPr>
              <a:t> 존재하면 해당 </a:t>
            </a:r>
            <a:r>
              <a:rPr lang="ko-KR" altLang="en-US" dirty="0" err="1">
                <a:solidFill>
                  <a:srgbClr val="C00000"/>
                </a:solidFill>
              </a:rPr>
              <a:t>트리에</a:t>
            </a:r>
            <a:r>
              <a:rPr lang="ko-KR" altLang="en-US" dirty="0">
                <a:solidFill>
                  <a:srgbClr val="C00000"/>
                </a:solidFill>
              </a:rPr>
              <a:t> 회원번호를 넣은 </a:t>
            </a:r>
            <a:r>
              <a:rPr lang="ko-KR" altLang="en-US" dirty="0" err="1">
                <a:solidFill>
                  <a:srgbClr val="C00000"/>
                </a:solidFill>
              </a:rPr>
              <a:t>노드를</a:t>
            </a:r>
            <a:r>
              <a:rPr lang="ko-KR" altLang="en-US" dirty="0">
                <a:solidFill>
                  <a:srgbClr val="C00000"/>
                </a:solidFill>
              </a:rPr>
              <a:t> 삽입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81" y="3935939"/>
            <a:ext cx="7503777" cy="29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DBFB69-3884-4E0F-8DAA-3ADA2A9D7202}"/>
              </a:ext>
            </a:extLst>
          </p:cNvPr>
          <p:cNvSpPr/>
          <p:nvPr/>
        </p:nvSpPr>
        <p:spPr>
          <a:xfrm>
            <a:off x="533400" y="1934369"/>
            <a:ext cx="111252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	6. </a:t>
            </a:r>
            <a:r>
              <a:rPr lang="ko-KR" altLang="en-US" b="1" dirty="0" err="1"/>
              <a:t>루트노드에</a:t>
            </a:r>
            <a:r>
              <a:rPr lang="ko-KR" altLang="en-US" b="1" dirty="0"/>
              <a:t> 존재하는 회원번호의 추천인이 나온 경우</a:t>
            </a:r>
            <a:r>
              <a:rPr lang="en-US" altLang="ko-KR" b="1" dirty="0"/>
              <a:t>. </a:t>
            </a:r>
          </a:p>
          <a:p>
            <a:r>
              <a:rPr lang="en-US" altLang="ko-KR" dirty="0"/>
              <a:t>	if (</a:t>
            </a:r>
            <a:r>
              <a:rPr lang="en-US" altLang="ko-KR" dirty="0" err="1"/>
              <a:t>idx</a:t>
            </a:r>
            <a:r>
              <a:rPr lang="en-US" altLang="ko-KR" dirty="0"/>
              <a:t> != -1) {</a:t>
            </a:r>
          </a:p>
          <a:p>
            <a:r>
              <a:rPr lang="en-US" altLang="ko-KR" dirty="0"/>
              <a:t>		root[</a:t>
            </a:r>
            <a:r>
              <a:rPr lang="en-US" altLang="ko-KR" dirty="0" err="1"/>
              <a:t>ntree</a:t>
            </a:r>
            <a:r>
              <a:rPr lang="en-US" altLang="ko-KR" dirty="0"/>
              <a:t>++]-&gt;</a:t>
            </a:r>
            <a:r>
              <a:rPr lang="en-US" altLang="ko-KR" dirty="0" err="1"/>
              <a:t>insert_node</a:t>
            </a:r>
            <a:r>
              <a:rPr lang="en-US" altLang="ko-KR" dirty="0"/>
              <a:t>(root[</a:t>
            </a:r>
            <a:r>
              <a:rPr lang="en-US" altLang="ko-KR" dirty="0" err="1"/>
              <a:t>idx</a:t>
            </a:r>
            <a:r>
              <a:rPr lang="en-US" altLang="ko-KR" dirty="0"/>
              <a:t>], </a:t>
            </a:r>
            <a:r>
              <a:rPr lang="en-US" altLang="ko-KR" dirty="0" err="1"/>
              <a:t>rmember_id</a:t>
            </a:r>
            <a:r>
              <a:rPr lang="en-US" altLang="ko-KR" dirty="0"/>
              <a:t>); 		</a:t>
            </a:r>
          </a:p>
          <a:p>
            <a:r>
              <a:rPr lang="en-US" altLang="ko-KR" dirty="0"/>
              <a:t>		this-&gt;remove(</a:t>
            </a:r>
            <a:r>
              <a:rPr lang="en-US" altLang="ko-KR" dirty="0" err="1"/>
              <a:t>idx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		return;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C00000"/>
                </a:solidFill>
              </a:rPr>
              <a:t>//</a:t>
            </a:r>
            <a:r>
              <a:rPr lang="ko-KR" altLang="en-US" dirty="0">
                <a:solidFill>
                  <a:srgbClr val="C00000"/>
                </a:solidFill>
              </a:rPr>
              <a:t>루트의 새로운 원소로 </a:t>
            </a:r>
            <a:r>
              <a:rPr lang="en-US" altLang="ko-KR" dirty="0" err="1">
                <a:solidFill>
                  <a:srgbClr val="C00000"/>
                </a:solidFill>
              </a:rPr>
              <a:t>rmember_id</a:t>
            </a:r>
            <a:r>
              <a:rPr lang="ko-KR" altLang="en-US" dirty="0">
                <a:solidFill>
                  <a:srgbClr val="C00000"/>
                </a:solidFill>
              </a:rPr>
              <a:t>를 부모로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하고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ko-KR" altLang="en-US" dirty="0">
                <a:solidFill>
                  <a:srgbClr val="C00000"/>
                </a:solidFill>
              </a:rPr>
              <a:t>번째 </a:t>
            </a:r>
            <a:r>
              <a:rPr lang="ko-KR" altLang="en-US" dirty="0" err="1">
                <a:solidFill>
                  <a:srgbClr val="C00000"/>
                </a:solidFill>
              </a:rPr>
              <a:t>트리를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child</a:t>
            </a:r>
            <a:r>
              <a:rPr lang="ko-KR" altLang="en-US" dirty="0">
                <a:solidFill>
                  <a:srgbClr val="C00000"/>
                </a:solidFill>
              </a:rPr>
              <a:t>로 하는 트리 삽입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	//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ko-KR" altLang="en-US" dirty="0">
                <a:solidFill>
                  <a:srgbClr val="C00000"/>
                </a:solidFill>
              </a:rPr>
              <a:t>번째 </a:t>
            </a:r>
            <a:r>
              <a:rPr lang="ko-KR" altLang="en-US" dirty="0" err="1">
                <a:solidFill>
                  <a:srgbClr val="C00000"/>
                </a:solidFill>
              </a:rPr>
              <a:t>트리를</a:t>
            </a:r>
            <a:r>
              <a:rPr lang="ko-KR" altLang="en-US" dirty="0">
                <a:solidFill>
                  <a:srgbClr val="C00000"/>
                </a:solidFill>
              </a:rPr>
              <a:t> 삭제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99" y="4277452"/>
            <a:ext cx="7932151" cy="25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149539"/>
            <a:ext cx="9836165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 smtClean="0">
                <a:sym typeface="Wingdings" panose="05000000000000000000" pitchFamily="2" charset="2"/>
              </a:rPr>
              <a:t>알고리즘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000" b="1" dirty="0"/>
              <a:t>forest</a:t>
            </a:r>
            <a:r>
              <a:rPr lang="ko-KR" altLang="en-US" sz="2000" b="1" dirty="0"/>
              <a:t>의 모든 </a:t>
            </a:r>
            <a:r>
              <a:rPr lang="ko-KR" altLang="en-US" sz="2000" b="1" dirty="0" err="1"/>
              <a:t>트리를</a:t>
            </a:r>
            <a:r>
              <a:rPr lang="ko-KR" altLang="en-US" sz="2000" b="1" dirty="0"/>
              <a:t> 확인하며 적절한 위치에 삽입하는 방식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EF64989-5A97-4E82-A138-034DEC6A3321}"/>
              </a:ext>
            </a:extLst>
          </p:cNvPr>
          <p:cNvSpPr/>
          <p:nvPr/>
        </p:nvSpPr>
        <p:spPr>
          <a:xfrm>
            <a:off x="950383" y="2071879"/>
            <a:ext cx="733141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	7. 1~6</a:t>
            </a:r>
            <a:r>
              <a:rPr lang="ko-KR" altLang="en-US" b="1" dirty="0"/>
              <a:t>의 경우가 모두 아닌 경우 새로운 </a:t>
            </a:r>
            <a:r>
              <a:rPr lang="ko-KR" altLang="en-US" b="1" dirty="0" err="1"/>
              <a:t>루트노드로</a:t>
            </a:r>
            <a:r>
              <a:rPr lang="ko-KR" altLang="en-US" b="1" dirty="0"/>
              <a:t> 추가</a:t>
            </a:r>
            <a:endParaRPr lang="en-US" altLang="ko-KR" b="1" dirty="0"/>
          </a:p>
          <a:p>
            <a:r>
              <a:rPr lang="en-US" altLang="ko-KR" dirty="0"/>
              <a:t>	temp-&gt;set(</a:t>
            </a:r>
            <a:r>
              <a:rPr lang="en-US" altLang="ko-KR" dirty="0" err="1"/>
              <a:t>member_id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if (root[</a:t>
            </a:r>
            <a:r>
              <a:rPr lang="en-US" altLang="ko-KR" dirty="0" err="1"/>
              <a:t>ntree</a:t>
            </a:r>
            <a:r>
              <a:rPr lang="en-US" altLang="ko-KR" dirty="0"/>
              <a:t>]-&gt;</a:t>
            </a:r>
            <a:r>
              <a:rPr lang="en-US" altLang="ko-KR" dirty="0" err="1"/>
              <a:t>insert_node</a:t>
            </a:r>
            <a:r>
              <a:rPr lang="en-US" altLang="ko-KR" dirty="0"/>
              <a:t>(temp, </a:t>
            </a:r>
            <a:r>
              <a:rPr lang="en-US" altLang="ko-KR" dirty="0" err="1"/>
              <a:t>rmember_id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ntree</a:t>
            </a:r>
            <a:r>
              <a:rPr lang="en-US" altLang="ko-KR" dirty="0"/>
              <a:t>++;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3517741"/>
            <a:ext cx="7508526" cy="29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3956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383" y="364709"/>
            <a:ext cx="84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많은 회원을 추천한 회원은</a:t>
            </a:r>
            <a:r>
              <a:rPr lang="en-US" altLang="ko-KR" sz="3200" dirty="0" smtClean="0"/>
              <a:t>? </a:t>
            </a:r>
            <a:r>
              <a:rPr lang="ko-KR" altLang="en-US" sz="2000" dirty="0" smtClean="0"/>
              <a:t>★★★★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473994"/>
            <a:ext cx="98361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3200" b="1" dirty="0" smtClean="0">
                <a:sym typeface="Wingdings" panose="05000000000000000000" pitchFamily="2" charset="2"/>
              </a:rPr>
              <a:t>결과</a:t>
            </a:r>
            <a:endParaRPr lang="en-US" altLang="ko-KR" sz="3600" dirty="0" smtClean="0"/>
          </a:p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0" y="2527300"/>
            <a:ext cx="10253807" cy="1841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71592" y="1473994"/>
            <a:ext cx="3195381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O(n)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95356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4784" y="375836"/>
            <a:ext cx="988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PT</a:t>
            </a:r>
            <a:r>
              <a:rPr lang="ko-KR" altLang="en-US" sz="3200" dirty="0"/>
              <a:t>받는 회원 중에 </a:t>
            </a:r>
            <a:r>
              <a:rPr lang="ko-KR" altLang="en-US" sz="3200" dirty="0" err="1"/>
              <a:t>라커를</a:t>
            </a:r>
            <a:r>
              <a:rPr lang="ko-KR" altLang="en-US" sz="3200" dirty="0"/>
              <a:t> 이용하지 않는 회원은</a:t>
            </a:r>
            <a:r>
              <a:rPr lang="en-US" altLang="ko-KR" sz="3200" dirty="0" smtClean="0"/>
              <a:t>?</a:t>
            </a:r>
            <a:r>
              <a:rPr lang="ko-KR" altLang="en-US" sz="3200" dirty="0"/>
              <a:t>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2" y="38313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Q11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10083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배열</a:t>
            </a:r>
            <a:endParaRPr lang="en-US" altLang="ko-KR" sz="3200" b="1" dirty="0"/>
          </a:p>
          <a:p>
            <a:r>
              <a:rPr lang="en-US" altLang="ko-KR" sz="3200" dirty="0"/>
              <a:t>   - </a:t>
            </a:r>
            <a:r>
              <a:rPr lang="en-US" altLang="ko-KR" sz="3200" u="sng" dirty="0"/>
              <a:t>table</a:t>
            </a:r>
            <a:r>
              <a:rPr lang="en-US" altLang="ko-KR" sz="3200" dirty="0"/>
              <a:t>: </a:t>
            </a:r>
            <a:r>
              <a:rPr lang="ko-KR" altLang="en-US" sz="3200" dirty="0"/>
              <a:t>전체 회원정보를 담는 배열</a:t>
            </a:r>
            <a:endParaRPr lang="en-US" altLang="ko-KR" sz="3200" dirty="0"/>
          </a:p>
          <a:p>
            <a:r>
              <a:rPr lang="en-US" altLang="ko-KR" sz="3200" dirty="0"/>
              <a:t>   - </a:t>
            </a:r>
            <a:r>
              <a:rPr lang="en-US" altLang="ko-KR" sz="3200" u="sng" dirty="0" err="1"/>
              <a:t>memarr</a:t>
            </a:r>
            <a:r>
              <a:rPr lang="en-US" altLang="ko-KR" sz="3200" dirty="0"/>
              <a:t>: </a:t>
            </a:r>
            <a:r>
              <a:rPr lang="ko-KR" altLang="en-US" sz="3200" dirty="0"/>
              <a:t>문제에 대한 결과로 나오는 </a:t>
            </a:r>
            <a:r>
              <a:rPr lang="ko-KR" altLang="en-US" sz="3200" dirty="0" smtClean="0"/>
              <a:t>회원 정보를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      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담는 배열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02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9040345" cy="111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4784" y="375836"/>
            <a:ext cx="907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PT</a:t>
            </a:r>
            <a:r>
              <a:rPr lang="ko-KR" altLang="en-US" sz="3200" dirty="0"/>
              <a:t>받는 회원 중에 </a:t>
            </a:r>
            <a:r>
              <a:rPr lang="ko-KR" altLang="en-US" sz="3200" dirty="0" err="1"/>
              <a:t>라커를</a:t>
            </a:r>
            <a:r>
              <a:rPr lang="ko-KR" altLang="en-US" sz="3200" dirty="0"/>
              <a:t> 이용하지 않는 회원은</a:t>
            </a:r>
            <a:r>
              <a:rPr lang="en-US" altLang="ko-KR" sz="3200" dirty="0"/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2" y="38313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Q11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02732" y="1221654"/>
            <a:ext cx="9728159" cy="54732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b="1" dirty="0" smtClean="0"/>
              <a:t>Q11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member_info</a:t>
            </a:r>
            <a:r>
              <a:rPr lang="en-US" altLang="ko-KR" sz="1600" dirty="0" smtClean="0"/>
              <a:t> table, member*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350;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       	   </a:t>
            </a:r>
            <a:r>
              <a:rPr lang="en-US" altLang="ko-KR" sz="1600" dirty="0" smtClean="0">
                <a:solidFill>
                  <a:srgbClr val="FF0000"/>
                </a:solidFill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</a:rPr>
              <a:t>회원정보 배열</a:t>
            </a:r>
            <a:r>
              <a:rPr lang="en-US" altLang="ko-KR" sz="1600" dirty="0" smtClean="0">
                <a:solidFill>
                  <a:srgbClr val="FF0000"/>
                </a:solidFill>
              </a:rPr>
              <a:t>(table)</a:t>
            </a:r>
            <a:r>
              <a:rPr lang="ko-KR" altLang="en-US" sz="1600" dirty="0" smtClean="0">
                <a:solidFill>
                  <a:srgbClr val="FF0000"/>
                </a:solidFill>
              </a:rPr>
              <a:t>을 하나씩 확인하면서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smtClean="0"/>
              <a:t>if ((</a:t>
            </a:r>
            <a:r>
              <a:rPr lang="en-US" altLang="ko-KR" sz="1600" dirty="0" err="1" smtClean="0"/>
              <a:t>strcmp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"Y") == 0) &amp;&amp; (</a:t>
            </a:r>
            <a:r>
              <a:rPr lang="en-US" altLang="ko-KR" sz="1600" dirty="0" err="1" smtClean="0"/>
              <a:t>strcmp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].locker, "-") == 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	   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//PT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받고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라커를</a:t>
            </a:r>
            <a:r>
              <a:rPr lang="ko-KR" altLang="en-US" sz="1600" dirty="0" smtClean="0">
                <a:solidFill>
                  <a:srgbClr val="FF0000"/>
                </a:solidFill>
              </a:rPr>
              <a:t> 이용하지 않는 조건 만족하면 회원정보를 배열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memarr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[j].ID =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].ID;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[j].name,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[j].locker,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j++</a:t>
            </a:r>
            <a:r>
              <a:rPr lang="en-US" altLang="ko-KR" sz="16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j;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		</a:t>
            </a:r>
            <a:r>
              <a:rPr lang="en-US" altLang="ko-KR" sz="1600" dirty="0" smtClean="0">
                <a:solidFill>
                  <a:srgbClr val="FF0000"/>
                </a:solidFill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</a:rPr>
              <a:t>저장된 회원정보 출력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 %s %s %s\n",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].ID,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].name,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38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9040345" cy="111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4784" y="375836"/>
            <a:ext cx="907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PT</a:t>
            </a:r>
            <a:r>
              <a:rPr lang="ko-KR" altLang="en-US" sz="3200" dirty="0"/>
              <a:t>받는 회원 중에 </a:t>
            </a:r>
            <a:r>
              <a:rPr lang="ko-KR" altLang="en-US" sz="3200" dirty="0" err="1"/>
              <a:t>라커를</a:t>
            </a:r>
            <a:r>
              <a:rPr lang="ko-KR" altLang="en-US" sz="3200" dirty="0"/>
              <a:t> 이용하지 않는 회원은</a:t>
            </a:r>
            <a:r>
              <a:rPr lang="en-US" altLang="ko-KR" sz="3200" dirty="0"/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2" y="38313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Q11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02732" y="1221654"/>
            <a:ext cx="9728159" cy="54732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b="1" dirty="0" smtClean="0"/>
              <a:t>Q11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member_info</a:t>
            </a:r>
            <a:r>
              <a:rPr lang="en-US" altLang="ko-KR" sz="1600" dirty="0" smtClean="0"/>
              <a:t> table, member*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350;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       	   </a:t>
            </a:r>
            <a:r>
              <a:rPr lang="en-US" altLang="ko-KR" sz="1600" dirty="0" smtClean="0">
                <a:solidFill>
                  <a:srgbClr val="FF0000"/>
                </a:solidFill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</a:rPr>
              <a:t>회원정보 배열</a:t>
            </a:r>
            <a:r>
              <a:rPr lang="en-US" altLang="ko-KR" sz="1600" dirty="0" smtClean="0">
                <a:solidFill>
                  <a:srgbClr val="FF0000"/>
                </a:solidFill>
              </a:rPr>
              <a:t>(table)</a:t>
            </a:r>
            <a:r>
              <a:rPr lang="ko-KR" altLang="en-US" sz="1600" dirty="0" smtClean="0">
                <a:solidFill>
                  <a:srgbClr val="FF0000"/>
                </a:solidFill>
              </a:rPr>
              <a:t>을 하나씩 확인하면서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smtClean="0"/>
              <a:t>if ((</a:t>
            </a:r>
            <a:r>
              <a:rPr lang="en-US" altLang="ko-KR" sz="1600" dirty="0" err="1" smtClean="0"/>
              <a:t>strcmp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"Y") == 0) &amp;&amp; (</a:t>
            </a:r>
            <a:r>
              <a:rPr lang="en-US" altLang="ko-KR" sz="1600" dirty="0" err="1" smtClean="0"/>
              <a:t>strcmp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].locker, "-") == 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	   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//PT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받고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라커를</a:t>
            </a:r>
            <a:r>
              <a:rPr lang="ko-KR" altLang="en-US" sz="1600" dirty="0" smtClean="0">
                <a:solidFill>
                  <a:srgbClr val="FF0000"/>
                </a:solidFill>
              </a:rPr>
              <a:t> 이용하지 않는 조건 만족하면 회원정보를 배열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memarr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[j].ID =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].ID;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[j].name,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[j].locker, </a:t>
            </a:r>
            <a:r>
              <a:rPr lang="en-US" altLang="ko-KR" sz="1600" dirty="0" err="1" smtClean="0"/>
              <a:t>table.list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j++</a:t>
            </a:r>
            <a:r>
              <a:rPr lang="en-US" altLang="ko-KR" sz="16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j;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 		</a:t>
            </a:r>
            <a:r>
              <a:rPr lang="en-US" altLang="ko-KR" sz="1600" dirty="0" smtClean="0">
                <a:solidFill>
                  <a:srgbClr val="FF0000"/>
                </a:solidFill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</a:rPr>
              <a:t>저장된 회원정보 출력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 %s %s %s\n",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].ID,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].name,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en-US" altLang="ko-KR" sz="1600" dirty="0" err="1" smtClean="0"/>
              <a:t>pt_enroll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memarr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].locker);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879952" y="4343813"/>
            <a:ext cx="2520280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O(n)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282678" y="936809"/>
            <a:ext cx="4525453" cy="6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745" y="364710"/>
            <a:ext cx="593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기본적으로 사용한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7796" y="1671949"/>
            <a:ext cx="517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7" y="1324993"/>
            <a:ext cx="3149599" cy="5173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5404" y="1585175"/>
            <a:ext cx="269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/>
              <a:t>회원정보를</a:t>
            </a:r>
            <a:r>
              <a:rPr lang="ko-KR" altLang="en-US" sz="1200" dirty="0" smtClean="0"/>
              <a:t> </a:t>
            </a:r>
            <a:r>
              <a:rPr lang="ko-KR" altLang="en-US" dirty="0" smtClean="0"/>
              <a:t>저장하는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1324993"/>
            <a:ext cx="3799732" cy="22606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28267" y="1219200"/>
            <a:ext cx="16933" cy="5279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9040345" cy="111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4784" y="375836"/>
            <a:ext cx="907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PT</a:t>
            </a:r>
            <a:r>
              <a:rPr lang="ko-KR" altLang="en-US" sz="3200" dirty="0"/>
              <a:t>받는 회원 중에 </a:t>
            </a:r>
            <a:r>
              <a:rPr lang="ko-KR" altLang="en-US" sz="3200" dirty="0" err="1"/>
              <a:t>라커를</a:t>
            </a:r>
            <a:r>
              <a:rPr lang="ko-KR" altLang="en-US" sz="3200" dirty="0"/>
              <a:t> 이용하지 않는 회원은</a:t>
            </a:r>
            <a:r>
              <a:rPr lang="en-US" altLang="ko-KR" sz="3200" dirty="0"/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2" y="38313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Q11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922" y="1240851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0" y="1634838"/>
            <a:ext cx="7342811" cy="50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PT</a:t>
            </a:r>
            <a:r>
              <a:rPr lang="ko-KR" altLang="en-US" sz="3200" dirty="0" smtClean="0"/>
              <a:t>를 가장 많이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적게 이용하는 연령대는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103843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 smtClean="0"/>
              <a:t>배열</a:t>
            </a:r>
            <a:endParaRPr lang="en-US" altLang="ko-KR" sz="3200" b="1" dirty="0"/>
          </a:p>
          <a:p>
            <a:r>
              <a:rPr lang="en-US" altLang="ko-KR" sz="3200" dirty="0"/>
              <a:t>   - </a:t>
            </a:r>
            <a:r>
              <a:rPr lang="en-US" altLang="ko-KR" sz="3200" u="sng" dirty="0"/>
              <a:t>table</a:t>
            </a:r>
            <a:r>
              <a:rPr lang="en-US" altLang="ko-KR" sz="3200" dirty="0"/>
              <a:t>: </a:t>
            </a:r>
            <a:r>
              <a:rPr lang="ko-KR" altLang="en-US" sz="3200" dirty="0"/>
              <a:t>전체 회원정보를 담는 배열</a:t>
            </a:r>
            <a:endParaRPr lang="en-US" altLang="ko-KR" sz="3200" dirty="0"/>
          </a:p>
          <a:p>
            <a:r>
              <a:rPr lang="en-US" altLang="ko-KR" sz="3200" dirty="0"/>
              <a:t>  </a:t>
            </a:r>
            <a:r>
              <a:rPr lang="en-US" altLang="ko-KR" sz="3200" dirty="0" smtClean="0"/>
              <a:t> - </a:t>
            </a:r>
            <a:r>
              <a:rPr lang="en-US" altLang="ko-KR" sz="3200" u="sng" dirty="0" err="1"/>
              <a:t>pt_age</a:t>
            </a:r>
            <a:r>
              <a:rPr lang="en-US" altLang="ko-KR" sz="3200" u="sng" dirty="0"/>
              <a:t>[8][2]</a:t>
            </a:r>
            <a:r>
              <a:rPr lang="en-US" altLang="ko-KR" sz="3200" dirty="0"/>
              <a:t>: </a:t>
            </a:r>
            <a:r>
              <a:rPr lang="en-US" altLang="ko-KR" sz="3200" dirty="0" err="1" smtClean="0"/>
              <a:t>pt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등록여부와 연령대별 </a:t>
            </a:r>
            <a:r>
              <a:rPr lang="ko-KR" altLang="en-US" sz="3200" dirty="0" err="1" smtClean="0"/>
              <a:t>회원수를</a:t>
            </a:r>
            <a:r>
              <a:rPr lang="ko-KR" altLang="en-US" sz="3200" dirty="0" smtClean="0"/>
              <a:t> 저장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</a:t>
            </a:r>
            <a:r>
              <a:rPr lang="ko-KR" altLang="en-US" sz="3200" dirty="0" smtClean="0"/>
              <a:t>하는 배열</a:t>
            </a:r>
            <a:endParaRPr lang="en-US" altLang="ko-KR" sz="3200" dirty="0" smtClean="0"/>
          </a:p>
          <a:p>
            <a:r>
              <a:rPr lang="en-US" altLang="ko-KR" sz="3200" dirty="0" smtClean="0"/>
              <a:t>                      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   - </a:t>
            </a:r>
            <a:r>
              <a:rPr lang="en-US" altLang="ko-KR" sz="3200" dirty="0" err="1" smtClean="0"/>
              <a:t>pt_age</a:t>
            </a:r>
            <a:r>
              <a:rPr lang="ko-KR" altLang="en-US" sz="3200" dirty="0"/>
              <a:t>배열에 값을 저장하는데 </a:t>
            </a:r>
            <a:r>
              <a:rPr lang="ko-KR" altLang="en-US" sz="3200" dirty="0" err="1" smtClean="0"/>
              <a:t>해쉬함수</a:t>
            </a:r>
            <a:r>
              <a:rPr lang="ko-KR" altLang="en-US" sz="3200" dirty="0" smtClean="0"/>
              <a:t> 응</a:t>
            </a:r>
            <a:r>
              <a:rPr lang="ko-KR" altLang="en-US" sz="3200" dirty="0"/>
              <a:t>용</a:t>
            </a:r>
            <a:r>
              <a:rPr lang="en-US" altLang="ko-KR" sz="3200" dirty="0" smtClean="0"/>
              <a:t>                   </a:t>
            </a:r>
            <a:endParaRPr lang="ko-KR" altLang="en-US" sz="3200" dirty="0"/>
          </a:p>
          <a:p>
            <a:r>
              <a:rPr lang="en-US" altLang="ko-KR" sz="3200" dirty="0" smtClean="0"/>
              <a:t>     </a:t>
            </a:r>
            <a:r>
              <a:rPr lang="en-US" altLang="ko-KR" sz="3200" dirty="0" smtClean="0">
                <a:sym typeface="Wingdings" panose="05000000000000000000" pitchFamily="2" charset="2"/>
              </a:rPr>
              <a:t></a:t>
            </a:r>
            <a:r>
              <a:rPr lang="ko-KR" altLang="en-US" sz="3200" dirty="0"/>
              <a:t>회원정보를 </a:t>
            </a:r>
            <a:r>
              <a:rPr lang="en-US" altLang="ko-KR" sz="3200" b="1" dirty="0" smtClean="0"/>
              <a:t>Linear Search </a:t>
            </a:r>
            <a:r>
              <a:rPr lang="ko-KR" altLang="en-US" sz="3200" dirty="0" smtClean="0"/>
              <a:t>하면서 </a:t>
            </a:r>
            <a:r>
              <a:rPr lang="en-US" altLang="ko-KR" sz="3200" b="1" dirty="0" err="1" smtClean="0"/>
              <a:t>pt_age</a:t>
            </a:r>
            <a:r>
              <a:rPr lang="ko-KR" altLang="en-US" sz="3200" b="1" dirty="0" smtClean="0"/>
              <a:t>배열</a:t>
            </a:r>
            <a:r>
              <a:rPr lang="ko-KR" altLang="en-US" sz="3200" dirty="0" smtClean="0"/>
              <a:t>에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1</a:t>
            </a:r>
            <a:r>
              <a:rPr lang="ko-KR" altLang="en-US" sz="3200" dirty="0"/>
              <a:t>씩 더한다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endParaRPr lang="en-US" altLang="ko-KR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0057"/>
              </p:ext>
            </p:extLst>
          </p:nvPr>
        </p:nvGraphicFramePr>
        <p:xfrm>
          <a:off x="5410287" y="3725886"/>
          <a:ext cx="41146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34"/>
                <a:gridCol w="514334"/>
                <a:gridCol w="514334"/>
                <a:gridCol w="514334"/>
                <a:gridCol w="514334"/>
                <a:gridCol w="514334"/>
                <a:gridCol w="514334"/>
                <a:gridCol w="514334"/>
              </a:tblGrid>
              <a:tr h="360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22133" y="3770095"/>
            <a:ext cx="1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행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pt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9264" y="311733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1~7</a:t>
            </a:r>
            <a:r>
              <a:rPr lang="ko-KR" altLang="en-US" dirty="0" smtClean="0"/>
              <a:t>열 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5786" y="4091646"/>
            <a:ext cx="148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pt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(Y)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4" y="314505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연령대별 </a:t>
            </a:r>
            <a:r>
              <a:rPr lang="ko-KR" altLang="en-US" dirty="0" err="1" smtClean="0"/>
              <a:t>회원수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052220" y="3917370"/>
            <a:ext cx="283660" cy="808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060963" y="4278558"/>
            <a:ext cx="283660" cy="808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570895" y="3485065"/>
            <a:ext cx="116578" cy="2156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635933" y="2083727"/>
            <a:ext cx="157047" cy="301836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PT</a:t>
            </a:r>
            <a:r>
              <a:rPr lang="ko-KR" altLang="en-US" sz="3200" dirty="0" smtClean="0"/>
              <a:t>를 가장 많이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적게 이용하는 연령대는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9459" y="2167172"/>
            <a:ext cx="8487808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member_info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	member* list;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회원 정보가 저장될 리스트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** </a:t>
            </a:r>
            <a:r>
              <a:rPr lang="en-US" altLang="ko-KR" dirty="0" err="1"/>
              <a:t>pt_age</a:t>
            </a:r>
            <a:r>
              <a:rPr lang="en-US" altLang="ko-KR" dirty="0" smtClean="0"/>
              <a:t>;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en-US" altLang="ko-KR" dirty="0" err="1">
                <a:solidFill>
                  <a:srgbClr val="0000FF"/>
                </a:solidFill>
              </a:rPr>
              <a:t>pt</a:t>
            </a:r>
            <a:r>
              <a:rPr lang="ko-KR" altLang="en-US" dirty="0">
                <a:solidFill>
                  <a:srgbClr val="0000FF"/>
                </a:solidFill>
              </a:rPr>
              <a:t>이용 여부와 연령대의 인원수 저장되어 있는 배열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n;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최대 회원 수용 가능한 수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cnt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회원 수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void </a:t>
            </a:r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max_size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void load();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search(char* name);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26" y="1566333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사용한 </a:t>
            </a:r>
            <a:r>
              <a:rPr lang="en-US" altLang="ko-KR" sz="3200" dirty="0" smtClean="0"/>
              <a:t>Class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78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PT</a:t>
            </a:r>
            <a:r>
              <a:rPr lang="ko-KR" altLang="en-US" sz="3200" dirty="0"/>
              <a:t>를 가장 많이</a:t>
            </a:r>
            <a:r>
              <a:rPr lang="en-US" altLang="ko-KR" sz="3200" dirty="0"/>
              <a:t>/</a:t>
            </a:r>
            <a:r>
              <a:rPr lang="ko-KR" altLang="en-US" sz="3200" dirty="0"/>
              <a:t>적게 이용하는 연령대는</a:t>
            </a:r>
            <a:r>
              <a:rPr lang="en-US" altLang="ko-KR" sz="3200" dirty="0"/>
              <a:t>? </a:t>
            </a:r>
            <a:r>
              <a:rPr lang="ko-KR" altLang="en-US" sz="2400" dirty="0"/>
              <a:t>★★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1038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</p:txBody>
      </p:sp>
      <p:sp>
        <p:nvSpPr>
          <p:cNvPr id="5" name="직사각형 4"/>
          <p:cNvSpPr/>
          <p:nvPr/>
        </p:nvSpPr>
        <p:spPr>
          <a:xfrm>
            <a:off x="531367" y="1331396"/>
            <a:ext cx="11046926" cy="54168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member_info</a:t>
            </a:r>
            <a:r>
              <a:rPr lang="en-US" altLang="ko-KR" sz="1600" dirty="0"/>
              <a:t> &amp;table){</a:t>
            </a:r>
          </a:p>
          <a:p>
            <a:r>
              <a:rPr lang="en-US" altLang="ko-KR" sz="1600" dirty="0"/>
              <a:t>   int** </a:t>
            </a:r>
            <a:r>
              <a:rPr lang="en-US" altLang="ko-KR" sz="1600" dirty="0" err="1"/>
              <a:t>pt_age</a:t>
            </a:r>
            <a:r>
              <a:rPr lang="en-US" altLang="ko-KR" sz="1600" dirty="0"/>
              <a:t> = (int**)malloc(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(int*) * 8);</a:t>
            </a:r>
          </a:p>
          <a:p>
            <a:r>
              <a:rPr lang="nn-NO" altLang="ko-KR" sz="1600" dirty="0"/>
              <a:t>   for(int i = 0; i &lt; 8; i++)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pt_age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(int*)</a:t>
            </a:r>
            <a:r>
              <a:rPr lang="en-US" altLang="ko-KR" sz="1600" dirty="0" err="1"/>
              <a:t>calloc</a:t>
            </a:r>
            <a:r>
              <a:rPr lang="en-US" altLang="ko-KR" sz="1600" dirty="0"/>
              <a:t>(2,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(int) * 2);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time_t</a:t>
            </a:r>
            <a:r>
              <a:rPr lang="en-US" altLang="ko-KR" sz="1600" dirty="0"/>
              <a:t> timer = time(NULL);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tm* t = </a:t>
            </a:r>
            <a:r>
              <a:rPr lang="en-US" altLang="ko-KR" sz="1600" dirty="0" err="1"/>
              <a:t>localtime</a:t>
            </a:r>
            <a:r>
              <a:rPr lang="en-US" altLang="ko-KR" sz="1600" dirty="0"/>
              <a:t>(&amp;timer);</a:t>
            </a:r>
          </a:p>
          <a:p>
            <a:r>
              <a:rPr lang="en-US" altLang="ko-KR" sz="1600" dirty="0"/>
              <a:t>   char age[3];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age20s = 0;</a:t>
            </a:r>
          </a:p>
          <a:p>
            <a:r>
              <a:rPr lang="en-US" altLang="ko-KR" sz="1600" dirty="0"/>
              <a:t>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table.cnt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생년 문자열을 숫자로 변환해주는 함수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(age);</a:t>
            </a:r>
          </a:p>
          <a:p>
            <a:r>
              <a:rPr lang="en-US" altLang="ko-KR" sz="1600" dirty="0"/>
              <a:t>      if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 &gt; t-&gt;</a:t>
            </a:r>
            <a:r>
              <a:rPr lang="en-US" altLang="ko-KR" sz="1600" dirty="0" err="1"/>
              <a:t>tm_year</a:t>
            </a:r>
            <a:r>
              <a:rPr lang="en-US" altLang="ko-KR" sz="1600" dirty="0"/>
              <a:t> - 80)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회원이 </a:t>
            </a:r>
            <a:r>
              <a:rPr lang="en-US" altLang="ko-KR" sz="1600" dirty="0">
                <a:solidFill>
                  <a:srgbClr val="C00000"/>
                </a:solidFill>
              </a:rPr>
              <a:t>80</a:t>
            </a:r>
            <a:r>
              <a:rPr lang="ko-KR" altLang="en-US" sz="1600" dirty="0">
                <a:solidFill>
                  <a:srgbClr val="C00000"/>
                </a:solidFill>
              </a:rPr>
              <a:t>살 미만이라고 추정되면 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 += 1900; </a:t>
            </a:r>
            <a:r>
              <a:rPr lang="en-US" altLang="ko-KR" sz="1600" dirty="0">
                <a:solidFill>
                  <a:srgbClr val="C00000"/>
                </a:solidFill>
              </a:rPr>
              <a:t>// 1900</a:t>
            </a:r>
            <a:r>
              <a:rPr lang="ko-KR" altLang="en-US" sz="1600" dirty="0">
                <a:solidFill>
                  <a:srgbClr val="C00000"/>
                </a:solidFill>
              </a:rPr>
              <a:t>을 더하고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없을 테니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/>
              <a:t>      else 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 += 2000;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아니면 </a:t>
            </a:r>
            <a:r>
              <a:rPr lang="en-US" altLang="ko-KR" sz="1600" dirty="0">
                <a:solidFill>
                  <a:srgbClr val="C00000"/>
                </a:solidFill>
              </a:rPr>
              <a:t>2000</a:t>
            </a:r>
            <a:r>
              <a:rPr lang="ko-KR" altLang="en-US" sz="1600" dirty="0">
                <a:solidFill>
                  <a:srgbClr val="C00000"/>
                </a:solidFill>
              </a:rPr>
              <a:t>을 더하여 태어난 년도를 구한다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hash_func</a:t>
            </a:r>
            <a:r>
              <a:rPr lang="en-US" altLang="ko-KR" sz="1600" dirty="0"/>
              <a:t>(t-&gt;</a:t>
            </a:r>
            <a:r>
              <a:rPr lang="en-US" altLang="ko-KR" sz="1600" dirty="0" err="1"/>
              <a:t>tm_year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age_year</a:t>
            </a:r>
            <a:r>
              <a:rPr lang="en-US" altLang="ko-KR" sz="1600" dirty="0"/>
              <a:t>);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ko-KR" altLang="en-US" sz="1600" dirty="0">
                <a:solidFill>
                  <a:srgbClr val="C00000"/>
                </a:solidFill>
              </a:rPr>
              <a:t>행렬에 들어갈 열을 저장</a:t>
            </a:r>
          </a:p>
          <a:p>
            <a:r>
              <a:rPr lang="ko-KR" altLang="en-US" sz="1600" dirty="0"/>
              <a:t>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pidx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table.list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pt_enroll</a:t>
            </a:r>
            <a:r>
              <a:rPr lang="en-US" altLang="ko-KR" sz="1600" dirty="0"/>
              <a:t>, "N") == 0) ? 0 : 1; </a:t>
            </a:r>
            <a:r>
              <a:rPr lang="en-US" altLang="ko-KR" sz="1600" dirty="0">
                <a:solidFill>
                  <a:srgbClr val="C00000"/>
                </a:solidFill>
              </a:rPr>
              <a:t>// </a:t>
            </a:r>
            <a:r>
              <a:rPr lang="en-US" altLang="ko-KR" sz="1600" dirty="0" err="1">
                <a:solidFill>
                  <a:srgbClr val="C00000"/>
                </a:solidFill>
              </a:rPr>
              <a:t>pt</a:t>
            </a:r>
            <a:r>
              <a:rPr lang="ko-KR" altLang="en-US" sz="1600" dirty="0">
                <a:solidFill>
                  <a:srgbClr val="C00000"/>
                </a:solidFill>
              </a:rPr>
              <a:t>여부에 따라 행렬에 들어갈 행을 저장</a:t>
            </a:r>
          </a:p>
          <a:p>
            <a:r>
              <a:rPr lang="ko-KR" altLang="en-US" sz="1600" dirty="0"/>
              <a:t>      </a:t>
            </a:r>
            <a:r>
              <a:rPr lang="en-US" altLang="ko-KR" sz="1600" dirty="0" err="1"/>
              <a:t>pt_age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pidx</a:t>
            </a:r>
            <a:r>
              <a:rPr lang="en-US" altLang="ko-KR" sz="1600" dirty="0"/>
              <a:t>]++;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pt_age</a:t>
            </a:r>
            <a:r>
              <a:rPr lang="en-US" altLang="ko-KR" sz="1600" dirty="0"/>
              <a:t>[0][</a:t>
            </a:r>
            <a:r>
              <a:rPr lang="en-US" altLang="ko-KR" sz="1600" dirty="0" err="1"/>
              <a:t>pidx</a:t>
            </a:r>
            <a:r>
              <a:rPr lang="en-US" altLang="ko-KR" sz="1600" dirty="0"/>
              <a:t>]++;</a:t>
            </a:r>
          </a:p>
          <a:p>
            <a:r>
              <a:rPr lang="en-US" altLang="ko-KR" sz="1600" dirty="0"/>
              <a:t>   }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table.pt_age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pt_age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680197" y="1494654"/>
            <a:ext cx="5358262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pt_age</a:t>
            </a:r>
            <a:r>
              <a:rPr lang="en-US" altLang="ko-KR" sz="2400" dirty="0"/>
              <a:t> </a:t>
            </a:r>
            <a:r>
              <a:rPr lang="ko-KR" altLang="en-US" sz="2400" dirty="0"/>
              <a:t>배열에 값을 저장하는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9BCDBBC-A9C2-4224-A97F-61A6E033AFF0}"/>
              </a:ext>
            </a:extLst>
          </p:cNvPr>
          <p:cNvSpPr/>
          <p:nvPr/>
        </p:nvSpPr>
        <p:spPr>
          <a:xfrm>
            <a:off x="5635295" y="5367702"/>
            <a:ext cx="5223164" cy="1469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 </a:t>
            </a:r>
            <a:r>
              <a:rPr lang="en-US" altLang="ko-KR" sz="1400" dirty="0" err="1">
                <a:solidFill>
                  <a:schemeClr val="tx1"/>
                </a:solidFill>
              </a:rPr>
              <a:t>hash_func</a:t>
            </a:r>
            <a:r>
              <a:rPr lang="en-US" altLang="ko-KR" sz="1400" dirty="0">
                <a:solidFill>
                  <a:schemeClr val="tx1"/>
                </a:solidFill>
              </a:rPr>
              <a:t>(int </a:t>
            </a:r>
            <a:r>
              <a:rPr lang="en-US" altLang="ko-KR" sz="1400" dirty="0" err="1">
                <a:solidFill>
                  <a:schemeClr val="tx1"/>
                </a:solidFill>
              </a:rPr>
              <a:t>tm_year</a:t>
            </a:r>
            <a:r>
              <a:rPr lang="en-US" altLang="ko-KR" sz="1400" dirty="0">
                <a:solidFill>
                  <a:schemeClr val="tx1"/>
                </a:solidFill>
              </a:rPr>
              <a:t>, int </a:t>
            </a:r>
            <a:r>
              <a:rPr lang="en-US" altLang="ko-KR" sz="1400" dirty="0" err="1">
                <a:solidFill>
                  <a:schemeClr val="tx1"/>
                </a:solidFill>
              </a:rPr>
              <a:t>age_year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int </a:t>
            </a:r>
            <a:r>
              <a:rPr lang="en-US" altLang="ko-KR" sz="1400" dirty="0" err="1">
                <a:solidFill>
                  <a:schemeClr val="tx1"/>
                </a:solidFill>
              </a:rPr>
              <a:t>idx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tm_year</a:t>
            </a:r>
            <a:r>
              <a:rPr lang="en-US" altLang="ko-KR" sz="1400" dirty="0">
                <a:solidFill>
                  <a:schemeClr val="tx1"/>
                </a:solidFill>
              </a:rPr>
              <a:t> + 1900 - </a:t>
            </a:r>
            <a:r>
              <a:rPr lang="en-US" altLang="ko-KR" sz="1400" dirty="0" err="1">
                <a:solidFill>
                  <a:schemeClr val="tx1"/>
                </a:solidFill>
              </a:rPr>
              <a:t>age_year</a:t>
            </a:r>
            <a:r>
              <a:rPr lang="en-US" altLang="ko-KR" sz="1400" dirty="0">
                <a:solidFill>
                  <a:schemeClr val="tx1"/>
                </a:solidFill>
              </a:rPr>
              <a:t>) / 10;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if (</a:t>
            </a:r>
            <a:r>
              <a:rPr lang="en-US" altLang="ko-KR" sz="1400" dirty="0" err="1">
                <a:solidFill>
                  <a:schemeClr val="tx1"/>
                </a:solidFill>
              </a:rPr>
              <a:t>idx</a:t>
            </a:r>
            <a:r>
              <a:rPr lang="en-US" altLang="ko-KR" sz="1400" dirty="0">
                <a:solidFill>
                  <a:schemeClr val="tx1"/>
                </a:solidFill>
              </a:rPr>
              <a:t> &lt;= 1) return 1;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else if (</a:t>
            </a:r>
            <a:r>
              <a:rPr lang="en-US" altLang="ko-KR" sz="1400" dirty="0" err="1">
                <a:solidFill>
                  <a:schemeClr val="tx1"/>
                </a:solidFill>
              </a:rPr>
              <a:t>idx</a:t>
            </a:r>
            <a:r>
              <a:rPr lang="en-US" altLang="ko-KR" sz="1400" dirty="0">
                <a:solidFill>
                  <a:schemeClr val="tx1"/>
                </a:solidFill>
              </a:rPr>
              <a:t> &gt;= 7) return 7;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else return </a:t>
            </a:r>
            <a:r>
              <a:rPr lang="en-US" altLang="ko-KR" sz="1400" dirty="0" err="1">
                <a:solidFill>
                  <a:schemeClr val="tx1"/>
                </a:solidFill>
              </a:rPr>
              <a:t>idx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PT</a:t>
            </a:r>
            <a:r>
              <a:rPr lang="ko-KR" altLang="en-US" sz="3200" dirty="0" smtClean="0"/>
              <a:t>를 가장 많이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적게 이용하는 연령대는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6259" y="1380066"/>
            <a:ext cx="9664634" cy="48429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void </a:t>
            </a:r>
            <a:r>
              <a:rPr lang="en-US" altLang="ko-KR" b="1" dirty="0" smtClean="0"/>
              <a:t>Q19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member_info</a:t>
            </a:r>
            <a:r>
              <a:rPr lang="en-US" altLang="ko-KR" dirty="0" smtClean="0"/>
              <a:t> &amp;table)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 = 1, min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7;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if (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[max][1] &lt; 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   max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  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en-US" altLang="ko-KR" dirty="0" err="1" smtClean="0">
                <a:solidFill>
                  <a:srgbClr val="FF0000"/>
                </a:solidFill>
              </a:rPr>
              <a:t>pt_age</a:t>
            </a:r>
            <a:r>
              <a:rPr lang="ko-KR" altLang="en-US" dirty="0" smtClean="0">
                <a:solidFill>
                  <a:srgbClr val="FF0000"/>
                </a:solidFill>
              </a:rPr>
              <a:t>배열에서 회원수가 최대인 인덱스 찾기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else if (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[min][1] &gt; 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   min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  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en-US" altLang="ko-KR" dirty="0" err="1" smtClean="0">
                <a:solidFill>
                  <a:srgbClr val="FF0000"/>
                </a:solidFill>
              </a:rPr>
              <a:t>pt_age</a:t>
            </a:r>
            <a:r>
              <a:rPr lang="ko-KR" altLang="en-US" dirty="0" smtClean="0">
                <a:solidFill>
                  <a:srgbClr val="FF0000"/>
                </a:solidFill>
              </a:rPr>
              <a:t>배열에서 회원수가 최소인 인덱스 찾기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("PT</a:t>
            </a:r>
            <a:r>
              <a:rPr lang="ko-KR" altLang="en-US" dirty="0" smtClean="0"/>
              <a:t>를 가장 많이 이용하는 연령대는 </a:t>
            </a:r>
            <a:r>
              <a:rPr lang="en-US" altLang="ko-KR" dirty="0" smtClean="0"/>
              <a:t>%d0 </a:t>
            </a:r>
            <a:r>
              <a:rPr lang="ko-KR" altLang="en-US" dirty="0" smtClean="0"/>
              <a:t>대이고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적게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이용하는 연령대는 </a:t>
            </a:r>
            <a:r>
              <a:rPr lang="en-US" altLang="ko-KR" dirty="0" smtClean="0"/>
              <a:t>%d0 </a:t>
            </a:r>
            <a:r>
              <a:rPr lang="ko-KR" altLang="en-US" dirty="0" smtClean="0"/>
              <a:t>대입니다</a:t>
            </a:r>
            <a:r>
              <a:rPr lang="en-US" altLang="ko-KR" dirty="0" smtClean="0"/>
              <a:t>.\n", max, min);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("#10</a:t>
            </a:r>
            <a:r>
              <a:rPr lang="ko-KR" altLang="en-US" dirty="0" smtClean="0"/>
              <a:t>대는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세부터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세까지 집계한 결과이고 </a:t>
            </a:r>
            <a:r>
              <a:rPr lang="en-US" altLang="ko-KR" dirty="0" smtClean="0"/>
              <a:t>70</a:t>
            </a:r>
            <a:r>
              <a:rPr lang="ko-KR" altLang="en-US" dirty="0" smtClean="0"/>
              <a:t>대는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세부터 집계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한 결과입니다</a:t>
            </a:r>
            <a:r>
              <a:rPr lang="en-US" altLang="ko-KR" dirty="0" smtClean="0"/>
              <a:t>.\n");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PT</a:t>
            </a:r>
            <a:r>
              <a:rPr lang="ko-KR" altLang="en-US" sz="3200" dirty="0" smtClean="0"/>
              <a:t>를 가장 많이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적게 이용하는 연령대는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6258" y="1380066"/>
            <a:ext cx="9664633" cy="48429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void </a:t>
            </a:r>
            <a:r>
              <a:rPr lang="en-US" altLang="ko-KR" b="1" dirty="0" smtClean="0"/>
              <a:t>Q19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member_info</a:t>
            </a:r>
            <a:r>
              <a:rPr lang="en-US" altLang="ko-KR" dirty="0" smtClean="0"/>
              <a:t> &amp;table)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 = 1, min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7;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if (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[max][1] &lt; 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   max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  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en-US" altLang="ko-KR" dirty="0" err="1" smtClean="0">
                <a:solidFill>
                  <a:srgbClr val="FF0000"/>
                </a:solidFill>
              </a:rPr>
              <a:t>pt_age</a:t>
            </a:r>
            <a:r>
              <a:rPr lang="ko-KR" altLang="en-US" dirty="0" smtClean="0">
                <a:solidFill>
                  <a:srgbClr val="FF0000"/>
                </a:solidFill>
              </a:rPr>
              <a:t>배열에서 회원수가 최대인 인덱스 찾기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else if (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[min][1] &gt; </a:t>
            </a:r>
            <a:r>
              <a:rPr lang="en-US" altLang="ko-KR" dirty="0" err="1" smtClean="0"/>
              <a:t>table.pt_age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     min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  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en-US" altLang="ko-KR" dirty="0" err="1" smtClean="0">
                <a:solidFill>
                  <a:srgbClr val="FF0000"/>
                </a:solidFill>
              </a:rPr>
              <a:t>pt_age</a:t>
            </a:r>
            <a:r>
              <a:rPr lang="ko-KR" altLang="en-US" dirty="0" smtClean="0">
                <a:solidFill>
                  <a:srgbClr val="FF0000"/>
                </a:solidFill>
              </a:rPr>
              <a:t>배열에서 회원수가 최소인 인덱스 찾기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("PT</a:t>
            </a:r>
            <a:r>
              <a:rPr lang="ko-KR" altLang="en-US" dirty="0" smtClean="0"/>
              <a:t>를 가장 많이 이용하는 연령대는 </a:t>
            </a:r>
            <a:r>
              <a:rPr lang="en-US" altLang="ko-KR" dirty="0" smtClean="0"/>
              <a:t>%d0 </a:t>
            </a:r>
            <a:r>
              <a:rPr lang="ko-KR" altLang="en-US" dirty="0" smtClean="0"/>
              <a:t>대이고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적게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이용하는 연령대는 </a:t>
            </a:r>
            <a:r>
              <a:rPr lang="en-US" altLang="ko-KR" dirty="0" smtClean="0"/>
              <a:t>%d0 </a:t>
            </a:r>
            <a:r>
              <a:rPr lang="ko-KR" altLang="en-US" dirty="0" smtClean="0"/>
              <a:t>대입니다</a:t>
            </a:r>
            <a:r>
              <a:rPr lang="en-US" altLang="ko-KR" dirty="0" smtClean="0"/>
              <a:t>.\n", max, min);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("#10</a:t>
            </a:r>
            <a:r>
              <a:rPr lang="ko-KR" altLang="en-US" dirty="0" smtClean="0"/>
              <a:t>대는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세부터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세까지 집계한 결과이고 </a:t>
            </a:r>
            <a:r>
              <a:rPr lang="en-US" altLang="ko-KR" dirty="0" smtClean="0"/>
              <a:t>70</a:t>
            </a:r>
            <a:r>
              <a:rPr lang="ko-KR" altLang="en-US" dirty="0" smtClean="0"/>
              <a:t>대는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세부터 집계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한 결과입니다</a:t>
            </a:r>
            <a:r>
              <a:rPr lang="en-US" altLang="ko-KR" dirty="0" smtClean="0"/>
              <a:t>.\n");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49745" y="3490156"/>
            <a:ext cx="2520280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O(n)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6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369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994" y="364709"/>
            <a:ext cx="850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PT</a:t>
            </a:r>
            <a:r>
              <a:rPr lang="ko-KR" altLang="en-US" sz="3200" dirty="0" smtClean="0"/>
              <a:t>를 가장 많이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적게 이용하는 연령대는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Q19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370" y="1599625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8" y="2341032"/>
            <a:ext cx="9934661" cy="14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708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6731" y="370142"/>
            <a:ext cx="798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회원 중 나이가 </a:t>
            </a:r>
            <a:r>
              <a:rPr lang="en-US" altLang="ko-KR" sz="3200" dirty="0" smtClean="0"/>
              <a:t>20</a:t>
            </a:r>
            <a:r>
              <a:rPr lang="ko-KR" altLang="en-US" sz="3200" dirty="0" smtClean="0"/>
              <a:t>대인 회원의 비율은</a:t>
            </a:r>
            <a:r>
              <a:rPr lang="en-US" altLang="ko-KR" sz="3200" dirty="0" smtClean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6" y="1583267"/>
            <a:ext cx="1069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 smtClean="0"/>
              <a:t>사용한 </a:t>
            </a:r>
            <a:r>
              <a:rPr lang="ko-KR" altLang="en-US" sz="3200" b="1" dirty="0"/>
              <a:t>자료구조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배열</a:t>
            </a:r>
            <a:endParaRPr lang="en-US" altLang="ko-KR" sz="3200" b="1" dirty="0"/>
          </a:p>
          <a:p>
            <a:r>
              <a:rPr lang="en-US" altLang="ko-KR" sz="3200" dirty="0"/>
              <a:t>   - </a:t>
            </a:r>
            <a:r>
              <a:rPr lang="en-US" altLang="ko-KR" sz="3200" u="sng" dirty="0"/>
              <a:t>table</a:t>
            </a:r>
            <a:r>
              <a:rPr lang="en-US" altLang="ko-KR" sz="3200" dirty="0"/>
              <a:t>: </a:t>
            </a:r>
            <a:r>
              <a:rPr lang="ko-KR" altLang="en-US" sz="3200" dirty="0"/>
              <a:t>전체 회원정보를 담는 배열</a:t>
            </a:r>
            <a:endParaRPr lang="en-US" altLang="ko-KR" sz="3200" dirty="0"/>
          </a:p>
          <a:p>
            <a:r>
              <a:rPr lang="en-US" altLang="ko-KR" sz="3200" dirty="0"/>
              <a:t>   - </a:t>
            </a:r>
            <a:r>
              <a:rPr lang="en-US" altLang="ko-KR" sz="3200" u="sng" dirty="0" err="1" smtClean="0"/>
              <a:t>pt_table</a:t>
            </a:r>
            <a:r>
              <a:rPr lang="en-US" altLang="ko-KR" sz="3200" u="sng" dirty="0" smtClean="0"/>
              <a:t>[8][2]</a:t>
            </a:r>
            <a:r>
              <a:rPr lang="en-US" altLang="ko-KR" sz="3200" dirty="0" smtClean="0"/>
              <a:t>: </a:t>
            </a:r>
            <a:r>
              <a:rPr lang="en-US" altLang="ko-KR" sz="3200" dirty="0" err="1"/>
              <a:t>pt</a:t>
            </a:r>
            <a:r>
              <a:rPr lang="en-US" altLang="ko-KR" sz="3200" dirty="0"/>
              <a:t> </a:t>
            </a:r>
            <a:r>
              <a:rPr lang="ko-KR" altLang="en-US" sz="3200" dirty="0"/>
              <a:t>등록여부와 연령대별 </a:t>
            </a:r>
            <a:r>
              <a:rPr lang="ko-KR" altLang="en-US" sz="3200" dirty="0" err="1"/>
              <a:t>회원수를</a:t>
            </a:r>
            <a:r>
              <a:rPr lang="ko-KR" altLang="en-US" sz="3200" dirty="0"/>
              <a:t> 저장</a:t>
            </a:r>
            <a:endParaRPr lang="en-US" altLang="ko-KR" sz="3200" dirty="0"/>
          </a:p>
          <a:p>
            <a:r>
              <a:rPr lang="en-US" altLang="ko-KR" sz="3200" dirty="0"/>
              <a:t>     </a:t>
            </a:r>
            <a:r>
              <a:rPr lang="ko-KR" altLang="en-US" sz="3200" dirty="0"/>
              <a:t>하는 배열</a:t>
            </a:r>
            <a:endParaRPr lang="en-US" altLang="ko-KR" sz="3200" dirty="0"/>
          </a:p>
          <a:p>
            <a:endParaRPr lang="en-US" altLang="ko-KR" sz="3200" u="sng" dirty="0"/>
          </a:p>
        </p:txBody>
      </p:sp>
    </p:spTree>
    <p:extLst>
      <p:ext uri="{BB962C8B-B14F-4D97-AF65-F5344CB8AC3E}">
        <p14:creationId xmlns:p14="http://schemas.microsoft.com/office/powerpoint/2010/main" val="17067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708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6731" y="370142"/>
            <a:ext cx="798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회원 중 나이가 </a:t>
            </a:r>
            <a:r>
              <a:rPr lang="en-US" altLang="ko-KR" sz="3200" dirty="0" smtClean="0"/>
              <a:t>20</a:t>
            </a:r>
            <a:r>
              <a:rPr lang="ko-KR" altLang="en-US" sz="3200" dirty="0" smtClean="0"/>
              <a:t>대인 회원의 비율은</a:t>
            </a:r>
            <a:r>
              <a:rPr lang="en-US" altLang="ko-KR" sz="3200" dirty="0" smtClean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8391" y="1583266"/>
            <a:ext cx="10270068" cy="2683931"/>
          </a:xfrm>
          <a:prstGeom prst="rect">
            <a:avLst/>
          </a:prstGeom>
          <a:solidFill>
            <a:srgbClr val="D0CECE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b="1" dirty="0" smtClean="0"/>
              <a:t>Q12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member_info</a:t>
            </a:r>
            <a:r>
              <a:rPr lang="en-US" altLang="ko-KR" sz="2000" dirty="0" smtClean="0"/>
              <a:t> &amp;table){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double a = (double)(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[2][0] + 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[2][1]) / (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[0][0]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[0][1]);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 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//PT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이용하는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ko-KR" altLang="en-US" sz="2000" dirty="0" smtClean="0">
                <a:solidFill>
                  <a:srgbClr val="FF0000"/>
                </a:solidFill>
              </a:rPr>
              <a:t>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회원수와</a:t>
            </a:r>
            <a:r>
              <a:rPr lang="ko-KR" altLang="en-US" sz="2000" dirty="0" smtClean="0">
                <a:solidFill>
                  <a:srgbClr val="FF0000"/>
                </a:solidFill>
              </a:rPr>
              <a:t> 이용하지 않는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ko-KR" altLang="en-US" sz="2000" dirty="0" smtClean="0">
                <a:solidFill>
                  <a:srgbClr val="FF0000"/>
                </a:solidFill>
              </a:rPr>
              <a:t>대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회원수의 합을 전체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      </a:t>
            </a:r>
            <a:r>
              <a:rPr lang="ko-KR" altLang="en-US" sz="2000" dirty="0" smtClean="0">
                <a:solidFill>
                  <a:srgbClr val="FF0000"/>
                </a:solidFill>
              </a:rPr>
              <a:t>회원수로 나눔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회원 중에서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대의 비율은 </a:t>
            </a:r>
            <a:r>
              <a:rPr lang="en-US" altLang="ko-KR" sz="2000" dirty="0" smtClean="0"/>
              <a:t>%d%%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.\n",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(a * 100));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708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6731" y="370142"/>
            <a:ext cx="798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회원 중 나이가 </a:t>
            </a:r>
            <a:r>
              <a:rPr lang="en-US" altLang="ko-KR" sz="3200" dirty="0" smtClean="0"/>
              <a:t>20</a:t>
            </a:r>
            <a:r>
              <a:rPr lang="ko-KR" altLang="en-US" sz="3200" dirty="0" smtClean="0"/>
              <a:t>대인 회원의 비율은</a:t>
            </a:r>
            <a:r>
              <a:rPr lang="en-US" altLang="ko-KR" sz="3200" dirty="0" smtClean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68391" y="1583266"/>
            <a:ext cx="10270068" cy="2683931"/>
          </a:xfrm>
          <a:prstGeom prst="rect">
            <a:avLst/>
          </a:prstGeom>
          <a:solidFill>
            <a:srgbClr val="D0CECE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b="1" dirty="0" smtClean="0"/>
              <a:t>Q12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member_info</a:t>
            </a:r>
            <a:r>
              <a:rPr lang="en-US" altLang="ko-KR" sz="2000" dirty="0" smtClean="0"/>
              <a:t> &amp;table){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double a = (double)(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[2][0] + 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[2][1]) / (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[0][0]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</a:t>
            </a:r>
            <a:r>
              <a:rPr lang="en-US" altLang="ko-KR" sz="2000" dirty="0" err="1" smtClean="0"/>
              <a:t>table.pt_age</a:t>
            </a:r>
            <a:r>
              <a:rPr lang="en-US" altLang="ko-KR" sz="2000" dirty="0" smtClean="0"/>
              <a:t>[0][1]);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 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//PT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이용하는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ko-KR" altLang="en-US" sz="2000" dirty="0" smtClean="0">
                <a:solidFill>
                  <a:srgbClr val="FF0000"/>
                </a:solidFill>
              </a:rPr>
              <a:t>대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회원수와</a:t>
            </a:r>
            <a:r>
              <a:rPr lang="ko-KR" altLang="en-US" sz="2000" dirty="0" smtClean="0">
                <a:solidFill>
                  <a:srgbClr val="FF0000"/>
                </a:solidFill>
              </a:rPr>
              <a:t> 이용하지 않는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ko-KR" altLang="en-US" sz="2000" dirty="0" smtClean="0">
                <a:solidFill>
                  <a:srgbClr val="FF0000"/>
                </a:solidFill>
              </a:rPr>
              <a:t>대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회원수의 합을 전체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      </a:t>
            </a:r>
            <a:r>
              <a:rPr lang="ko-KR" altLang="en-US" sz="2000" dirty="0" smtClean="0">
                <a:solidFill>
                  <a:srgbClr val="FF0000"/>
                </a:solidFill>
              </a:rPr>
              <a:t>회원수로 나눔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회원 중에서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대의 비율은 </a:t>
            </a:r>
            <a:r>
              <a:rPr lang="en-US" altLang="ko-KR" sz="2000" dirty="0" smtClean="0"/>
              <a:t>%d%%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.\n",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(a * 100));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7951593" y="3980159"/>
            <a:ext cx="2520280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O(1)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8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1915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64709"/>
            <a:ext cx="795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</a:rPr>
              <a:t>가장 회원을 많이 확보한 트레이너는</a:t>
            </a:r>
            <a:r>
              <a:rPr lang="en-US" altLang="ko-KR" sz="3200" dirty="0">
                <a:solidFill>
                  <a:prstClr val="black"/>
                </a:solidFill>
              </a:rPr>
              <a:t>?</a:t>
            </a:r>
            <a:r>
              <a:rPr lang="ko-KR" altLang="en-US" sz="32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★★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prstClr val="black"/>
                </a:solidFill>
              </a:rPr>
              <a:t>사용한 자료구조</a:t>
            </a:r>
            <a:r>
              <a:rPr lang="en-US" altLang="ko-KR" sz="3200" b="1" dirty="0">
                <a:solidFill>
                  <a:prstClr val="black"/>
                </a:solidFill>
              </a:rPr>
              <a:t>: 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배열</a:t>
            </a:r>
            <a:endParaRPr lang="en-US" altLang="ko-KR" sz="3200" b="1" dirty="0">
              <a:solidFill>
                <a:prstClr val="black"/>
              </a:solidFill>
            </a:endParaRPr>
          </a:p>
          <a:p>
            <a:r>
              <a:rPr lang="en-US" altLang="ko-KR" sz="3200" dirty="0">
                <a:solidFill>
                  <a:prstClr val="black"/>
                </a:solidFill>
              </a:rPr>
              <a:t>   - </a:t>
            </a:r>
            <a:r>
              <a:rPr lang="en-US" altLang="ko-KR" sz="3200" u="sng" dirty="0">
                <a:solidFill>
                  <a:prstClr val="black"/>
                </a:solidFill>
              </a:rPr>
              <a:t>table</a:t>
            </a:r>
            <a:r>
              <a:rPr lang="en-US" altLang="ko-KR" sz="3200" dirty="0">
                <a:solidFill>
                  <a:prstClr val="black"/>
                </a:solidFill>
              </a:rPr>
              <a:t>: </a:t>
            </a:r>
            <a:r>
              <a:rPr lang="ko-KR" altLang="en-US" sz="3200" dirty="0">
                <a:solidFill>
                  <a:prstClr val="black"/>
                </a:solidFill>
              </a:rPr>
              <a:t>전체 회원정보를 담는 </a:t>
            </a:r>
            <a:r>
              <a:rPr lang="ko-KR" altLang="en-US" sz="3200" dirty="0" smtClean="0">
                <a:solidFill>
                  <a:prstClr val="black"/>
                </a:solidFill>
              </a:rPr>
              <a:t>배열</a:t>
            </a:r>
            <a:endParaRPr lang="en-US" altLang="ko-KR" sz="3200" dirty="0" smtClean="0">
              <a:solidFill>
                <a:prstClr val="black"/>
              </a:solidFill>
            </a:endParaRPr>
          </a:p>
          <a:p>
            <a:r>
              <a:rPr lang="en-US" altLang="ko-KR" sz="3200" dirty="0" smtClean="0">
                <a:solidFill>
                  <a:prstClr val="black"/>
                </a:solidFill>
              </a:rPr>
              <a:t>   - </a:t>
            </a:r>
            <a:r>
              <a:rPr lang="en-US" altLang="ko-KR" sz="3200" u="sng" dirty="0" smtClean="0">
                <a:solidFill>
                  <a:prstClr val="black"/>
                </a:solidFill>
              </a:rPr>
              <a:t>trainer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트레이너 정보를 담는 배열</a:t>
            </a:r>
            <a:endParaRPr lang="en-US" altLang="ko-KR" sz="3200" dirty="0">
              <a:solidFill>
                <a:prstClr val="black"/>
              </a:solidFill>
            </a:endParaRPr>
          </a:p>
          <a:p>
            <a:r>
              <a:rPr lang="en-US" altLang="ko-KR" sz="3200" dirty="0">
                <a:solidFill>
                  <a:prstClr val="black"/>
                </a:solidFill>
              </a:rPr>
              <a:t>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D0A2978-01BB-4101-B727-DD8562B7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59" y="3426354"/>
            <a:ext cx="9943991" cy="25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7708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6731" y="370142"/>
            <a:ext cx="798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회원 중 나이가 </a:t>
            </a:r>
            <a:r>
              <a:rPr lang="en-US" altLang="ko-KR" sz="3200" dirty="0" smtClean="0"/>
              <a:t>20</a:t>
            </a:r>
            <a:r>
              <a:rPr lang="ko-KR" altLang="en-US" sz="3200" dirty="0" smtClean="0"/>
              <a:t>대인 회원의 비율은</a:t>
            </a:r>
            <a:r>
              <a:rPr lang="en-US" altLang="ko-KR" sz="3200" dirty="0" smtClean="0"/>
              <a:t>? 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21" y="383130"/>
            <a:ext cx="1043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" y="2471206"/>
            <a:ext cx="9962736" cy="1211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459" y="1621079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00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4891" y="2447473"/>
            <a:ext cx="4862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+mn-ea"/>
              </a:rPr>
              <a:t>감사합니다</a:t>
            </a:r>
            <a:r>
              <a:rPr lang="en-US" altLang="ko-KR" sz="7200" spc="-300" dirty="0">
                <a:solidFill>
                  <a:srgbClr val="00002F"/>
                </a:solidFill>
                <a:latin typeface="+mn-ea"/>
              </a:rPr>
              <a:t>.</a:t>
            </a:r>
            <a:endParaRPr lang="ko-KR" altLang="en-US" sz="72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&lt;&lt;2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2814" y="949484"/>
            <a:ext cx="81915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1592" y="364709"/>
            <a:ext cx="795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가장 회원을 많이 확보한 트레이너는</a:t>
            </a:r>
            <a:r>
              <a:rPr lang="en-US" altLang="ko-KR" sz="3200" dirty="0"/>
              <a:t>?</a:t>
            </a:r>
            <a:r>
              <a:rPr lang="ko-KR" altLang="en-US" sz="3200" dirty="0"/>
              <a:t> </a:t>
            </a:r>
            <a:r>
              <a:rPr lang="ko-KR" altLang="en-US" sz="2400" dirty="0"/>
              <a:t>★★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Q1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/>
              <a:t>결과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FFCED84-18E3-46A8-A1DC-6003BFB8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59" y="2360689"/>
            <a:ext cx="5617606" cy="38091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48818" y="3039946"/>
            <a:ext cx="3062074" cy="79208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성능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O(n</a:t>
            </a:r>
            <a:r>
              <a:rPr lang="en-US" altLang="ko-KR" sz="3200" kern="0" dirty="0" err="1" smtClean="0">
                <a:solidFill>
                  <a:prstClr val="white"/>
                </a:solidFill>
                <a:latin typeface="맑은 고딕"/>
                <a:ea typeface="맑은 고딕"/>
              </a:rPr>
              <a:t>logn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3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가장 훈련성과가 좋은 트레이너는</a:t>
            </a:r>
            <a:r>
              <a:rPr lang="en-US" altLang="ko-KR" sz="3200" dirty="0"/>
              <a:t>? </a:t>
            </a:r>
            <a:r>
              <a:rPr lang="ko-KR" altLang="en-US" sz="2400" dirty="0"/>
              <a:t>★★★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327" y="1314141"/>
            <a:ext cx="9060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1" dirty="0"/>
              <a:t>사용한 자료구조</a:t>
            </a:r>
            <a:r>
              <a:rPr lang="en-US" altLang="ko-KR" sz="3200" b="1" dirty="0"/>
              <a:t>: </a:t>
            </a:r>
            <a:r>
              <a:rPr lang="ko-KR" altLang="en-US" sz="3200" b="1" dirty="0" smtClean="0"/>
              <a:t>배열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(Q1</a:t>
            </a:r>
            <a:r>
              <a:rPr lang="ko-KR" altLang="en-US" sz="3200" b="1" dirty="0" smtClean="0"/>
              <a:t>과 같은 배열 사용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  <a:p>
            <a:r>
              <a:rPr lang="en-US" altLang="ko-KR" sz="3200" dirty="0"/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04A96F-D7A5-42F4-864F-C627A0BC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9" y="3043291"/>
            <a:ext cx="9461383" cy="22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훈련성과가 좋은 트레이너는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27" y="1583267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7088E1A-625E-468D-B603-416A915E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1" y="1837842"/>
            <a:ext cx="10915458" cy="3646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C94292BC-6A85-433B-BAE5-A9EF17C13F7C}"/>
                  </a:ext>
                </a:extLst>
              </p:cNvPr>
              <p:cNvSpPr txBox="1"/>
              <p:nvPr/>
            </p:nvSpPr>
            <p:spPr>
              <a:xfrm>
                <a:off x="7137568" y="3263957"/>
                <a:ext cx="4682024" cy="7643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초기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𝐵𝑀𝐼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현재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𝐵𝑀𝐼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초기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𝐵𝑀𝐼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목표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𝐵𝑀𝐼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보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회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4292BC-6A85-433B-BAE5-A9EF17C1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568" y="3263957"/>
                <a:ext cx="4682024" cy="76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71172" y="943146"/>
            <a:ext cx="7527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8081" y="358371"/>
            <a:ext cx="776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가장 훈련성과가 좋은 트레이너는</a:t>
            </a:r>
            <a:r>
              <a:rPr lang="en-US" altLang="ko-KR" sz="3200" dirty="0" smtClean="0"/>
              <a:t>? </a:t>
            </a:r>
            <a:r>
              <a:rPr lang="ko-KR" altLang="en-US" sz="2400" dirty="0" smtClean="0"/>
              <a:t>★★</a:t>
            </a:r>
            <a:r>
              <a:rPr lang="ko-KR" altLang="en-US" sz="2400" dirty="0"/>
              <a:t>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27" y="38313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Q2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499" y="1778000"/>
            <a:ext cx="812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   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35C6755-AC4D-499D-BE61-A3799FC16E32}"/>
                  </a:ext>
                </a:extLst>
              </p:cNvPr>
              <p:cNvSpPr txBox="1"/>
              <p:nvPr/>
            </p:nvSpPr>
            <p:spPr>
              <a:xfrm>
                <a:off x="761663" y="2246899"/>
                <a:ext cx="8932669" cy="405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1.</a:t>
                </a:r>
                <a:r>
                  <a:rPr lang="ko-KR" altLang="en-US" sz="2400" b="1" dirty="0"/>
                  <a:t>목표에 가까워지는 경우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회원 각자의 포인트에 양수 값 부여</a:t>
                </a:r>
                <a:endParaRPr lang="en-US" altLang="ko-KR" sz="24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u="sng" dirty="0" smtClean="0"/>
                  <a:t>case </a:t>
                </a:r>
                <a:r>
                  <a:rPr lang="en-US" altLang="ko-KR" u="sng" dirty="0"/>
                  <a:t>1 : </a:t>
                </a:r>
                <a:r>
                  <a:rPr lang="ko-KR" altLang="en-US" u="sng" dirty="0"/>
                  <a:t>살을 빼고 싶은 회원</a:t>
                </a:r>
                <a:endParaRPr lang="en-US" altLang="ko-KR" u="sng" dirty="0"/>
              </a:p>
              <a:p>
                <a:r>
                  <a:rPr lang="ko-KR" altLang="en-US" dirty="0" smtClean="0"/>
                  <a:t>   초기 </a:t>
                </a:r>
                <a:r>
                  <a:rPr lang="en-US" altLang="ko-KR" dirty="0"/>
                  <a:t>BMI : 30</a:t>
                </a:r>
              </a:p>
              <a:p>
                <a:r>
                  <a:rPr lang="ko-KR" altLang="en-US" dirty="0" smtClean="0"/>
                  <a:t>   현재 </a:t>
                </a:r>
                <a:r>
                  <a:rPr lang="en-US" altLang="ko-KR" dirty="0"/>
                  <a:t>BMI : 25</a:t>
                </a:r>
              </a:p>
              <a:p>
                <a:r>
                  <a:rPr lang="ko-KR" altLang="en-US" dirty="0" smtClean="0"/>
                  <a:t>   목표 </a:t>
                </a:r>
                <a:r>
                  <a:rPr lang="en-US" altLang="ko-KR" dirty="0"/>
                  <a:t>BMI : 20</a:t>
                </a:r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30−25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30−20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포인트 부여</a:t>
                </a:r>
                <a:endParaRPr lang="en-US" altLang="ko-KR" b="0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u="sng" dirty="0" smtClean="0"/>
                  <a:t>case</a:t>
                </a:r>
                <a:r>
                  <a:rPr lang="ko-KR" altLang="en-US" u="sng" dirty="0" smtClean="0"/>
                  <a:t> </a:t>
                </a:r>
                <a:r>
                  <a:rPr lang="en-US" altLang="ko-KR" u="sng" dirty="0"/>
                  <a:t>2 : </a:t>
                </a:r>
                <a:r>
                  <a:rPr lang="ko-KR" altLang="en-US" u="sng" dirty="0"/>
                  <a:t>살이 찌고 싶은 회원</a:t>
                </a:r>
                <a:endParaRPr lang="en-US" altLang="ko-KR" u="sng" dirty="0"/>
              </a:p>
              <a:p>
                <a:r>
                  <a:rPr lang="ko-KR" altLang="en-US" dirty="0" smtClean="0"/>
                  <a:t>   초기 </a:t>
                </a:r>
                <a:r>
                  <a:rPr lang="en-US" altLang="ko-KR" dirty="0"/>
                  <a:t>BMI : 20</a:t>
                </a:r>
              </a:p>
              <a:p>
                <a:r>
                  <a:rPr lang="ko-KR" altLang="en-US" dirty="0" smtClean="0"/>
                  <a:t>   현재 </a:t>
                </a:r>
                <a:r>
                  <a:rPr lang="en-US" altLang="ko-KR" dirty="0"/>
                  <a:t>BMI : 25</a:t>
                </a:r>
              </a:p>
              <a:p>
                <a:r>
                  <a:rPr lang="ko-KR" altLang="en-US" dirty="0" smtClean="0"/>
                  <a:t>   목표 </a:t>
                </a:r>
                <a:r>
                  <a:rPr lang="en-US" altLang="ko-KR" dirty="0"/>
                  <a:t>BMI : 30</a:t>
                </a: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포인트 부여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5C6755-AC4D-499D-BE61-A3799FC1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63" y="2246899"/>
                <a:ext cx="8932669" cy="4056623"/>
              </a:xfrm>
              <a:prstGeom prst="rect">
                <a:avLst/>
              </a:prstGeom>
              <a:blipFill rotWithShape="1">
                <a:blip r:embed="rId2"/>
                <a:stretch>
                  <a:fillRect l="-1092" t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C94292BC-6A85-433B-BAE5-A9EF17C13F7C}"/>
                  </a:ext>
                </a:extLst>
              </p:cNvPr>
              <p:cNvSpPr txBox="1"/>
              <p:nvPr/>
            </p:nvSpPr>
            <p:spPr>
              <a:xfrm>
                <a:off x="976320" y="1303203"/>
                <a:ext cx="4251677" cy="7643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초기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𝐵𝑀𝐼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현재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𝐵𝑀𝐼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초기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𝐵𝑀𝐼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목표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𝐵𝑀𝐼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보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회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4292BC-6A85-433B-BAE5-A9EF17C1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0" y="1303203"/>
                <a:ext cx="4251677" cy="76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2661</Words>
  <Application>Microsoft Office PowerPoint</Application>
  <PresentationFormat>사용자 지정</PresentationFormat>
  <Paragraphs>678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굴림</vt:lpstr>
      <vt:lpstr>Arial</vt:lpstr>
      <vt:lpstr>맑은 고딕</vt:lpstr>
      <vt:lpstr>돋움체</vt:lpstr>
      <vt:lpstr>Wingdings</vt:lpstr>
      <vt:lpstr>Cambria Math</vt:lpstr>
      <vt:lpstr>나눔스퀘어 ExtraBold</vt:lpstr>
      <vt:lpstr>나눔스퀘어 Bold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45</cp:revision>
  <dcterms:created xsi:type="dcterms:W3CDTF">2017-05-29T09:12:16Z</dcterms:created>
  <dcterms:modified xsi:type="dcterms:W3CDTF">2019-07-25T05:47:01Z</dcterms:modified>
</cp:coreProperties>
</file>