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12" r:id="rId3"/>
    <p:sldId id="313" r:id="rId4"/>
    <p:sldId id="262" r:id="rId5"/>
    <p:sldId id="260" r:id="rId6"/>
    <p:sldId id="261" r:id="rId7"/>
    <p:sldId id="263" r:id="rId8"/>
    <p:sldId id="264" r:id="rId9"/>
    <p:sldId id="265" r:id="rId10"/>
    <p:sldId id="284" r:id="rId11"/>
    <p:sldId id="285" r:id="rId12"/>
    <p:sldId id="314" r:id="rId13"/>
    <p:sldId id="325" r:id="rId14"/>
    <p:sldId id="307" r:id="rId15"/>
    <p:sldId id="787" r:id="rId16"/>
    <p:sldId id="7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AF88B-EC75-4575-B441-329D54F3F92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9A161-F30F-4DDD-822B-E14B000A5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7B7D-8024-45D1-A117-CA4AB9BC0E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7B7D-8024-45D1-A117-CA4AB9BC0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7B7D-8024-45D1-A117-CA4AB9BC0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95C6-D593-91F8-D713-0898F2A0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DF13D-150B-A6D9-ED6F-577EADA9F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704-94F6-3827-2B35-C275E2A5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AB4-8800-7DE4-BDA9-3D95EAF0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11A1-2D4E-FF3A-2D71-F940634E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76A6-A640-C7B4-5AC4-F6481F0A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C7968-A872-C7D9-5CB0-6F92FC1E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CE57-B432-DE0D-BA6E-D84E8C6B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D163-FE58-831B-AACA-D0090A46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4E5F-FC45-CFD3-60BC-E09C0393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9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65EDF-BC5E-46EE-0E9A-DFCBF316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676E-8CFD-794C-6951-C07F5FF77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8E3A-D3B6-BA5E-D43B-3C48EC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9C54-9BA7-3154-8C53-44411AF5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C4BB-D28F-9B7D-78A4-4605FD45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1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1" y="6046349"/>
            <a:ext cx="2746965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4900" y="914401"/>
            <a:ext cx="10001251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1219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4900" y="1881075"/>
            <a:ext cx="10001251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4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C809-7A0E-4853-7D9C-30BFBA06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A035-B5DD-97D8-075B-1DD309A9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CC71-293C-C5B3-EC2E-453479CD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8C60-7CBB-E588-9CFB-864FA723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28C9-4C86-7B93-9201-B3F4A42A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3B5D-FDCA-F573-4E55-C44C4725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94B8-5898-2DC1-8075-2789B842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F41E-DBA0-9C3B-6D29-A419C5A4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68EA-53CD-7F8C-3323-F22A3C1B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0720-3EAB-D7E1-3D2F-5DF9568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1FC5-5AE7-AEF2-6B7C-36E5FCF9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6475-2A9C-DCBA-BB47-0DFD05BB1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02F4-667E-7D6E-8F0C-2BABB3B1F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BADB-657D-1F27-AA79-901C153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67ADB-D7F8-3402-B9B9-2293D80F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26044-054D-AA92-AF97-7139BF4A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1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CCD9-1677-E601-BC5D-F6B8B489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18DA-E4F3-CB42-EB00-0FEAD0A0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E275-7FC6-07D8-50B1-FAC32A249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A0246-44E2-8D9E-A7C5-A7D401C6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29766-91C8-F852-E3F4-67E23FF3A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DA62F-8FB2-B1AB-1842-4F942E72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E9B-EC2B-56F0-59D9-2C0B362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341F-DA7C-7ED8-BC1E-180BD477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1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309-C7E5-DD6C-7674-B21AAD50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322C2-2580-B525-8F37-A9167F5E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6DB0E-69D8-C4E3-5E31-4E4B894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B58DB-5A14-A401-D212-6810B23E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3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587BC-91F7-4335-D80D-6588CE4F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CF060-9A69-910C-4004-2EEADF78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BA2A3-6DB0-F22F-414A-BC3AB395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07F4-8598-072D-7501-7C881B8E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A5A2-E077-28A4-784B-120BC284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C0AD-8C56-9DC4-0669-BCD28028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F846-0CD9-F35D-3763-85891AD6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96BD-731D-FE4A-9A61-945B958F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7DD3-BAE1-A64E-4A75-10A7738F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BA3-8D5B-E7D9-C8DD-E79632B5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B3B6F-5B9F-0667-6F2C-ED68F2950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F515-AC65-69C2-B352-7DC15ACBA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B85C-B3B5-F209-1AD2-9646383D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600FB-C611-89C0-2181-B330E5BA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D0610-29F3-615D-E3B1-D0911944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4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7C23D-1ABB-29B2-2D56-6B70752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57B1-C845-875C-5FC2-6474120E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9273-2C29-3C97-664D-78BCB989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AED0-85C3-4BC5-9431-BEC51A1B4A8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3860-8648-3038-0F35-3848A68A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F8F4-421F-30AA-CA09-DDCA16F7C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B43C-AD52-4A98-A59D-58E6706C9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5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 Language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709" y="3846512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 and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266"/>
            <a:ext cx="10488612" cy="3777622"/>
          </a:xfrm>
        </p:spPr>
        <p:txBody>
          <a:bodyPr>
            <a:normAutofit/>
          </a:bodyPr>
          <a:lstStyle/>
          <a:p>
            <a:r>
              <a:rPr lang="en-US" dirty="0"/>
              <a:t> R </a:t>
            </a:r>
            <a:r>
              <a:rPr lang="en-US" dirty="0">
                <a:solidFill>
                  <a:srgbClr val="FF0000"/>
                </a:solidFill>
              </a:rPr>
              <a:t>recognizes</a:t>
            </a:r>
            <a:r>
              <a:rPr lang="en-US" dirty="0"/>
              <a:t> the constants: TRUE, FALSE</a:t>
            </a:r>
          </a:p>
          <a:p>
            <a:pPr lvl="1"/>
            <a:r>
              <a:rPr lang="en-US" dirty="0"/>
              <a:t> TRUE corresponds to 1</a:t>
            </a:r>
          </a:p>
          <a:p>
            <a:pPr lvl="1"/>
            <a:r>
              <a:rPr lang="en-US" dirty="0"/>
              <a:t> FALSE corresponds to 0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00B050"/>
                </a:solidFill>
              </a:rPr>
              <a:t>define</a:t>
            </a:r>
            <a:r>
              <a:rPr lang="en-US" dirty="0"/>
              <a:t> a vector of the form: </a:t>
            </a:r>
          </a:p>
          <a:p>
            <a:pPr lvl="1"/>
            <a:r>
              <a:rPr lang="en-US" dirty="0"/>
              <a:t> v &lt;- c (TRUE, FALSE, TRUE)</a:t>
            </a:r>
          </a:p>
          <a:p>
            <a:r>
              <a:rPr lang="en-US" dirty="0"/>
              <a:t> We can also define a </a:t>
            </a:r>
            <a:r>
              <a:rPr lang="en-US" dirty="0">
                <a:solidFill>
                  <a:srgbClr val="FF0000"/>
                </a:solidFill>
              </a:rPr>
              <a:t>logical vector</a:t>
            </a:r>
          </a:p>
          <a:p>
            <a:pPr lvl="1"/>
            <a:r>
              <a:rPr lang="en-US" dirty="0"/>
              <a:t> Can be created with logical operators: &lt;, &lt;=, &gt;=, ==, !=, &amp; and 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8704" y="46582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v &lt;- 1:9 &gt; 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v</a:t>
            </a:r>
          </a:p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[1] FALSE FALSE FALSE FALSE FALSE  TRUE  TRUE  TRUE 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3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40" y="1695185"/>
            <a:ext cx="8915400" cy="2328333"/>
          </a:xfrm>
        </p:spPr>
        <p:txBody>
          <a:bodyPr>
            <a:normAutofit fontScale="92500"/>
          </a:bodyPr>
          <a:lstStyle/>
          <a:p>
            <a:r>
              <a:rPr lang="en-US" dirty="0"/>
              <a:t> Similarly, we can have a vector of strings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&gt; </a:t>
            </a:r>
            <a:r>
              <a:rPr lang="en-US" dirty="0" err="1"/>
              <a:t>vec</a:t>
            </a:r>
            <a:r>
              <a:rPr lang="en-US" dirty="0"/>
              <a:t> &lt;- c (“f1”, “f2”, “f3”)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sz="2400" b="1" dirty="0"/>
              <a:t>&gt;</a:t>
            </a:r>
            <a:r>
              <a:rPr lang="en-US" sz="2400" dirty="0"/>
              <a:t> </a:t>
            </a:r>
            <a:r>
              <a:rPr lang="en-US" sz="2400" dirty="0" err="1"/>
              <a:t>vec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[1] "f1" "f2" "f3“</a:t>
            </a:r>
          </a:p>
          <a:p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paste function </a:t>
            </a:r>
            <a:r>
              <a:rPr lang="en-US" dirty="0"/>
              <a:t>can be used to create a vector of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9640" y="3865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paste(1:3, 3:5,sep="*")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"1*3" "2*4" "3*5"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9066" y="4511597"/>
            <a:ext cx="9082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takes two </a:t>
            </a:r>
            <a:r>
              <a:rPr lang="en-US" sz="2400" dirty="0">
                <a:solidFill>
                  <a:srgbClr val="0070C0"/>
                </a:solidFill>
              </a:rPr>
              <a:t>vectors</a:t>
            </a:r>
            <a:r>
              <a:rPr lang="en-US" sz="2400" dirty="0"/>
              <a:t> of the same </a:t>
            </a:r>
            <a:r>
              <a:rPr lang="en-US" sz="2400" dirty="0">
                <a:solidFill>
                  <a:srgbClr val="FF0000"/>
                </a:solidFill>
              </a:rPr>
              <a:t>length</a:t>
            </a:r>
            <a:r>
              <a:rPr lang="en-US" sz="2400" dirty="0"/>
              <a:t>, and an optional argument, </a:t>
            </a:r>
            <a:r>
              <a:rPr lang="en-US" sz="2400" i="1" dirty="0" err="1">
                <a:solidFill>
                  <a:srgbClr val="00B050"/>
                </a:solidFill>
              </a:rPr>
              <a:t>sep</a:t>
            </a:r>
            <a:r>
              <a:rPr lang="en-US" sz="2400" dirty="0" err="1"/>
              <a:t>.</a:t>
            </a:r>
            <a:r>
              <a:rPr lang="en-US" sz="2400" dirty="0"/>
              <a:t>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element of the </a:t>
            </a:r>
            <a:r>
              <a:rPr lang="en-US" sz="2400" dirty="0">
                <a:solidFill>
                  <a:srgbClr val="FF0000"/>
                </a:solidFill>
              </a:rPr>
              <a:t>result</a:t>
            </a:r>
            <a:r>
              <a:rPr lang="en-US" sz="2400" dirty="0"/>
              <a:t> string, contains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elements of both the </a:t>
            </a:r>
            <a:r>
              <a:rPr lang="en-US" sz="2400" dirty="0">
                <a:solidFill>
                  <a:srgbClr val="0070C0"/>
                </a:solidFill>
              </a:rPr>
              <a:t>arguments</a:t>
            </a:r>
            <a:r>
              <a:rPr lang="en-US" sz="2400" dirty="0"/>
              <a:t>, separated by the string specified by </a:t>
            </a:r>
            <a:r>
              <a:rPr lang="en-US" sz="2400" i="1" dirty="0" err="1">
                <a:solidFill>
                  <a:srgbClr val="00B050"/>
                </a:solidFill>
              </a:rPr>
              <a:t>sep</a:t>
            </a:r>
            <a:r>
              <a:rPr lang="en-US" sz="2400" i="1" dirty="0" err="1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50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Values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981200" y="1219200"/>
            <a:ext cx="8458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vector is a sequence of data elements of the same basic type.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3317" y="3613319"/>
            <a:ext cx="3505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c() and rep() are </a:t>
            </a:r>
            <a:r>
              <a:rPr lang="en-US" sz="2400" b="1" dirty="0"/>
              <a:t>functions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22270" y="2476501"/>
            <a:ext cx="5184111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scores&lt;-c(65,75,80,88,82,99,100,100,50)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scores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65 75 80 88 82 99 100 100 50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studentnum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&lt;-1:9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studentnum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1 2 3 4 5 6 7 8 9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ones&lt;-rep(1,4)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ones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1 1 1 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names&lt;-c("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Nikita","Dexter","Sherlock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names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"Nikita" "Dexter" "Sherlock"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382000" cy="4983163"/>
          </a:xfrm>
        </p:spPr>
        <p:txBody>
          <a:bodyPr>
            <a:normAutofit/>
          </a:bodyPr>
          <a:lstStyle/>
          <a:p>
            <a:r>
              <a:rPr lang="en-US" dirty="0"/>
              <a:t>We use brackets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 ]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to pick specific elements in the vector. </a:t>
            </a:r>
          </a:p>
          <a:p>
            <a:endParaRPr lang="en-US" dirty="0"/>
          </a:p>
          <a:p>
            <a:r>
              <a:rPr lang="en-US" dirty="0"/>
              <a:t>In R, the index of the first element is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3505200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scores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65 75 80 88 82 99 100 100 50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scores[1]</a:t>
            </a:r>
          </a:p>
          <a:p>
            <a:r>
              <a:rPr lang="en-US" dirty="0">
                <a:latin typeface="Lucida Console" panose="020B06090405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[1] 65</a:t>
            </a:r>
            <a:endParaRPr lang="en-US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scores[2:3]</a:t>
            </a:r>
          </a:p>
          <a:p>
            <a:r>
              <a:rPr lang="en-US" dirty="0">
                <a:latin typeface="Lucida Console" panose="020B06090405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[1] 75 80</a:t>
            </a:r>
            <a:endParaRPr lang="en-US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scores[c(1,4)]</a:t>
            </a:r>
          </a:p>
          <a:p>
            <a:r>
              <a:rPr lang="en-US" dirty="0">
                <a:latin typeface="Lucida Console" panose="020B06090405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[1] 65 88</a:t>
            </a:r>
            <a:endParaRPr lang="en-US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75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statistics with R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981201" y="1219200"/>
            <a:ext cx="84582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You can get descriptive statistics from a vector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4200" y="1676400"/>
            <a:ext cx="6781800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scores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65 75 80 88 82 99 100 100 50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length(scores)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9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min(scores)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50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max(scores)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100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mean(scores)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82.11111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median(scores)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82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(scores)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17.09857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var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(scores)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292.3611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summary(scores)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Min. 1st Qu. Median Mean 3rd Qu. Max.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50.00 75.00 	82.00 82.11 99.00 100.00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5884" y="3229444"/>
            <a:ext cx="4173917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Again, length(), min(), max(), mean(), median(), </a:t>
            </a:r>
            <a:r>
              <a:rPr lang="en-US" sz="2000" dirty="0" err="1"/>
              <a:t>sd</a:t>
            </a:r>
            <a:r>
              <a:rPr lang="en-US" sz="2000" dirty="0"/>
              <a:t>(), </a:t>
            </a:r>
            <a:r>
              <a:rPr lang="en-US" sz="2000" dirty="0" err="1"/>
              <a:t>var</a:t>
            </a:r>
            <a:r>
              <a:rPr lang="en-US" sz="2000" dirty="0"/>
              <a:t>() and summary() are all </a:t>
            </a:r>
            <a:r>
              <a:rPr lang="en-US" sz="2400" b="1" dirty="0"/>
              <a:t>functions.</a:t>
            </a:r>
          </a:p>
          <a:p>
            <a:endParaRPr lang="en-US" sz="2400" b="1" dirty="0"/>
          </a:p>
          <a:p>
            <a:r>
              <a:rPr lang="en-US" sz="2000" dirty="0"/>
              <a:t>These functions accept vectors as parameter.</a:t>
            </a:r>
          </a:p>
        </p:txBody>
      </p:sp>
    </p:spTree>
    <p:extLst>
      <p:ext uri="{BB962C8B-B14F-4D97-AF65-F5344CB8AC3E}">
        <p14:creationId xmlns:p14="http://schemas.microsoft.com/office/powerpoint/2010/main" val="289643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F6FD43B1-1743-097E-1CE6-6432EBD760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7EBD68A-7DF0-4C94-8FB7-A3DB9FB48A51}" type="datetime1">
              <a:rPr lang="zh-TW" altLang="en-US" sz="1400"/>
              <a:pPr/>
              <a:t>2023/9/20</a:t>
            </a:fld>
            <a:endParaRPr lang="en-US" altLang="zh-TW" sz="1400"/>
          </a:p>
        </p:txBody>
      </p:sp>
      <p:sp>
        <p:nvSpPr>
          <p:cNvPr id="70659" name="Footer Placeholder 4">
            <a:extLst>
              <a:ext uri="{FF2B5EF4-FFF2-40B4-BE49-F238E27FC236}">
                <a16:creationId xmlns:a16="http://schemas.microsoft.com/office/drawing/2014/main" id="{C3922337-3034-DF4D-44C0-FC017E8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Jeff Lin, MD. PhD. </a:t>
            </a:r>
          </a:p>
        </p:txBody>
      </p:sp>
      <p:sp>
        <p:nvSpPr>
          <p:cNvPr id="70660" name="Slide Number Placeholder 5">
            <a:extLst>
              <a:ext uri="{FF2B5EF4-FFF2-40B4-BE49-F238E27FC236}">
                <a16:creationId xmlns:a16="http://schemas.microsoft.com/office/drawing/2014/main" id="{8365643E-8A50-0881-6CAF-DFFC9F30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317CED0-2C3E-4B85-B73C-5966EF3C8080}" type="slidenum">
              <a:rPr lang="en-US" altLang="zh-TW" sz="1400"/>
              <a:pPr/>
              <a:t>15</a:t>
            </a:fld>
            <a:endParaRPr lang="en-US" altLang="zh-TW" sz="1400"/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7A7E13D2-E548-4E79-F383-0AB6144D2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seq()</a:t>
            </a:r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08D83983-0C72-A6C1-8F12-348666C3A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1219200"/>
            <a:ext cx="8588375" cy="5018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&gt; 1.1:5</a:t>
            </a:r>
          </a:p>
          <a:p>
            <a:pPr eaLnBrk="1" hangingPunct="1">
              <a:buFontTx/>
              <a:buNone/>
            </a:pPr>
            <a:r>
              <a:rPr lang="en-US" altLang="zh-TW"/>
              <a:t>[1] 1.1 2.1 3.1 4.1</a:t>
            </a:r>
          </a:p>
          <a:p>
            <a:pPr eaLnBrk="1" hangingPunct="1">
              <a:buFontTx/>
              <a:buNone/>
            </a:pPr>
            <a:r>
              <a:rPr lang="en-US" altLang="zh-TW"/>
              <a:t>&gt; 4:-5</a:t>
            </a:r>
          </a:p>
          <a:p>
            <a:pPr eaLnBrk="1" hangingPunct="1">
              <a:buFontTx/>
              <a:buNone/>
            </a:pPr>
            <a:r>
              <a:rPr lang="en-US" altLang="zh-TW"/>
              <a:t> [1]  4  3  2  1  0 -1 -2 -3 -4 -5</a:t>
            </a:r>
          </a:p>
          <a:p>
            <a:pPr eaLnBrk="1" hangingPunct="1">
              <a:buFontTx/>
              <a:buNone/>
            </a:pPr>
            <a:r>
              <a:rPr lang="en-US" altLang="zh-TW"/>
              <a:t>&gt; seq(-1,2,0.5)</a:t>
            </a:r>
          </a:p>
          <a:p>
            <a:pPr eaLnBrk="1" hangingPunct="1">
              <a:buFontTx/>
              <a:buNone/>
            </a:pPr>
            <a:r>
              <a:rPr lang="en-US" altLang="zh-TW"/>
              <a:t>[1] -1.0 -0.5  0.0  0.5  1.0  1.5  2.0</a:t>
            </a:r>
          </a:p>
          <a:p>
            <a:pPr eaLnBrk="1" hangingPunct="1">
              <a:buFontTx/>
              <a:buNone/>
            </a:pPr>
            <a:r>
              <a:rPr lang="en-US" altLang="zh-TW"/>
              <a:t>&gt; seq(1,by=0.5,length=5)</a:t>
            </a:r>
          </a:p>
          <a:p>
            <a:pPr eaLnBrk="1" hangingPunct="1">
              <a:buFontTx/>
              <a:buNone/>
            </a:pPr>
            <a:r>
              <a:rPr lang="en-US" altLang="zh-TW"/>
              <a:t>[1] 1.0 1.5 2.0 2.5 3.0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D80AC6D7-1163-B46C-0329-87F76BB3B2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5BA18F5-22A1-4868-9A99-D482EB918136}" type="datetime1">
              <a:rPr lang="zh-TW" altLang="en-US" sz="1400"/>
              <a:pPr/>
              <a:t>2023/9/20</a:t>
            </a:fld>
            <a:endParaRPr lang="en-US" altLang="zh-TW" sz="1400"/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8572F042-CDAD-A5B0-71DB-F4FE8524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Jeff Lin, MD. PhD. 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FD1998E1-F751-619A-E4A9-B5831317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723EB11-FD23-4BC7-81EA-731C8098F49B}" type="slidenum">
              <a:rPr lang="en-US" altLang="zh-TW" sz="1400"/>
              <a:pPr/>
              <a:t>16</a:t>
            </a:fld>
            <a:endParaRPr lang="en-US" altLang="zh-TW" sz="1400"/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130362AA-6313-919B-2CFF-344338514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rep()</a:t>
            </a:r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96111798-D976-9F39-27A8-B8D4C633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52513"/>
            <a:ext cx="85344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rep() replicates elements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&gt; rep(1,5)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[1] 1 1 1 1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&gt; rep(1:2,3)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[1] 1 2 1 2 1 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&gt; rep(1:2,each=3)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[1] 1 1 1 2 2 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&gt; rep(1:2,each=3,len=4)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[1] 1 1 1 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&gt; rep(1:2,each=3,len=7)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[1] 1 1 1 2 2 2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&gt; rep(1:2,each=3,time=2)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 [1] 1 1 1 2 2 2 1 1 1 2 2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352675" y="1656959"/>
            <a:ext cx="7500938" cy="404018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GB" b="0" dirty="0"/>
              <a:t>A </a:t>
            </a:r>
            <a:r>
              <a:rPr lang="en-GB" dirty="0"/>
              <a:t>data structure</a:t>
            </a:r>
            <a:r>
              <a:rPr lang="en-GB" b="0" dirty="0"/>
              <a:t> is a way of organising data in computer memory such that it can be used for some purpose.</a:t>
            </a:r>
          </a:p>
          <a:p>
            <a:pPr marL="342900" indent="-342900">
              <a:buFont typeface="Arial"/>
              <a:buChar char="•"/>
            </a:pPr>
            <a:r>
              <a:rPr lang="en-GB" b="0" dirty="0"/>
              <a:t>There are many different kinds of data structures in computer languages – graphs (networks), lists, tables, etc.</a:t>
            </a:r>
          </a:p>
          <a:p>
            <a:pPr marL="342900" indent="-342900">
              <a:buFont typeface="Arial"/>
              <a:buChar char="•"/>
            </a:pPr>
            <a:r>
              <a:rPr lang="en-GB" b="0" dirty="0"/>
              <a:t>The most relevant in </a:t>
            </a:r>
            <a:r>
              <a:rPr lang="en-GB" dirty="0"/>
              <a:t>R</a:t>
            </a:r>
            <a:r>
              <a:rPr lang="en-GB" b="0" dirty="0"/>
              <a:t> are:</a:t>
            </a:r>
          </a:p>
          <a:p>
            <a:pPr marL="660400" lvl="1" indent="-342900">
              <a:buFont typeface="Arial"/>
              <a:buChar char="•"/>
            </a:pPr>
            <a:r>
              <a:rPr lang="en-GB" dirty="0"/>
              <a:t>The </a:t>
            </a:r>
            <a:r>
              <a:rPr lang="en-GB" b="1" dirty="0"/>
              <a:t>vector</a:t>
            </a:r>
          </a:p>
          <a:p>
            <a:pPr marL="660400" lvl="1" indent="-342900">
              <a:buFont typeface="Arial"/>
              <a:buChar char="•"/>
            </a:pPr>
            <a:r>
              <a:rPr lang="en-GB" b="0" dirty="0"/>
              <a:t>The </a:t>
            </a:r>
            <a:r>
              <a:rPr lang="en-GB" b="1" dirty="0"/>
              <a:t>matrix</a:t>
            </a:r>
          </a:p>
          <a:p>
            <a:pPr marL="660400" lvl="1" indent="-342900">
              <a:buFont typeface="Arial"/>
              <a:buChar char="•"/>
            </a:pPr>
            <a:r>
              <a:rPr lang="en-GB" b="1" dirty="0"/>
              <a:t>Arrays</a:t>
            </a:r>
          </a:p>
          <a:p>
            <a:pPr marL="660400" lvl="1" indent="-342900">
              <a:buFont typeface="Arial"/>
              <a:buChar char="•"/>
            </a:pPr>
            <a:r>
              <a:rPr lang="en-GB" b="1" dirty="0"/>
              <a:t>List</a:t>
            </a:r>
          </a:p>
          <a:p>
            <a:pPr marL="660400" lvl="1" indent="-342900">
              <a:buFont typeface="Arial"/>
              <a:buChar char="•"/>
            </a:pPr>
            <a:r>
              <a:rPr lang="en-GB" b="1" dirty="0"/>
              <a:t>Factors</a:t>
            </a:r>
          </a:p>
          <a:p>
            <a:pPr marL="660400" lvl="1" indent="-342900">
              <a:buFont typeface="Arial"/>
              <a:buChar char="•"/>
            </a:pPr>
            <a:r>
              <a:rPr lang="en-GB" dirty="0"/>
              <a:t>The </a:t>
            </a:r>
            <a:r>
              <a:rPr lang="en-GB" b="1" dirty="0" err="1"/>
              <a:t>dataframe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9139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Vector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688354" y="1836256"/>
            <a:ext cx="3600824" cy="524453"/>
          </a:xfrm>
          <a:ln w="57150" cmpd="sng">
            <a:noFill/>
            <a:prstDash val="sysDot"/>
            <a:bevel/>
          </a:ln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GB" b="0" dirty="0"/>
              <a:t>A </a:t>
            </a:r>
            <a:r>
              <a:rPr lang="en-GB" dirty="0"/>
              <a:t>vector</a:t>
            </a:r>
            <a:r>
              <a:rPr lang="en-GB" b="0" dirty="0"/>
              <a:t> is a sequence of numbers, strings or both (1 dimensional).</a:t>
            </a:r>
          </a:p>
          <a:p>
            <a:pPr marL="342900" indent="-342900">
              <a:buFont typeface="Arial"/>
              <a:buChar char="•"/>
            </a:pPr>
            <a:r>
              <a:rPr lang="en-GB" b="0" dirty="0"/>
              <a:t>Vectors have a </a:t>
            </a:r>
            <a:r>
              <a:rPr lang="en-GB" dirty="0"/>
              <a:t>length</a:t>
            </a:r>
            <a:r>
              <a:rPr lang="en-GB" b="0" dirty="0"/>
              <a:t> (</a:t>
            </a:r>
            <a:r>
              <a:rPr lang="en-GB" b="0" dirty="0">
                <a:latin typeface="Courier New"/>
                <a:cs typeface="Courier New"/>
              </a:rPr>
              <a:t>length()</a:t>
            </a:r>
            <a:r>
              <a:rPr lang="en-GB" b="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GB" b="0" dirty="0"/>
              <a:t>Elements can be accessed by indexing (</a:t>
            </a:r>
            <a:r>
              <a:rPr lang="en-GB" b="0" dirty="0">
                <a:latin typeface="Courier New"/>
                <a:cs typeface="Courier New"/>
              </a:rPr>
              <a:t>vec1[1]</a:t>
            </a:r>
            <a:r>
              <a:rPr lang="en-GB" b="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GB" b="0" dirty="0"/>
              <a:t>When a vector has a character element, all elements become characters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1410" y="1653018"/>
            <a:ext cx="467659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fr-FR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vec1 &lt;- c(10, 35, 67, 3)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&gt; length(vec1) </a:t>
            </a:r>
            <a:r>
              <a:rPr lang="fr-FR" sz="1600" b="1" dirty="0">
                <a:solidFill>
                  <a:prstClr val="black"/>
                </a:solidFill>
                <a:latin typeface="Courier New"/>
                <a:cs typeface="Courier New"/>
              </a:rPr>
              <a:t># vector length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[1] 4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&gt; vec1[1] </a:t>
            </a:r>
            <a:r>
              <a:rPr lang="fr-FR" sz="1600" b="1" dirty="0">
                <a:solidFill>
                  <a:prstClr val="black"/>
                </a:solidFill>
                <a:latin typeface="Courier New"/>
                <a:cs typeface="Courier New"/>
              </a:rPr>
              <a:t># indexing a vector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[1] 10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&gt; vec1[4]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[1] 3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&gt; class(vec1[4])</a:t>
            </a:r>
          </a:p>
          <a:p>
            <a:pPr defTabSz="914400"/>
            <a:r>
              <a:rPr lang="is-IS" sz="1600" dirty="0">
                <a:solidFill>
                  <a:prstClr val="black"/>
                </a:solidFill>
                <a:latin typeface="Courier New"/>
                <a:cs typeface="Courier New"/>
              </a:rPr>
              <a:t>[1] "numeric"</a:t>
            </a:r>
          </a:p>
          <a:p>
            <a:pPr defTabSz="914400"/>
            <a:r>
              <a:rPr lang="en-US" sz="1600" dirty="0">
                <a:solidFill>
                  <a:prstClr val="black"/>
                </a:solidFill>
                <a:latin typeface="Courier New"/>
                <a:cs typeface="Courier New"/>
              </a:rPr>
              <a:t>&gt; vec2 &lt;- c(10, 35, 67, 3, 'string')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&gt; vec2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[1] "10"     "35"     "67"     "3"      "string"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&gt; class(vec2)</a:t>
            </a:r>
          </a:p>
          <a:p>
            <a:pPr defTabSz="914400"/>
            <a:r>
              <a:rPr lang="fr-FR" sz="1600" dirty="0">
                <a:solidFill>
                  <a:prstClr val="black"/>
                </a:solidFill>
                <a:latin typeface="Courier New"/>
                <a:cs typeface="Courier New"/>
              </a:rPr>
              <a:t>[1] "character"</a:t>
            </a:r>
            <a:endParaRPr lang="en-US" sz="16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27060" y="1628588"/>
            <a:ext cx="4691529" cy="3914588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1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We can use </a:t>
            </a:r>
            <a:r>
              <a:rPr lang="en-US" b="1" dirty="0">
                <a:solidFill>
                  <a:srgbClr val="0070C0"/>
                </a:solidFill>
              </a:rPr>
              <a:t>&lt;-</a:t>
            </a:r>
            <a:r>
              <a:rPr lang="en-US" dirty="0"/>
              <a:t> as the </a:t>
            </a:r>
            <a:r>
              <a:rPr lang="en-US" dirty="0">
                <a:solidFill>
                  <a:srgbClr val="FF0000"/>
                </a:solidFill>
              </a:rPr>
              <a:t>assignment</a:t>
            </a:r>
            <a:r>
              <a:rPr lang="en-US" dirty="0"/>
              <a:t> operator in R</a:t>
            </a:r>
          </a:p>
          <a:p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x &lt;- </a:t>
            </a:r>
            <a:r>
              <a:rPr lang="en-US" dirty="0">
                <a:solidFill>
                  <a:srgbClr val="0033CC"/>
                </a:solidFill>
              </a:rPr>
              <a:t>4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(set x to 4)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printing</a:t>
            </a:r>
            <a:r>
              <a:rPr lang="en-US" dirty="0"/>
              <a:t> the value of x</a:t>
            </a:r>
          </a:p>
          <a:p>
            <a:r>
              <a:rPr lang="en-US" b="1" dirty="0"/>
              <a:t>&gt; x</a:t>
            </a:r>
            <a:br>
              <a:rPr lang="en-US" b="1" dirty="0"/>
            </a:br>
            <a:r>
              <a:rPr lang="en-US" dirty="0"/>
              <a:t>[1] 4</a:t>
            </a:r>
          </a:p>
          <a:p>
            <a:r>
              <a:rPr lang="en-US" dirty="0"/>
              <a:t>OR, </a:t>
            </a:r>
            <a:r>
              <a:rPr lang="en-US" b="1" dirty="0"/>
              <a:t>&gt; </a:t>
            </a: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[1] 4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Simplest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Numeric vector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 v &lt;- c(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33CC"/>
                </a:solidFill>
              </a:rPr>
              <a:t>2,3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&lt;-</a:t>
            </a:r>
            <a:r>
              <a:rPr lang="en-US" dirty="0"/>
              <a:t> is the assignment operator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dirty="0"/>
              <a:t> is the list concatenation operator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print</a:t>
            </a:r>
            <a:r>
              <a:rPr lang="en-US" dirty="0"/>
              <a:t> the value, </a:t>
            </a:r>
            <a:r>
              <a:rPr lang="en-US" i="1" dirty="0"/>
              <a:t>v</a:t>
            </a:r>
          </a:p>
          <a:p>
            <a:pPr lvl="1"/>
            <a:r>
              <a:rPr lang="en-US" dirty="0"/>
              <a:t>Type :   </a:t>
            </a:r>
            <a:r>
              <a:rPr lang="en-US" b="1" dirty="0"/>
              <a:t>&gt;</a:t>
            </a:r>
            <a:r>
              <a:rPr lang="en-US" dirty="0"/>
              <a:t> v</a:t>
            </a:r>
          </a:p>
          <a:p>
            <a:pPr lvl="1"/>
            <a:r>
              <a:rPr lang="en-US" dirty="0"/>
              <a:t>Output: [1] 1 2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vector is a full fledged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Let us do the following:</a:t>
            </a:r>
          </a:p>
          <a:p>
            <a:r>
              <a:rPr lang="en-US" dirty="0"/>
              <a:t>  </a:t>
            </a:r>
            <a:r>
              <a:rPr lang="en-US" b="1" dirty="0"/>
              <a:t>&gt; </a:t>
            </a:r>
            <a:r>
              <a:rPr lang="en-US" dirty="0"/>
              <a:t>1/v</a:t>
            </a:r>
            <a:br>
              <a:rPr lang="en-US" dirty="0"/>
            </a:br>
            <a:r>
              <a:rPr lang="en-US" dirty="0"/>
              <a:t>[1] 1.0000000 0.5000000 0.3333333</a:t>
            </a:r>
          </a:p>
          <a:p>
            <a:r>
              <a:rPr lang="en-US" b="1" dirty="0"/>
              <a:t>  &gt; </a:t>
            </a:r>
            <a:r>
              <a:rPr lang="en-US" dirty="0"/>
              <a:t>v + 2</a:t>
            </a:r>
            <a:br>
              <a:rPr lang="en-US" dirty="0"/>
            </a:br>
            <a:r>
              <a:rPr lang="en-US" dirty="0"/>
              <a:t>[1] 3 4 5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00B050"/>
                </a:solidFill>
              </a:rPr>
              <a:t>treat</a:t>
            </a:r>
            <a:r>
              <a:rPr lang="en-US" dirty="0"/>
              <a:t> a vector as a regular variable</a:t>
            </a:r>
          </a:p>
          <a:p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/>
              <a:t>, we can have:</a:t>
            </a:r>
          </a:p>
          <a:p>
            <a:pPr lvl="1"/>
            <a:r>
              <a:rPr lang="en-US" b="1" dirty="0"/>
              <a:t>&gt; </a:t>
            </a:r>
            <a:r>
              <a:rPr lang="en-US" dirty="0"/>
              <a:t>v1 &lt;- v / 2</a:t>
            </a:r>
            <a:br>
              <a:rPr lang="en-US" dirty="0"/>
            </a:br>
            <a:r>
              <a:rPr lang="en-US" b="1" dirty="0"/>
              <a:t>&gt; </a:t>
            </a:r>
            <a:r>
              <a:rPr lang="en-US" dirty="0"/>
              <a:t>v1</a:t>
            </a:r>
            <a:br>
              <a:rPr lang="en-US" dirty="0"/>
            </a:br>
            <a:r>
              <a:rPr lang="en-US" dirty="0"/>
              <a:t>[1] 0.5 1.0 1.5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vector with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</a:t>
            </a:r>
            <a:r>
              <a:rPr lang="en-US" dirty="0"/>
              <a:t> v &lt;- c (1,2,3)</a:t>
            </a:r>
            <a:br>
              <a:rPr lang="en-US" dirty="0"/>
            </a:br>
            <a:r>
              <a:rPr lang="en-US" b="1" dirty="0"/>
              <a:t>&gt;</a:t>
            </a:r>
            <a:r>
              <a:rPr lang="en-US" dirty="0"/>
              <a:t> v</a:t>
            </a:r>
          </a:p>
          <a:p>
            <a:pPr marL="0" indent="0">
              <a:buNone/>
            </a:pPr>
            <a:r>
              <a:rPr lang="en-US" dirty="0"/>
              <a:t>    [1] 1 2 3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vnew</a:t>
            </a:r>
            <a:r>
              <a:rPr lang="en-US" dirty="0"/>
              <a:t> &lt;- c (v,0,v)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vnew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[1] 1 2 3 0 1 2 3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dirty="0"/>
              <a:t> operator concatenates all the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on Vectors and 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If </a:t>
            </a:r>
            <a:r>
              <a:rPr lang="en-US" i="1" dirty="0"/>
              <a:t>v </a:t>
            </a:r>
            <a:r>
              <a:rPr lang="en-US" dirty="0"/>
              <a:t>is a vector</a:t>
            </a:r>
          </a:p>
          <a:p>
            <a:r>
              <a:rPr lang="en-US" dirty="0"/>
              <a:t> Here, are a few of the </a:t>
            </a:r>
            <a:r>
              <a:rPr lang="en-US" dirty="0">
                <a:solidFill>
                  <a:srgbClr val="00B050"/>
                </a:solidFill>
              </a:rPr>
              <a:t>functions</a:t>
            </a:r>
            <a:r>
              <a:rPr lang="en-US" dirty="0"/>
              <a:t> that take </a:t>
            </a:r>
            <a:r>
              <a:rPr lang="en-US" dirty="0">
                <a:solidFill>
                  <a:srgbClr val="0070C0"/>
                </a:solidFill>
              </a:rPr>
              <a:t>vectors</a:t>
            </a:r>
            <a:r>
              <a:rPr lang="en-US" dirty="0"/>
              <a:t> as inputs:</a:t>
            </a:r>
            <a:br>
              <a:rPr lang="en-US" dirty="0"/>
            </a:br>
            <a:r>
              <a:rPr lang="en-US" dirty="0"/>
              <a:t>mean(v), max(v), </a:t>
            </a:r>
            <a:r>
              <a:rPr lang="en-US" dirty="0" err="1"/>
              <a:t>sqrt</a:t>
            </a:r>
            <a:r>
              <a:rPr lang="en-US" dirty="0"/>
              <a:t>(v), length(v), sum(v), prod(v), sort (v) (in ascending order)</a:t>
            </a:r>
          </a:p>
          <a:p>
            <a:r>
              <a:rPr lang="en-US" b="1" dirty="0"/>
              <a:t>&gt;</a:t>
            </a:r>
            <a:r>
              <a:rPr lang="en-US" dirty="0"/>
              <a:t> x &lt;- 1 + 1i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&gt;</a:t>
            </a:r>
            <a:r>
              <a:rPr lang="en-US" dirty="0"/>
              <a:t> y &lt;- 1i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&gt;</a:t>
            </a:r>
            <a:r>
              <a:rPr lang="en-US" dirty="0"/>
              <a:t> x * y</a:t>
            </a:r>
          </a:p>
          <a:p>
            <a:pPr marL="0" indent="0">
              <a:buNone/>
            </a:pPr>
            <a:r>
              <a:rPr lang="en-US" dirty="0"/>
              <a:t>    [1] -1+1i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Suppose we want a vector of the form:</a:t>
            </a:r>
            <a:br>
              <a:rPr lang="en-US" dirty="0"/>
            </a:br>
            <a:r>
              <a:rPr lang="en-US" dirty="0"/>
              <a:t>(1,2,3,... 100)</a:t>
            </a:r>
          </a:p>
          <a:p>
            <a:r>
              <a:rPr lang="en-US" dirty="0"/>
              <a:t>We do not have to </a:t>
            </a:r>
            <a:r>
              <a:rPr lang="en-US" dirty="0">
                <a:solidFill>
                  <a:srgbClr val="0070C0"/>
                </a:solidFill>
              </a:rPr>
              <a:t>generate</a:t>
            </a:r>
            <a:r>
              <a:rPr lang="en-US" dirty="0"/>
              <a:t> it manually.</a:t>
            </a:r>
          </a:p>
          <a:p>
            <a:r>
              <a:rPr lang="en-US" dirty="0"/>
              <a:t>We can use the following commands:</a:t>
            </a:r>
            <a:br>
              <a:rPr lang="en-US" dirty="0"/>
            </a:br>
            <a:r>
              <a:rPr lang="en-US" b="1" dirty="0"/>
              <a:t>&gt; </a:t>
            </a:r>
            <a:r>
              <a:rPr lang="en-US" dirty="0"/>
              <a:t>v &lt;- 1:100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b="1" dirty="0"/>
              <a:t>&gt; </a:t>
            </a:r>
            <a:r>
              <a:rPr lang="en-US" dirty="0"/>
              <a:t>v &lt;- </a:t>
            </a:r>
            <a:r>
              <a:rPr lang="en-US" dirty="0" err="1"/>
              <a:t>seq</a:t>
            </a:r>
            <a:r>
              <a:rPr lang="en-US" dirty="0"/>
              <a:t>(1,100)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seq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takes an additional argument, which is the difference between consecutive numbers: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(1,100,10) gives (1,11,21,31 ... , 91)</a:t>
            </a:r>
          </a:p>
          <a:p>
            <a:r>
              <a:rPr lang="en-US" dirty="0">
                <a:solidFill>
                  <a:srgbClr val="0070C0"/>
                </a:solidFill>
              </a:rPr>
              <a:t>rep</a:t>
            </a:r>
            <a:r>
              <a:rPr lang="en-US" dirty="0"/>
              <a:t> (2,5) generates a vector (2, 2, 2, 2,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Microsoft Office PowerPoint</Application>
  <PresentationFormat>Widescreen</PresentationFormat>
  <Paragraphs>189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The R Language  </vt:lpstr>
      <vt:lpstr>Data Structures</vt:lpstr>
      <vt:lpstr>The Vector</vt:lpstr>
      <vt:lpstr>Normal Variables</vt:lpstr>
      <vt:lpstr>A Numeric Vector</vt:lpstr>
      <vt:lpstr>A vector is a full fledged variable</vt:lpstr>
      <vt:lpstr>Creating a vector with vectors</vt:lpstr>
      <vt:lpstr>Functions on Vectors and Complex Numbers</vt:lpstr>
      <vt:lpstr>Generating Vectors</vt:lpstr>
      <vt:lpstr>Boolean Variables and Vectors</vt:lpstr>
      <vt:lpstr>String Vectors</vt:lpstr>
      <vt:lpstr>Vectors of Values</vt:lpstr>
      <vt:lpstr>Indexing Vectors</vt:lpstr>
      <vt:lpstr>Simple statistics with R</vt:lpstr>
      <vt:lpstr>seq()</vt:lpstr>
      <vt:lpstr>rep()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 Language  </dc:title>
  <dc:creator>Sathya A</dc:creator>
  <cp:lastModifiedBy>Sathya A</cp:lastModifiedBy>
  <cp:revision>1</cp:revision>
  <dcterms:created xsi:type="dcterms:W3CDTF">2023-09-20T04:37:27Z</dcterms:created>
  <dcterms:modified xsi:type="dcterms:W3CDTF">2023-09-20T04:37:59Z</dcterms:modified>
</cp:coreProperties>
</file>