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775" r:id="rId4"/>
    <p:sldId id="785" r:id="rId5"/>
    <p:sldId id="788" r:id="rId6"/>
    <p:sldId id="787" r:id="rId7"/>
    <p:sldId id="789" r:id="rId8"/>
    <p:sldId id="790" r:id="rId9"/>
    <p:sldId id="792" r:id="rId10"/>
    <p:sldId id="791" r:id="rId11"/>
    <p:sldId id="266" r:id="rId12"/>
    <p:sldId id="271" r:id="rId13"/>
    <p:sldId id="272" r:id="rId14"/>
    <p:sldId id="273" r:id="rId15"/>
    <p:sldId id="274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86BCB-02FD-4284-854B-AC25900977C2}" v="35" dt="2023-09-21T06:22:51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0" autoAdjust="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9B8C-81F3-C1FE-20FE-1FAE52697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497A2-1B8A-85C6-009D-FB0402B62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2B35-65BB-A6D5-67C3-09093EB5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1A09-88F3-6BD7-BB47-CE9E608A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97D7-64C0-8FAE-E6B3-D114708F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8A76-8A1D-BC48-1919-EF04C02C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60543-4C99-ED98-9E2F-4ADB994CA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7603-F0B6-9766-D72F-B0B8CD29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A8D32-A71A-7204-5700-34B45765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E4083-072E-A1A6-4A7A-26734201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62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DACF8-C1E8-3A3E-B4AD-7EC06F36F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88C50-D1E1-F50D-7410-55D40D922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93DF-927B-CDCA-7D01-2D95C828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0D66-3451-9C6D-201E-FF226F52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3D4B-8E2A-DC82-F627-2B172F53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8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A9B3-8B58-0531-2D01-9BB8AE5E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3964E-F82F-DCE7-846E-67787CD2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289AD-48DD-844F-A704-93CDDC4D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3454C-9064-B954-E578-DCA44922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91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5C17-0422-92AC-CE51-BE43668EC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7D4E-7D4A-C96B-903B-21B55EBE9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CB58-9E29-5AC8-6CC9-18114B47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33E4-E5C9-024A-17BF-B386FAE9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1884-84D6-F87F-5B96-7FAC3119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18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8BC0-ACA8-9E1C-82C0-E5B28F70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D691-D630-A04D-8758-884796AC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1716-6643-3A79-EA15-BAF4E791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3F8D-4EC8-A6D2-B9D4-E3EE1F87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049B-B9CE-67CE-AA47-33E9C159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37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ACBF-1C71-1EC7-95A2-AE50EC13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B5264-B2B5-49C7-EB2E-EBAFA739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DC09-97FC-C9FD-C733-1832A19A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9066-58D5-2C1F-38EF-46C3B3AC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1FC4-3E20-E585-5D1A-3C8F8423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62B2-9E1E-EAE9-F36E-2C11274C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C5C8-9ADB-D19E-27E1-FA6CC16B9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11A3-9476-7C4A-3AC3-B3352252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8ABD4-585C-1399-7479-79D24719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840EE-1330-B8F4-DE57-9571D251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0F9CD-82D3-AAB0-06FA-2DAD880B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72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D7F0-C9BE-E070-ADFC-2A44A293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9106-091B-6F68-9942-8F1A7184A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770D8-764E-3E42-C926-4FDF70A3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934F0-40A5-BD59-5274-75D9F4542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DEB5F-1B53-EEB3-D096-DC9ECCDC0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22F3D-3B59-6BDA-5F80-34D10B99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8B82B-3ACD-1FF4-7579-B9994B13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2A4AC-41AD-75A7-7DBC-22FA20FF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048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749C-DBC5-A73E-97A1-AE1D5D4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C033A-FD0E-2064-39D5-E8590D5C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914E0-680E-6151-A5B4-261E75AD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35D1C-6387-0FD4-E446-CA1C3EBB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13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C32E6-785B-435F-820A-9588A508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92903-2AE6-CE6F-7D5D-A1C295AC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E2111-E418-0AEE-E931-555F698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8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9285-B0A9-068C-5BCD-37FA2708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12CF-8F96-AE8C-29C2-96C0AD4A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7E96-C968-2133-E23E-3B0CF880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74E9-B6FB-40E4-3FBD-A69E6745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4B69-6586-4D83-AE0C-6AACD4DB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648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0602-9BE8-E06A-4982-BEB492FB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3B4A-720B-F22F-B034-DEE5EF5E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EC894-46B3-C676-9E40-6BF33B0C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1B5A5-7B9A-603F-3612-4998166A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8A198-5638-D60F-2E68-2D8826FC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EACE0-7956-8C30-C9DE-3114D22B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11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760-7253-5205-B553-160EED08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095D4-F113-C675-9115-0F6032286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03A9C-1C14-1D49-CC4C-043AE3D1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CE210-60D0-1DB5-5714-0886603F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6E41-FB82-39B1-D4CB-8E8A09A6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210F-D08F-2C50-6CC9-1C24BDF6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54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526A-E865-B175-83A6-B5E4603E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75056-D3DD-3A9A-3102-28836694E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30CC-1892-C585-914F-CD1F4665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8C14-0E02-0390-07DA-FF4D5671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B9FBD-AC03-3DF3-711B-B1B27780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56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8C0E0-79D4-1DF1-997E-90BFC91FE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DB4B5-DE86-03E0-B0C4-887362F5F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0D495-341D-11B9-0EC2-1BBDB67B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0970-2C62-145D-11C6-3D9B196A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8A19-0772-4D6F-8BD8-E86A6205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286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0808-6875-F6E3-9D2B-1A35ABD2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F23D4-CC82-8404-35F8-AD20B4025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FFF19-F9AC-3792-F78A-9DF69F62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34E84-F430-A894-E814-7950CAD2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598D-34DB-2382-5B90-7A79AF4F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09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474D-B6AC-4594-3FE9-C706AD0F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7BD4-0169-9F09-7064-7A70A4F19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117E-B6CD-A89E-D1C8-9581DFCB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481F-ED27-F99B-7116-128FD2C0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5166-3CA9-7FEC-C488-BDCE7B8B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94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ABE6-A39E-C470-6C85-1456BE97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86DF-4B4A-5323-A692-40E58F633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9507-7B6C-5206-EAF8-DC9C674D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0D95-4FCD-DD10-B51B-650C155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1BB9-F9C4-755A-D53C-0C16C216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29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EF86-D2C7-B228-BD54-18BB376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A988-FFC0-081D-C0E8-E023CD62A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FA9D8-CC9E-50D1-3693-72028FFE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935E-99B4-9AB4-F2DE-53297758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C943D-08BB-3BD7-89BF-881DADD7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8CC5-F002-4422-17B3-215411A0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78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DBA1-F201-303C-0C3A-07B77760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480CA-F2E9-0B04-5B45-3CD3DD5F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5599-274E-FC41-5605-80C53A03B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96DAC-BA6C-35E3-C1F8-E02DB2727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DF599-A14C-B696-6AAB-75F52C260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DAB0C-B6A3-5DAB-75D6-B1F181C3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8863A-E087-61D5-6F96-325107B1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4381D-4A32-CB64-69CE-1CCA3A46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778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3A0F-5464-C5C9-6207-865344C6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77698-054C-03AB-7E70-1DFA6976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54372-393D-8A06-4FCB-0207A5ED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B7FB-E1BE-F4D7-8DE3-3D8D373B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2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9C6B-860D-3870-C281-F22F904E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8879-5C19-1627-06EF-74006223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130D-11EA-8AB8-24D4-DB613878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87E0-BE88-00E9-2CB4-FCCFB161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85E7-E914-FC24-20E8-CBB32EA8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8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E139E-701D-EE37-DD7B-E0BC58E0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0A319-3D06-5BDF-B58D-597AC8A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013C-9F12-54EF-4664-515EB18F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11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5EAC-A317-D0F6-D426-CA1866D3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F706-5655-CFD4-CE43-F70A9D23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43786-374D-22F3-99F3-C9FB982D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0FA9C-1270-F7C1-F434-D3913657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15A59-D9A0-36E2-EA58-0391C094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32111-4913-687A-9CC2-4BF239CA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899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3823-153F-171B-023C-84FAE60A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3189-22A6-D2B3-D933-D0DB3F2BD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98B15-9732-E97A-567A-B6F310760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F27C-60C4-064B-861D-9186337F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AA5C9-E4D3-831D-D7AE-8C7B9CA6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5911C-4F6E-E44E-7CBC-EC9345D5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863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8FC0-4707-D54D-1819-20979E31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CF9F2-83B7-A4A9-57FD-6544C031D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E71A-5F92-A392-E626-87EA3331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F9CC9-209B-CABC-A7FE-6332F261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FFFB-7EE9-53A7-49FF-1A0C61A6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59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F45FC-68F9-3779-42C4-55FA0025F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5BD50-EEB7-8223-90AB-5C7B724CD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F4E2-3B8A-FE87-953A-67B3F96E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A810-2290-52FB-E0F1-100B6A5B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65260-CCE8-FECE-A961-5A33ED40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13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B2C8-7D4B-9A2E-C637-88B1930A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42A0-4192-004C-60E2-235BA24C6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9442-63AE-1404-A863-B2F6B60AD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B6F68-5599-0D0D-2026-7A3195B9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9F65A-27F3-C692-95FF-46E66189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BB1BD-423C-4B00-B4E4-42766012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7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04F-F773-BCCC-4DEB-E208F0B7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4A9CC-D609-FE62-608A-BC6FE043A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4787F-057F-6242-7552-3807A87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8E197-CF5B-7F52-5E4C-4A1430A71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5A219-8EF8-FC18-A78E-0D20D0C2D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4D379-DB93-0402-B3E9-811E2ECC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905A6-C564-FF73-9945-EF6C2B1E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B8261-741C-F465-112C-2D5FF3D3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EAE7-59AA-A7FF-499D-39887FAB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B94FD-7965-83A4-6376-3AAE1AC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6878A-840B-6D97-57A9-7223F6D1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BFCD-B132-105E-F6A3-997A5733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09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C837A-1656-31CF-CE14-E8D79F67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EAD64-62A5-70DE-B52C-14E04F20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484E1-A48C-9BAD-EB81-327DC551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B525-D3C9-A195-22E2-E0ED8A07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58A6-343B-0A7E-5CDD-80C0B87D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4B49-F421-21D6-A405-EE9B3151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805CC-0A44-EA94-6C2B-ED2C8C63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B4694-FB20-3524-EE2B-3A5D64F1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848A7-7F03-62C2-31AB-F7E8D558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6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2242-A2B5-9714-FFD8-1D583339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8E30D-A932-6F07-6B31-A37A9F2B8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4AFF-26A9-A49D-50C6-CCDAEEE5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8A126-2B1D-EA6F-B768-E3179C93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1428F-D1CD-08BF-DD97-6485A246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BB7F5-BC04-2018-10EC-0953E47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6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AB2CD-A49B-EE97-B12B-F1A103AB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3ADFC-7554-22EE-0BC5-63D9E85E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0258-A21E-7096-D2E1-5929AB17B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D89C-9124-4522-99BE-AED9AEC4C70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63DB-9870-7ACD-3289-19C4620C8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2852-A13E-01C3-48B6-A1F0973B5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25C9-C89C-42E7-B090-FB650901D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8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91ED0-FADC-165D-58B0-0440C781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258B3-F962-C204-C2EF-2028D944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C01B-4537-AEF2-0854-868729B8C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0C24-67C3-4584-869C-D9E7E0F4AA0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B66E-3A04-C5BE-42E4-DE543F8B3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AA83-E2CA-D06D-8358-A39861F8F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D635-15FB-4B85-8F04-228A83EA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1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672D8-B831-29DA-6EB2-15400CC4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D51A-1658-61EB-6581-9AE795F2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9FDD-DE3A-830B-E6BF-7504E46F6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F45D-28E0-4924-A795-2F15F4B4354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CA58-1FBC-1C23-ADDD-4A6FCFF63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FE08-B26F-FA69-223B-7CA16B2F6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5B93-9BA4-4A64-B05B-BDAECB75E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r/base/factor.html" TargetMode="External"/><Relationship Id="rId2" Type="http://schemas.openxmlformats.org/officeDocument/2006/relationships/hyperlink" Target="https://rdrr.io/r/base/c.html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rdrr.io/r/base/sor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>
            <a:extLst>
              <a:ext uri="{FF2B5EF4-FFF2-40B4-BE49-F238E27FC236}">
                <a16:creationId xmlns:a16="http://schemas.microsoft.com/office/drawing/2014/main" id="{99721ABC-CDC5-4BAA-3601-5DD5D86D9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sort() &amp; rank()</a:t>
            </a:r>
          </a:p>
        </p:txBody>
      </p:sp>
      <p:sp>
        <p:nvSpPr>
          <p:cNvPr id="72710" name="Rectangle 3">
            <a:extLst>
              <a:ext uri="{FF2B5EF4-FFF2-40B4-BE49-F238E27FC236}">
                <a16:creationId xmlns:a16="http://schemas.microsoft.com/office/drawing/2014/main" id="{8864F583-35FA-148C-D266-F8432E8EAF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/>
              <a:t>sort(vector) and rank(vector) sorts items in and rank vector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&gt; x&lt;-c(8,6,9,7)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&gt; sort(x)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[1] 6 7 8 9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&gt; rank(x)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[1] 3 1 4 2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&gt; rank(x)[1]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[1] 3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&gt; x[rank(x) = =1]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[1] 6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&gt; x[rank(x)]</a:t>
            </a:r>
          </a:p>
          <a:p>
            <a:pPr lvl="1" eaLnBrk="1" hangingPunct="1">
              <a:buFontTx/>
              <a:buNone/>
            </a:pPr>
            <a:r>
              <a:rPr lang="en-US" altLang="zh-TW" dirty="0"/>
              <a:t>[1] 9 8 7 6</a:t>
            </a:r>
          </a:p>
        </p:txBody>
      </p:sp>
      <p:sp>
        <p:nvSpPr>
          <p:cNvPr id="72706" name="Date Placeholder 3">
            <a:extLst>
              <a:ext uri="{FF2B5EF4-FFF2-40B4-BE49-F238E27FC236}">
                <a16:creationId xmlns:a16="http://schemas.microsoft.com/office/drawing/2014/main" id="{470777EA-9DDD-C5EA-C55A-2F4D835B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B71CD18-D674-4248-83C3-DC3196F73F0D}" type="datetime1">
              <a:rPr lang="zh-TW" altLang="en-US" sz="1400"/>
              <a:pPr/>
              <a:t>2023/9/22</a:t>
            </a:fld>
            <a:endParaRPr lang="en-US" altLang="zh-TW" sz="1400"/>
          </a:p>
        </p:txBody>
      </p:sp>
      <p:sp>
        <p:nvSpPr>
          <p:cNvPr id="72707" name="Footer Placeholder 4">
            <a:extLst>
              <a:ext uri="{FF2B5EF4-FFF2-40B4-BE49-F238E27FC236}">
                <a16:creationId xmlns:a16="http://schemas.microsoft.com/office/drawing/2014/main" id="{A927354E-B26F-B298-D109-6A4B0FAE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 sz="1400" dirty="0"/>
          </a:p>
        </p:txBody>
      </p:sp>
      <p:sp>
        <p:nvSpPr>
          <p:cNvPr id="72708" name="Slide Number Placeholder 5">
            <a:extLst>
              <a:ext uri="{FF2B5EF4-FFF2-40B4-BE49-F238E27FC236}">
                <a16:creationId xmlns:a16="http://schemas.microsoft.com/office/drawing/2014/main" id="{C011B701-C548-C27B-9B11-53E8C302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A6F86E3-0245-459F-BB8D-CDB11D8F688F}" type="slidenum">
              <a:rPr lang="en-US" altLang="zh-TW" sz="1400"/>
              <a:pPr/>
              <a:t>1</a:t>
            </a:fld>
            <a:endParaRPr lang="en-US" altLang="zh-TW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 of the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34933" y="1905000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Indian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34933" y="2455334"/>
            <a:ext cx="1735667" cy="550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Chinese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34932" y="3005668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Indian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34931" y="3556002"/>
            <a:ext cx="1735667" cy="550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Chinese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4930" y="4119037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4930" y="4669371"/>
            <a:ext cx="1735667" cy="55033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Russian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22067" y="1905000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22067" y="2455334"/>
            <a:ext cx="1735667" cy="550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22066" y="3005668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22065" y="3556002"/>
            <a:ext cx="1735667" cy="550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222064" y="4119037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222064" y="4669371"/>
            <a:ext cx="1735667" cy="55033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4930" y="5495728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96625" y="5508429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447798" y="2658533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Indian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447797" y="3208867"/>
            <a:ext cx="1735667" cy="550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Chinese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47796" y="3759201"/>
            <a:ext cx="1735667" cy="55033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Russian</a:t>
            </a:r>
          </a:p>
        </p:txBody>
      </p:sp>
      <p:cxnSp>
        <p:nvCxnSpPr>
          <p:cNvPr id="22" name="Straight Arrow Connector 21"/>
          <p:cNvCxnSpPr>
            <a:stCxn id="18" idx="3"/>
            <a:endCxn id="4" idx="1"/>
          </p:cNvCxnSpPr>
          <p:nvPr/>
        </p:nvCxnSpPr>
        <p:spPr>
          <a:xfrm flipV="1">
            <a:off x="3183465" y="2180167"/>
            <a:ext cx="1151468" cy="75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6" idx="1"/>
          </p:cNvCxnSpPr>
          <p:nvPr/>
        </p:nvCxnSpPr>
        <p:spPr>
          <a:xfrm>
            <a:off x="3183465" y="2933700"/>
            <a:ext cx="1151467" cy="3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3242733" y="2946401"/>
            <a:ext cx="1092197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5" idx="1"/>
          </p:cNvCxnSpPr>
          <p:nvPr/>
        </p:nvCxnSpPr>
        <p:spPr>
          <a:xfrm flipV="1">
            <a:off x="3183464" y="2730501"/>
            <a:ext cx="1151469" cy="7535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7" idx="1"/>
          </p:cNvCxnSpPr>
          <p:nvPr/>
        </p:nvCxnSpPr>
        <p:spPr>
          <a:xfrm>
            <a:off x="3183464" y="3484034"/>
            <a:ext cx="1151467" cy="3471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9" idx="1"/>
          </p:cNvCxnSpPr>
          <p:nvPr/>
        </p:nvCxnSpPr>
        <p:spPr>
          <a:xfrm>
            <a:off x="3183463" y="4034368"/>
            <a:ext cx="1151467" cy="91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4650" y="4348495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213954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020" y="5232902"/>
            <a:ext cx="8915400" cy="153514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 of a factor indicate the categories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3684" y="1744827"/>
            <a:ext cx="88697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nationalities &lt;- c ("Indian", "Chinese", "Indian", "Chinese",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"Indian", "Russian") # create a factor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marks &lt;- c (6, 8, 7, 9, 8, 10)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8437830" y="335340"/>
            <a:ext cx="3485584" cy="820935"/>
          </a:xfrm>
          <a:prstGeom prst="cloud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character starts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3684" y="3441374"/>
            <a:ext cx="7601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(nationalities)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 Indian  Chinese Indian  Chinese Indian  Russian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Levels: Chinese Indian Russian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8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64333"/>
          </a:xfrm>
        </p:spPr>
        <p:txBody>
          <a:bodyPr/>
          <a:lstStyle/>
          <a:p>
            <a:r>
              <a:rPr lang="en-US" dirty="0"/>
              <a:t> Now let us apply the factor to the marks vector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3078178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&lt;-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tapply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(marks,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mean)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057655" y="4688311"/>
            <a:ext cx="2571184" cy="751438"/>
          </a:xfrm>
          <a:prstGeom prst="wedgeRectCallout">
            <a:avLst>
              <a:gd name="adj1" fmla="val -15199"/>
              <a:gd name="adj2" fmla="val -2146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of marks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827292" y="3773786"/>
            <a:ext cx="2571184" cy="751438"/>
          </a:xfrm>
          <a:prstGeom prst="wedgeRectCallout">
            <a:avLst>
              <a:gd name="adj1" fmla="val 70716"/>
              <a:gd name="adj2" fmla="val -905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Works on each element of the list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272543" y="3733831"/>
            <a:ext cx="1631133" cy="751438"/>
          </a:xfrm>
          <a:prstGeom prst="wedgeRectCallout">
            <a:avLst>
              <a:gd name="adj1" fmla="val -26467"/>
              <a:gd name="adj2" fmla="val -881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8317117" y="3733831"/>
            <a:ext cx="2556095" cy="751438"/>
          </a:xfrm>
          <a:prstGeom prst="wedgeRectCallout">
            <a:avLst>
              <a:gd name="adj1" fmla="val -79751"/>
              <a:gd name="adj2" fmla="val -893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mean in each category</a:t>
            </a:r>
          </a:p>
        </p:txBody>
      </p:sp>
    </p:spTree>
    <p:extLst>
      <p:ext uri="{BB962C8B-B14F-4D97-AF65-F5344CB8AC3E}">
        <p14:creationId xmlns:p14="http://schemas.microsoft.com/office/powerpoint/2010/main" val="65299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961" y="3716270"/>
            <a:ext cx="8915400" cy="2108767"/>
          </a:xfrm>
        </p:spPr>
        <p:txBody>
          <a:bodyPr/>
          <a:lstStyle/>
          <a:p>
            <a:r>
              <a:rPr lang="en-US" dirty="0"/>
              <a:t> Let us now </a:t>
            </a:r>
            <a:r>
              <a:rPr lang="en-US" dirty="0">
                <a:solidFill>
                  <a:srgbClr val="0070C0"/>
                </a:solidFill>
              </a:rPr>
              <a:t>apply</a:t>
            </a:r>
            <a:r>
              <a:rPr lang="en-US" dirty="0"/>
              <a:t> the sum function</a:t>
            </a:r>
            <a:br>
              <a:rPr lang="en-US" dirty="0"/>
            </a:br>
            <a:r>
              <a:rPr lang="en-US" b="1" dirty="0"/>
              <a:t>&gt; </a:t>
            </a:r>
            <a:r>
              <a:rPr lang="en-US" dirty="0" err="1"/>
              <a:t>tapply</a:t>
            </a:r>
            <a:r>
              <a:rPr lang="en-US" dirty="0"/>
              <a:t> (marks, </a:t>
            </a:r>
            <a:r>
              <a:rPr lang="en-US" dirty="0" err="1"/>
              <a:t>fac</a:t>
            </a:r>
            <a:r>
              <a:rPr lang="en-US" dirty="0"/>
              <a:t>, sum)</a:t>
            </a:r>
            <a:br>
              <a:rPr lang="en-US" dirty="0"/>
            </a:br>
            <a:r>
              <a:rPr lang="en-US" dirty="0"/>
              <a:t>Chinese  Indian Russian</a:t>
            </a:r>
          </a:p>
          <a:p>
            <a:pPr marL="0" indent="0">
              <a:buNone/>
            </a:pPr>
            <a:r>
              <a:rPr lang="en-US" dirty="0"/>
              <a:t>           17      21      10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925" y="1610305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Chinese  Indian Russian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8.5     7.0    10.0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15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and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332740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 Let us </a:t>
            </a:r>
            <a:r>
              <a:rPr lang="en-US" dirty="0">
                <a:solidFill>
                  <a:srgbClr val="FF0000"/>
                </a:solidFill>
              </a:rPr>
              <a:t>assume</a:t>
            </a:r>
            <a:r>
              <a:rPr lang="en-US" dirty="0"/>
              <a:t> that the factor is </a:t>
            </a:r>
            <a:r>
              <a:rPr lang="en-US" i="1" dirty="0"/>
              <a:t>fac.</a:t>
            </a:r>
          </a:p>
          <a:p>
            <a:r>
              <a:rPr lang="en-US" i="1" dirty="0"/>
              <a:t> </a:t>
            </a:r>
            <a:r>
              <a:rPr lang="en-US" i="1" dirty="0" err="1"/>
              <a:t>fac</a:t>
            </a:r>
            <a:r>
              <a:rPr lang="en-US" i="1" dirty="0"/>
              <a:t> </a:t>
            </a:r>
            <a:r>
              <a:rPr lang="en-US" dirty="0"/>
              <a:t>is</a:t>
            </a:r>
          </a:p>
          <a:p>
            <a:pPr marL="457200" lvl="1" indent="0">
              <a:buNone/>
            </a:pPr>
            <a:r>
              <a:rPr lang="it-IT" sz="2000" dirty="0"/>
              <a:t>[1] Indian  Chinese Indian  Chinese Indian  Russian</a:t>
            </a:r>
          </a:p>
          <a:p>
            <a:pPr marL="457200" lvl="1" indent="0">
              <a:buNone/>
            </a:pPr>
            <a:r>
              <a:rPr lang="en-US" sz="2000" dirty="0"/>
              <a:t>Levels: Chinese Indian Russian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levels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returns a vector containing all the unique labels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table</a:t>
            </a:r>
            <a:r>
              <a:rPr lang="en-US" i="1" dirty="0"/>
              <a:t> </a:t>
            </a:r>
            <a:r>
              <a:rPr lang="en-US" dirty="0"/>
              <a:t>returns a special kind of array that contains the </a:t>
            </a:r>
            <a:r>
              <a:rPr lang="en-US" dirty="0">
                <a:solidFill>
                  <a:srgbClr val="00B050"/>
                </a:solidFill>
              </a:rPr>
              <a:t>counts</a:t>
            </a:r>
            <a:r>
              <a:rPr lang="en-US" dirty="0"/>
              <a:t> of entries for each label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70200" y="1408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levels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[1] "Chinese" "Indian"  "Russian"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&gt; table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fac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Chinese  Indian Russian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2       3       1</a:t>
            </a:r>
          </a:p>
        </p:txBody>
      </p:sp>
    </p:spTree>
    <p:extLst>
      <p:ext uri="{BB962C8B-B14F-4D97-AF65-F5344CB8AC3E}">
        <p14:creationId xmlns:p14="http://schemas.microsoft.com/office/powerpoint/2010/main" val="118268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>
            <a:extLst>
              <a:ext uri="{FF2B5EF4-FFF2-40B4-BE49-F238E27FC236}">
                <a16:creationId xmlns:a16="http://schemas.microsoft.com/office/drawing/2014/main" id="{25196D3B-A663-4A9F-BC28-52DB842578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BBA706C-2191-481F-997A-DF5F259892A7}" type="datetime1">
              <a:rPr lang="zh-TW" altLang="en-US" sz="1400"/>
              <a:pPr/>
              <a:t>2023/9/22</a:t>
            </a:fld>
            <a:endParaRPr lang="en-US" altLang="zh-TW" sz="1400"/>
          </a:p>
        </p:txBody>
      </p:sp>
      <p:sp>
        <p:nvSpPr>
          <p:cNvPr id="73731" name="Footer Placeholder 4">
            <a:extLst>
              <a:ext uri="{FF2B5EF4-FFF2-40B4-BE49-F238E27FC236}">
                <a16:creationId xmlns:a16="http://schemas.microsoft.com/office/drawing/2014/main" id="{D3783198-0983-B769-A308-DCF360F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 sz="1400" dirty="0"/>
          </a:p>
        </p:txBody>
      </p:sp>
      <p:sp>
        <p:nvSpPr>
          <p:cNvPr id="73732" name="Slide Number Placeholder 5">
            <a:extLst>
              <a:ext uri="{FF2B5EF4-FFF2-40B4-BE49-F238E27FC236}">
                <a16:creationId xmlns:a16="http://schemas.microsoft.com/office/drawing/2014/main" id="{87CD0F15-8141-9B43-C3D2-19AFB0F3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BF300FD-D05C-4D2F-9CF5-8D01A6AC32BE}" type="slidenum">
              <a:rPr lang="en-US" altLang="zh-TW" sz="1400"/>
              <a:pPr/>
              <a:t>2</a:t>
            </a:fld>
            <a:endParaRPr lang="en-US" altLang="zh-TW" sz="1400"/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30FEBF0A-3D64-70B3-3C7B-39B35E686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rank() &amp; order()</a:t>
            </a:r>
          </a:p>
        </p:txBody>
      </p:sp>
      <p:sp>
        <p:nvSpPr>
          <p:cNvPr id="73734" name="Rectangle 3">
            <a:extLst>
              <a:ext uri="{FF2B5EF4-FFF2-40B4-BE49-F238E27FC236}">
                <a16:creationId xmlns:a16="http://schemas.microsoft.com/office/drawing/2014/main" id="{D641974D-3F10-7D1F-5E70-DC0A4EB4E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0122" y="1377979"/>
            <a:ext cx="8534400" cy="50434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&gt; x&lt;-c(8,6,9,7)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&gt; order(x)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[1] 2 4 1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&gt; rank(x)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[1] 3 1 4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&gt; x[order(x)]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[1] 6 7 8 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&gt; x[rank(x)]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/>
              <a:t>[1] 9 8 7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A5B3-1E61-CBED-60A8-A36DB3B4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ED05-9360-086B-CF2C-1281B7E5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Imagine that you have a variable that records month: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x1 &lt;- c("Dec", "Apr", "Jan", "Mar")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a string to record this variable has two problems: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are only twelve possible months, and there’s nothing saving you from typos:</a:t>
            </a:r>
          </a:p>
          <a:p>
            <a:pPr marL="914400" lvl="2" indent="0">
              <a:buNone/>
            </a:pPr>
            <a:r>
              <a:rPr lang="en-US" sz="2800" dirty="0"/>
              <a:t>x2 &lt;- c("Dec", "Apr", "Jam", "Mar")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doesn’t sort in a useful way:</a:t>
            </a:r>
          </a:p>
          <a:p>
            <a:pPr marL="914400" lvl="2" indent="0">
              <a:buNone/>
            </a:pPr>
            <a:r>
              <a:rPr lang="en-US" sz="2800" dirty="0"/>
              <a:t>sort(x1)</a:t>
            </a:r>
          </a:p>
          <a:p>
            <a:pPr marL="914400" lvl="2" indent="0">
              <a:buNone/>
            </a:pPr>
            <a:r>
              <a:rPr lang="en-US" dirty="0"/>
              <a:t>#&gt; [1] "Apr" "Dec" "Jan" "Mar"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48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162" y="3026833"/>
            <a:ext cx="8915400" cy="3115734"/>
          </a:xfrm>
        </p:spPr>
        <p:txBody>
          <a:bodyPr/>
          <a:lstStyle/>
          <a:p>
            <a:r>
              <a:rPr lang="en-US" dirty="0"/>
              <a:t>Consider the above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You can fix both of these problems with a factor. To create a factor you must start by creating a list of the valid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levels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51200" y="1557867"/>
            <a:ext cx="27008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43134" y="1240366"/>
            <a:ext cx="4783666" cy="178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factors are used to work with categorical variables, variables that have a fixed and known set of possible values.</a:t>
            </a:r>
          </a:p>
          <a:p>
            <a:pPr algn="ctr" defTabSz="457200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They are also useful when you want to display character vectors in a non-alphabetical order.</a:t>
            </a:r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39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7B72-7EFE-6FAF-16AC-FDD2EF6B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94725E-1A20-8789-FA98-FB4C1363A4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466534"/>
            <a:ext cx="10515599" cy="458587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month_levels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&lt;-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2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"Jan"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"Feb"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"Mar"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"Apr"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"May"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"Jun"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"Jul"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"Aug"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"Sep"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"Oct"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"Nov"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Mono-Regular"/>
              </a:rPr>
              <a:t>"Dec"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Now you can create a factor: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y1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&lt;-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3"/>
              </a:rPr>
              <a:t>factor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x1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levels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month_levels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y1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SFMono-Regular"/>
              </a:rPr>
              <a:t>#&gt; [1] Dec Apr Jan Mar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SFMono-Regular"/>
              </a:rPr>
              <a:t>#&gt; Levels: Jan Feb Mar Apr May Jun Jul Aug Sep Oct Nov Dec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254A7"/>
                </a:solidFill>
                <a:effectLst/>
                <a:latin typeface="SFMono-Regular"/>
                <a:hlinkClick r:id="rId4"/>
              </a:rPr>
              <a:t>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SFMono-Regular"/>
              </a:rPr>
              <a:t>y1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SFMono-Regular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SFMono-Regular"/>
              </a:rPr>
              <a:t>#&gt; [1] Jan Mar Apr Dec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SFMono-Regular"/>
              </a:rPr>
              <a:t>#&gt; Levels: Jan Feb Mar Apr May Jun Jul Aug Sep Oct Nov Dec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5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B201-0CE5-5868-0346-55D1F19D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396E-8FB7-A72F-8685-D5A218F1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y2 &lt;- factor(x2, levels = </a:t>
            </a:r>
            <a:r>
              <a:rPr lang="en-US" dirty="0" err="1"/>
              <a:t>month_levels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Y2</a:t>
            </a:r>
          </a:p>
          <a:p>
            <a:pPr marL="0" indent="0">
              <a:buNone/>
            </a:pPr>
            <a:r>
              <a:rPr lang="en-US" dirty="0"/>
              <a:t>y2 &lt;- </a:t>
            </a:r>
            <a:r>
              <a:rPr lang="en-US" dirty="0" err="1"/>
              <a:t>readr</a:t>
            </a:r>
            <a:r>
              <a:rPr lang="en-US" dirty="0"/>
              <a:t>::</a:t>
            </a:r>
            <a:r>
              <a:rPr lang="en-US" dirty="0" err="1"/>
              <a:t>parse_factor</a:t>
            </a:r>
            <a:r>
              <a:rPr lang="en-US" dirty="0"/>
              <a:t>(x2, levels = </a:t>
            </a:r>
            <a:r>
              <a:rPr lang="en-US" dirty="0" err="1"/>
              <a:t>month_levels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factor(x1)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omit the levels, they’ll be taken from the data in alphabetical order: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factor(x1)</a:t>
            </a:r>
          </a:p>
          <a:p>
            <a:pPr marL="0" indent="0">
              <a:buNone/>
            </a:pPr>
            <a:r>
              <a:rPr lang="en-US" dirty="0"/>
              <a:t>#&gt; [1] Dec Apr Jan Mar</a:t>
            </a:r>
          </a:p>
          <a:p>
            <a:pPr marL="0" indent="0">
              <a:buNone/>
            </a:pPr>
            <a:r>
              <a:rPr lang="en-US" dirty="0"/>
              <a:t>#&gt; Levels: Apr Dec Jan 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26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F209-0A54-0E2A-0856-20C5A968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and Modifying a value in a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2F50-9544-11D0-A9EB-224390F0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Y2[3] // Single Element</a:t>
            </a:r>
          </a:p>
          <a:p>
            <a:r>
              <a:rPr lang="en-IN" dirty="0"/>
              <a:t>Y2[1:3] // Multiple elements stored Sequentially</a:t>
            </a:r>
          </a:p>
          <a:p>
            <a:r>
              <a:rPr lang="en-IN" dirty="0"/>
              <a:t>Y2[c(1,3)] // Multiple Elements retrieved using Positions</a:t>
            </a:r>
          </a:p>
          <a:p>
            <a:r>
              <a:rPr lang="en-IN" dirty="0"/>
              <a:t>y2[3]="Jan“ // Modifying a Value to a Variable</a:t>
            </a:r>
          </a:p>
          <a:p>
            <a:r>
              <a:rPr lang="en-IN" dirty="0"/>
              <a:t>y2</a:t>
            </a:r>
          </a:p>
        </p:txBody>
      </p:sp>
    </p:spTree>
    <p:extLst>
      <p:ext uri="{BB962C8B-B14F-4D97-AF65-F5344CB8AC3E}">
        <p14:creationId xmlns:p14="http://schemas.microsoft.com/office/powerpoint/2010/main" val="376669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8393-E688-05E7-6965-43795807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Check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6A91-B0F0-DEF8-DDC4-78ABA1B6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Check whether the given variable is a Factor or not use </a:t>
            </a:r>
            <a:r>
              <a:rPr lang="en-IN" dirty="0" err="1"/>
              <a:t>is.factor</a:t>
            </a:r>
            <a:r>
              <a:rPr lang="en-IN" dirty="0"/>
              <a:t>(</a:t>
            </a:r>
            <a:r>
              <a:rPr lang="en-IN" dirty="0" err="1"/>
              <a:t>VariableName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05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208866"/>
            <a:ext cx="8915400" cy="3115734"/>
          </a:xfrm>
        </p:spPr>
        <p:txBody>
          <a:bodyPr/>
          <a:lstStyle/>
          <a:p>
            <a:r>
              <a:rPr lang="en-US" dirty="0"/>
              <a:t>Consider the following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have a </a:t>
            </a:r>
            <a:r>
              <a:rPr lang="en-US" dirty="0">
                <a:solidFill>
                  <a:srgbClr val="0070C0"/>
                </a:solidFill>
              </a:rPr>
              <a:t>vector</a:t>
            </a:r>
            <a:r>
              <a:rPr lang="en-US" dirty="0"/>
              <a:t> of the type of the Nationality of students, and a </a:t>
            </a:r>
            <a:r>
              <a:rPr lang="en-US" dirty="0">
                <a:solidFill>
                  <a:srgbClr val="0070C0"/>
                </a:solidFill>
              </a:rPr>
              <a:t>vector</a:t>
            </a:r>
            <a:r>
              <a:rPr lang="en-US" dirty="0"/>
              <a:t> of their marks in a given subject.</a:t>
            </a:r>
          </a:p>
          <a:p>
            <a:pPr lvl="1"/>
            <a:r>
              <a:rPr lang="en-US" dirty="0"/>
              <a:t> AIM: Find the </a:t>
            </a:r>
            <a:r>
              <a:rPr lang="en-US" dirty="0">
                <a:solidFill>
                  <a:srgbClr val="00B050"/>
                </a:solidFill>
              </a:rPr>
              <a:t>average</a:t>
            </a:r>
            <a:r>
              <a:rPr lang="en-US" dirty="0"/>
              <a:t> scores per nationality.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51200" y="1557867"/>
            <a:ext cx="27008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43134" y="1240366"/>
            <a:ext cx="4783666" cy="178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A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used to specify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grouping (classification) of objects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other vectors. </a:t>
            </a:r>
          </a:p>
        </p:txBody>
      </p:sp>
    </p:spTree>
    <p:extLst>
      <p:ext uri="{BB962C8B-B14F-4D97-AF65-F5344CB8AC3E}">
        <p14:creationId xmlns:p14="http://schemas.microsoft.com/office/powerpoint/2010/main" val="208438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916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Lucida Console</vt:lpstr>
      <vt:lpstr>SFMono-Regular</vt:lpstr>
      <vt:lpstr>Times New Roman</vt:lpstr>
      <vt:lpstr>Office Theme</vt:lpstr>
      <vt:lpstr>Custom Design</vt:lpstr>
      <vt:lpstr>1_Custom Design</vt:lpstr>
      <vt:lpstr>sort() &amp; rank()</vt:lpstr>
      <vt:lpstr>rank() &amp; order()</vt:lpstr>
      <vt:lpstr>PowerPoint Presentation</vt:lpstr>
      <vt:lpstr>Factors</vt:lpstr>
      <vt:lpstr>PowerPoint Presentation</vt:lpstr>
      <vt:lpstr>PowerPoint Presentation</vt:lpstr>
      <vt:lpstr>Accessing and Modifying a value in a Factor</vt:lpstr>
      <vt:lpstr>To Check Factor</vt:lpstr>
      <vt:lpstr>Factors</vt:lpstr>
      <vt:lpstr>Graphical View of the Problem</vt:lpstr>
      <vt:lpstr>Code</vt:lpstr>
      <vt:lpstr>Code - II</vt:lpstr>
      <vt:lpstr>Time for the results</vt:lpstr>
      <vt:lpstr>levels and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sort() &amp; rank()</dc:title>
  <dc:creator>Sathya A</dc:creator>
  <cp:lastModifiedBy>Sathya A</cp:lastModifiedBy>
  <cp:revision>2</cp:revision>
  <dcterms:created xsi:type="dcterms:W3CDTF">2023-09-21T04:05:52Z</dcterms:created>
  <dcterms:modified xsi:type="dcterms:W3CDTF">2023-09-22T04:08:25Z</dcterms:modified>
</cp:coreProperties>
</file>