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6858000" type="screen4x3"/>
  <p:notesSz cx="6858000" cy="9144000"/>
  <p:embeddedFontLst>
    <p:embeddedFont>
      <p:font typeface="Arial Black" panose="020B0A04020102020204" pitchFamily="3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6" d="100"/>
          <a:sy n="66" d="100"/>
        </p:scale>
        <p:origin x="167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9" name="Google Shape;419;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3" name="Google Shape;463;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9" name="Google Shape;469;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1" name="Google Shape;481;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5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2971800" y="4267200"/>
            <a:ext cx="6019800" cy="1752600"/>
          </a:xfrm>
          <a:prstGeom prst="rect">
            <a:avLst/>
          </a:prstGeom>
          <a:noFill/>
          <a:ln>
            <a:noFill/>
          </a:ln>
        </p:spPr>
        <p:txBody>
          <a:bodyPr spcFirstLastPara="1" wrap="square" lIns="91425" tIns="45700" rIns="91425" bIns="45700" anchor="t" anchorCtr="0">
            <a:noAutofit/>
          </a:bodyPr>
          <a:lstStyle>
            <a:lvl1pPr lvl="0" algn="l">
              <a:spcBef>
                <a:spcPts val="680"/>
              </a:spcBef>
              <a:spcAft>
                <a:spcPts val="0"/>
              </a:spcAft>
              <a:buSzPts val="2550"/>
              <a:buFont typeface="Noto Sans Symbols"/>
              <a:buNone/>
              <a:defRPr sz="3400"/>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28" name="Google Shape;28;p2"/>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4"/>
        <p:cNvGrpSpPr/>
        <p:nvPr/>
      </p:nvGrpSpPr>
      <p:grpSpPr>
        <a:xfrm>
          <a:off x="0" y="0"/>
          <a:ext cx="0" cy="0"/>
          <a:chOff x="0" y="0"/>
          <a:chExt cx="0" cy="0"/>
        </a:xfrm>
      </p:grpSpPr>
      <p:sp>
        <p:nvSpPr>
          <p:cNvPr id="95" name="Google Shape;95;p12"/>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
          <p:cNvSpPr>
            <a:spLocks noGrp="1"/>
          </p:cNvSpPr>
          <p:nvPr>
            <p:ph type="pic" idx="2"/>
          </p:nvPr>
        </p:nvSpPr>
        <p:spPr>
          <a:xfrm>
            <a:off x="3887788" y="987425"/>
            <a:ext cx="4629150" cy="4873625"/>
          </a:xfrm>
          <a:prstGeom prst="rect">
            <a:avLst/>
          </a:prstGeom>
          <a:noFill/>
          <a:ln>
            <a:noFill/>
          </a:ln>
        </p:spPr>
      </p:sp>
      <p:sp>
        <p:nvSpPr>
          <p:cNvPr id="97" name="Google Shape;97;p12"/>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200"/>
              <a:buNone/>
              <a:defRPr sz="1600"/>
            </a:lvl1pPr>
            <a:lvl2pPr marL="914400" lvl="1" indent="-228600" algn="l">
              <a:spcBef>
                <a:spcPts val="280"/>
              </a:spcBef>
              <a:spcAft>
                <a:spcPts val="0"/>
              </a:spcAft>
              <a:buSzPts val="1120"/>
              <a:buNone/>
              <a:defRPr sz="1400"/>
            </a:lvl2pPr>
            <a:lvl3pPr marL="1371600" lvl="2" indent="-228600" algn="l">
              <a:spcBef>
                <a:spcPts val="240"/>
              </a:spcBef>
              <a:spcAft>
                <a:spcPts val="0"/>
              </a:spcAft>
              <a:buSzPts val="780"/>
              <a:buNone/>
              <a:defRPr sz="1200"/>
            </a:lvl3pPr>
            <a:lvl4pPr marL="1828800" lvl="3" indent="-228600" algn="l">
              <a:spcBef>
                <a:spcPts val="200"/>
              </a:spcBef>
              <a:spcAft>
                <a:spcPts val="0"/>
              </a:spcAft>
              <a:buSzPts val="700"/>
              <a:buNone/>
              <a:defRPr sz="1000"/>
            </a:lvl4pPr>
            <a:lvl5pPr marL="2286000" lvl="4" indent="-228600" algn="l">
              <a:spcBef>
                <a:spcPts val="2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8" name="Google Shape;98;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1"/>
        <p:cNvGrpSpPr/>
        <p:nvPr/>
      </p:nvGrpSpPr>
      <p:grpSpPr>
        <a:xfrm>
          <a:off x="0" y="0"/>
          <a:ext cx="0" cy="0"/>
          <a:chOff x="0" y="0"/>
          <a:chExt cx="0" cy="0"/>
        </a:xfrm>
      </p:grpSpPr>
      <p:sp>
        <p:nvSpPr>
          <p:cNvPr id="102" name="Google Shape;102;p1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3"/>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381000" algn="l">
              <a:spcBef>
                <a:spcPts val="640"/>
              </a:spcBef>
              <a:spcAft>
                <a:spcPts val="0"/>
              </a:spcAft>
              <a:buSzPts val="2400"/>
              <a:buChar char="■"/>
              <a:defRPr sz="3200"/>
            </a:lvl1pPr>
            <a:lvl2pPr marL="914400" lvl="1" indent="-370840" algn="l">
              <a:spcBef>
                <a:spcPts val="560"/>
              </a:spcBef>
              <a:spcAft>
                <a:spcPts val="0"/>
              </a:spcAft>
              <a:buSzPts val="224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55600" algn="l">
              <a:spcBef>
                <a:spcPts val="4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4" name="Google Shape;104;p13"/>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200"/>
              <a:buNone/>
              <a:defRPr sz="1600"/>
            </a:lvl1pPr>
            <a:lvl2pPr marL="914400" lvl="1" indent="-228600" algn="l">
              <a:spcBef>
                <a:spcPts val="280"/>
              </a:spcBef>
              <a:spcAft>
                <a:spcPts val="0"/>
              </a:spcAft>
              <a:buSzPts val="1120"/>
              <a:buNone/>
              <a:defRPr sz="1400"/>
            </a:lvl2pPr>
            <a:lvl3pPr marL="1371600" lvl="2" indent="-228600" algn="l">
              <a:spcBef>
                <a:spcPts val="240"/>
              </a:spcBef>
              <a:spcAft>
                <a:spcPts val="0"/>
              </a:spcAft>
              <a:buSzPts val="780"/>
              <a:buNone/>
              <a:defRPr sz="1200"/>
            </a:lvl3pPr>
            <a:lvl4pPr marL="1828800" lvl="3" indent="-228600" algn="l">
              <a:spcBef>
                <a:spcPts val="200"/>
              </a:spcBef>
              <a:spcAft>
                <a:spcPts val="0"/>
              </a:spcAft>
              <a:buSzPts val="700"/>
              <a:buNone/>
              <a:defRPr sz="1000"/>
            </a:lvl4pPr>
            <a:lvl5pPr marL="2286000" lvl="4" indent="-228600" algn="l">
              <a:spcBef>
                <a:spcPts val="2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5" name="Google Shape;105;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1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4"/>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1" name="Google Shape;111;p14"/>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4"/>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3" name="Google Shape;113;p14"/>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1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116" name="Google Shape;116;p1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7"/>
        <p:cNvGrpSpPr/>
        <p:nvPr/>
      </p:nvGrpSpPr>
      <p:grpSpPr>
        <a:xfrm>
          <a:off x="0" y="0"/>
          <a:ext cx="0" cy="0"/>
          <a:chOff x="0" y="0"/>
          <a:chExt cx="0" cy="0"/>
        </a:xfrm>
      </p:grpSpPr>
      <p:sp>
        <p:nvSpPr>
          <p:cNvPr id="118" name="Google Shape;118;p1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5"/>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15"/>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1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6"/>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1800"/>
              <a:buNone/>
              <a:defRPr sz="2400"/>
            </a:lvl1pPr>
            <a:lvl2pPr marL="914400" lvl="1" indent="-228600" algn="l">
              <a:spcBef>
                <a:spcPts val="400"/>
              </a:spcBef>
              <a:spcAft>
                <a:spcPts val="0"/>
              </a:spcAft>
              <a:buSzPts val="1600"/>
              <a:buNone/>
              <a:defRPr sz="2000"/>
            </a:lvl2pPr>
            <a:lvl3pPr marL="1371600" lvl="2" indent="-228600" algn="l">
              <a:spcBef>
                <a:spcPts val="360"/>
              </a:spcBef>
              <a:spcAft>
                <a:spcPts val="0"/>
              </a:spcAft>
              <a:buSzPts val="1170"/>
              <a:buNone/>
              <a:defRPr sz="1800"/>
            </a:lvl3pPr>
            <a:lvl4pPr marL="1828800" lvl="3" indent="-228600" algn="l">
              <a:spcBef>
                <a:spcPts val="320"/>
              </a:spcBef>
              <a:spcAft>
                <a:spcPts val="0"/>
              </a:spcAft>
              <a:buSzPts val="1120"/>
              <a:buNone/>
              <a:defRPr sz="1600"/>
            </a:lvl4pPr>
            <a:lvl5pPr marL="2286000" lvl="4" indent="-228600" algn="l">
              <a:spcBef>
                <a:spcPts val="320"/>
              </a:spcBef>
              <a:spcAft>
                <a:spcPts val="0"/>
              </a:spcAft>
              <a:buSzPts val="16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127" name="Google Shape;127;p1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1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129" name="Google Shape;129;p1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7"/>
        <p:cNvGrpSpPr/>
        <p:nvPr/>
      </p:nvGrpSpPr>
      <p:grpSpPr>
        <a:xfrm>
          <a:off x="0" y="0"/>
          <a:ext cx="0" cy="0"/>
          <a:chOff x="0" y="0"/>
          <a:chExt cx="0" cy="0"/>
        </a:xfrm>
      </p:grpSpPr>
      <p:sp>
        <p:nvSpPr>
          <p:cNvPr id="48" name="Google Shape;48;p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52" name="Google Shape;52;p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57" name="Google Shape;57;p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6"/>
          <p:cNvSpPr txBox="1">
            <a:spLocks noGrp="1"/>
          </p:cNvSpPr>
          <p:nvPr>
            <p:ph type="body" idx="2"/>
          </p:nvPr>
        </p:nvSpPr>
        <p:spPr>
          <a:xfrm>
            <a:off x="4648200" y="1981200"/>
            <a:ext cx="4038600" cy="18669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6"/>
          <p:cNvSpPr txBox="1">
            <a:spLocks noGrp="1"/>
          </p:cNvSpPr>
          <p:nvPr>
            <p:ph type="body" idx="3"/>
          </p:nvPr>
        </p:nvSpPr>
        <p:spPr>
          <a:xfrm>
            <a:off x="4648200" y="4000500"/>
            <a:ext cx="4038600" cy="18669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65" name="Google Shape;65;p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69" name="Google Shape;69;p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70"/>
        <p:cNvGrpSpPr/>
        <p:nvPr/>
      </p:nvGrpSpPr>
      <p:grpSpPr>
        <a:xfrm>
          <a:off x="0" y="0"/>
          <a:ext cx="0" cy="0"/>
          <a:chOff x="0" y="0"/>
          <a:chExt cx="0" cy="0"/>
        </a:xfrm>
      </p:grpSpPr>
      <p:sp>
        <p:nvSpPr>
          <p:cNvPr id="71" name="Google Shape;71;p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74" name="Google Shape;74;p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75"/>
        <p:cNvGrpSpPr/>
        <p:nvPr/>
      </p:nvGrpSpPr>
      <p:grpSpPr>
        <a:xfrm>
          <a:off x="0" y="0"/>
          <a:ext cx="0" cy="0"/>
          <a:chOff x="0" y="0"/>
          <a:chExt cx="0" cy="0"/>
        </a:xfrm>
      </p:grpSpPr>
      <p:sp>
        <p:nvSpPr>
          <p:cNvPr id="76" name="Google Shape;76;p9"/>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9"/>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81" name="Google Shape;81;p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rot="5400000">
            <a:off x="4953000" y="2133600"/>
            <a:ext cx="5410200"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txBox="1">
            <a:spLocks noGrp="1"/>
          </p:cNvSpPr>
          <p:nvPr>
            <p:ph type="body" idx="1"/>
          </p:nvPr>
        </p:nvSpPr>
        <p:spPr>
          <a:xfrm rot="5400000">
            <a:off x="762000" y="152400"/>
            <a:ext cx="5410200" cy="60198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87" name="Google Shape;87;p1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
        <p:cNvGrpSpPr/>
        <p:nvPr/>
      </p:nvGrpSpPr>
      <p:grpSpPr>
        <a:xfrm>
          <a:off x="0" y="0"/>
          <a:ext cx="0" cy="0"/>
          <a:chOff x="0" y="0"/>
          <a:chExt cx="0" cy="0"/>
        </a:xfrm>
      </p:grpSpPr>
      <p:sp>
        <p:nvSpPr>
          <p:cNvPr id="89" name="Google Shape;89;p1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body" idx="1"/>
          </p:nvPr>
        </p:nvSpPr>
        <p:spPr>
          <a:xfrm rot="5400000">
            <a:off x="2628900" y="-190500"/>
            <a:ext cx="3886200" cy="82296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1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9144000" cy="6858000"/>
            <a:chOff x="0" y="0"/>
            <a:chExt cx="5760" cy="4320"/>
          </a:xfrm>
        </p:grpSpPr>
        <p:sp>
          <p:nvSpPr>
            <p:cNvPr id="7" name="Google Shape;7;p1"/>
            <p:cNvSpPr txBox="1"/>
            <p:nvPr/>
          </p:nvSpPr>
          <p:spPr>
            <a:xfrm>
              <a:off x="0" y="0"/>
              <a:ext cx="2208" cy="432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 name="Google Shape;8;p1"/>
            <p:cNvSpPr txBox="1"/>
            <p:nvPr/>
          </p:nvSpPr>
          <p:spPr>
            <a:xfrm>
              <a:off x="1081" y="1065"/>
              <a:ext cx="4679" cy="1596"/>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nvGrpSpPr>
            <p:cNvPr id="9" name="Google Shape;9;p1"/>
            <p:cNvGrpSpPr/>
            <p:nvPr/>
          </p:nvGrpSpPr>
          <p:grpSpPr>
            <a:xfrm>
              <a:off x="0" y="672"/>
              <a:ext cx="1806" cy="1989"/>
              <a:chOff x="0" y="672"/>
              <a:chExt cx="1806" cy="1989"/>
            </a:xfrm>
          </p:grpSpPr>
          <p:sp>
            <p:nvSpPr>
              <p:cNvPr id="10" name="Google Shape;10;p1"/>
              <p:cNvSpPr txBox="1"/>
              <p:nvPr/>
            </p:nvSpPr>
            <p:spPr>
              <a:xfrm>
                <a:off x="361" y="2257"/>
                <a:ext cx="363" cy="40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 name="Google Shape;11;p1"/>
              <p:cNvSpPr txBox="1"/>
              <p:nvPr/>
            </p:nvSpPr>
            <p:spPr>
              <a:xfrm>
                <a:off x="1081" y="1065"/>
                <a:ext cx="362" cy="405"/>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 name="Google Shape;12;p1"/>
              <p:cNvSpPr txBox="1"/>
              <p:nvPr/>
            </p:nvSpPr>
            <p:spPr>
              <a:xfrm>
                <a:off x="1437" y="672"/>
                <a:ext cx="369" cy="4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 name="Google Shape;13;p1"/>
              <p:cNvSpPr txBox="1"/>
              <p:nvPr/>
            </p:nvSpPr>
            <p:spPr>
              <a:xfrm>
                <a:off x="719" y="2257"/>
                <a:ext cx="368" cy="40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 name="Google Shape;14;p1"/>
              <p:cNvSpPr txBox="1"/>
              <p:nvPr/>
            </p:nvSpPr>
            <p:spPr>
              <a:xfrm>
                <a:off x="1437" y="1065"/>
                <a:ext cx="369" cy="40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 name="Google Shape;15;p1"/>
              <p:cNvSpPr txBox="1"/>
              <p:nvPr/>
            </p:nvSpPr>
            <p:spPr>
              <a:xfrm>
                <a:off x="719" y="1464"/>
                <a:ext cx="368" cy="39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 name="Google Shape;16;p1"/>
              <p:cNvSpPr txBox="1"/>
              <p:nvPr/>
            </p:nvSpPr>
            <p:spPr>
              <a:xfrm>
                <a:off x="0" y="1464"/>
                <a:ext cx="367" cy="39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 name="Google Shape;17;p1"/>
              <p:cNvSpPr txBox="1"/>
              <p:nvPr/>
            </p:nvSpPr>
            <p:spPr>
              <a:xfrm>
                <a:off x="1081" y="1464"/>
                <a:ext cx="362" cy="39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8" name="Google Shape;18;p1"/>
              <p:cNvSpPr txBox="1"/>
              <p:nvPr/>
            </p:nvSpPr>
            <p:spPr>
              <a:xfrm>
                <a:off x="361" y="1857"/>
                <a:ext cx="363" cy="406"/>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 name="Google Shape;19;p1"/>
              <p:cNvSpPr txBox="1"/>
              <p:nvPr/>
            </p:nvSpPr>
            <p:spPr>
              <a:xfrm>
                <a:off x="719" y="1857"/>
                <a:ext cx="368" cy="40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sp>
        <p:nvSpPr>
          <p:cNvPr id="20" name="Google Shape;20;p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1" name="Google Shape;21;p1"/>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2" name="Google Shape;22;p1"/>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 name="Google Shape;2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
        <p:cNvGrpSpPr/>
        <p:nvPr/>
      </p:nvGrpSpPr>
      <p:grpSpPr>
        <a:xfrm>
          <a:off x="0" y="0"/>
          <a:ext cx="0" cy="0"/>
          <a:chOff x="0" y="0"/>
          <a:chExt cx="0" cy="0"/>
        </a:xfrm>
      </p:grpSpPr>
      <p:sp>
        <p:nvSpPr>
          <p:cNvPr id="32" name="Google Shape;32;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3" name="Google Shape;33;p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34" name="Google Shape;34;p3"/>
          <p:cNvGrpSpPr/>
          <p:nvPr/>
        </p:nvGrpSpPr>
        <p:grpSpPr>
          <a:xfrm>
            <a:off x="0" y="0"/>
            <a:ext cx="9144000" cy="546100"/>
            <a:chOff x="0" y="0"/>
            <a:chExt cx="5760" cy="344"/>
          </a:xfrm>
        </p:grpSpPr>
        <p:sp>
          <p:nvSpPr>
            <p:cNvPr id="35" name="Google Shape;35;p3"/>
            <p:cNvSpPr txBox="1"/>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 name="Google Shape;36;p3"/>
            <p:cNvSpPr txBox="1"/>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 name="Google Shape;37;p3"/>
            <p:cNvSpPr txBox="1"/>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 name="Google Shape;38;p3"/>
            <p:cNvSpPr txBox="1"/>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 name="Google Shape;39;p3"/>
            <p:cNvSpPr txBox="1"/>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 name="Google Shape;40;p3"/>
            <p:cNvSpPr txBox="1"/>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 name="Google Shape;41;p3"/>
            <p:cNvSpPr txBox="1"/>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 name="Google Shape;42;p3"/>
            <p:cNvSpPr txBox="1"/>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 name="Google Shape;43;p3"/>
            <p:cNvSpPr txBox="1"/>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44" name="Google Shape;44;p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45" name="Google Shape;45;p3"/>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6" name="Google Shape;46;p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4400"/>
              <a:buFont typeface="Arial"/>
              <a:buNone/>
            </a:pPr>
            <a:r>
              <a:rPr lang="en-US" sz="4400" b="0" i="0" u="none">
                <a:solidFill>
                  <a:srgbClr val="FFFFFF"/>
                </a:solidFill>
                <a:latin typeface="Arial"/>
                <a:ea typeface="Arial"/>
                <a:cs typeface="Arial"/>
                <a:sym typeface="Arial"/>
              </a:rPr>
              <a:t>ALGORITHMS AND FLOWCHARTS</a:t>
            </a:r>
            <a:r>
              <a:rPr lang="en-US" sz="5000" b="0" i="0" u="none">
                <a:solidFill>
                  <a:srgbClr val="FFFFFF"/>
                </a:solidFill>
                <a:latin typeface="Arial"/>
                <a:ea typeface="Arial"/>
                <a:cs typeface="Arial"/>
                <a:sym typeface="Arial"/>
              </a:rPr>
              <a:t> </a:t>
            </a:r>
            <a:endParaRPr/>
          </a:p>
        </p:txBody>
      </p:sp>
      <p:sp>
        <p:nvSpPr>
          <p:cNvPr id="135" name="Google Shape;135;p17"/>
          <p:cNvSpPr txBox="1">
            <a:spLocks noGrp="1"/>
          </p:cNvSpPr>
          <p:nvPr>
            <p:ph type="subTitle" idx="1"/>
          </p:nvPr>
        </p:nvSpPr>
        <p:spPr>
          <a:xfrm>
            <a:off x="1828800" y="4267200"/>
            <a:ext cx="6019800" cy="1752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550"/>
              <a:buNone/>
            </a:pPr>
            <a:r>
              <a:rPr lang="en-US" sz="3400" b="0" i="0" u="none">
                <a:solidFill>
                  <a:schemeClr val="dk1"/>
                </a:solidFill>
                <a:latin typeface="Arial"/>
                <a:ea typeface="Arial"/>
                <a:cs typeface="Arial"/>
                <a:sym typeface="Arial"/>
              </a:rPr>
              <a:t>Lecture 1: Problem Analysis</a:t>
            </a:r>
            <a:endParaRPr/>
          </a:p>
          <a:p>
            <a:pPr marL="0" lvl="0" indent="0" algn="l" rtl="0">
              <a:lnSpc>
                <a:spcPct val="100000"/>
              </a:lnSpc>
              <a:spcBef>
                <a:spcPts val="680"/>
              </a:spcBef>
              <a:spcAft>
                <a:spcPts val="0"/>
              </a:spcAft>
              <a:buSzPts val="2550"/>
              <a:buNone/>
            </a:pPr>
            <a:endParaRPr sz="3400" b="0" i="0" u="none">
              <a:solidFill>
                <a:schemeClr val="dk1"/>
              </a:solidFill>
              <a:latin typeface="Arial"/>
              <a:ea typeface="Arial"/>
              <a:cs typeface="Arial"/>
              <a:sym typeface="Arial"/>
            </a:endParaRPr>
          </a:p>
          <a:p>
            <a:pPr marL="0" lvl="0" indent="0" algn="r" rtl="0">
              <a:lnSpc>
                <a:spcPct val="100000"/>
              </a:lnSpc>
              <a:spcBef>
                <a:spcPts val="680"/>
              </a:spcBef>
              <a:spcAft>
                <a:spcPts val="0"/>
              </a:spcAft>
              <a:buSzPts val="2550"/>
              <a:buNone/>
            </a:pPr>
            <a:r>
              <a:rPr lang="en-US" sz="3400" b="0" i="0" u="none">
                <a:solidFill>
                  <a:schemeClr val="dk1"/>
                </a:solidFill>
                <a:latin typeface="Arial"/>
                <a:ea typeface="Arial"/>
                <a:cs typeface="Arial"/>
                <a:sym typeface="Arial"/>
              </a:rPr>
              <a:t>By: Ashutosh Mishra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Example</a:t>
            </a:r>
            <a:endParaRPr/>
          </a:p>
        </p:txBody>
      </p:sp>
      <p:sp>
        <p:nvSpPr>
          <p:cNvPr id="190" name="Google Shape;190;p26"/>
          <p:cNvSpPr/>
          <p:nvPr/>
        </p:nvSpPr>
        <p:spPr>
          <a:xfrm>
            <a:off x="457200" y="4887912"/>
            <a:ext cx="1597025" cy="592137"/>
          </a:xfrm>
          <a:prstGeom prst="flowChartDisplay">
            <a:avLst/>
          </a:prstGeom>
          <a:solidFill>
            <a:srgbClr val="CC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PRINT</a:t>
            </a:r>
            <a:endParaRPr/>
          </a:p>
          <a:p>
            <a:pPr marL="0" marR="0" lvl="0" indent="0" algn="ctr"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“PASS”</a:t>
            </a:r>
            <a:endParaRPr/>
          </a:p>
        </p:txBody>
      </p:sp>
      <p:sp>
        <p:nvSpPr>
          <p:cNvPr id="191" name="Google Shape;191;p26"/>
          <p:cNvSpPr txBox="1"/>
          <p:nvPr/>
        </p:nvSpPr>
        <p:spPr>
          <a:xfrm>
            <a:off x="5334000" y="1600200"/>
            <a:ext cx="31242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2" name="Google Shape;192;p26"/>
          <p:cNvSpPr txBox="1"/>
          <p:nvPr/>
        </p:nvSpPr>
        <p:spPr>
          <a:xfrm>
            <a:off x="4419600" y="1905000"/>
            <a:ext cx="4572000" cy="24272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Step 1:  	Input M1,M2,M3,M4</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Step 2: 	GRADE ← (M1+M2+M3+M4)/4 </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Step 3: 	if (GRADE &lt;50) then</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Print “FAIL”</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else</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Print “PASS”</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endif</a:t>
            </a:r>
            <a:endParaRPr/>
          </a:p>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nvGrpSpPr>
          <p:cNvPr id="193" name="Google Shape;193;p26"/>
          <p:cNvGrpSpPr/>
          <p:nvPr/>
        </p:nvGrpSpPr>
        <p:grpSpPr>
          <a:xfrm>
            <a:off x="1130300" y="1828800"/>
            <a:ext cx="3441700" cy="4413250"/>
            <a:chOff x="712" y="1152"/>
            <a:chExt cx="2168" cy="2780"/>
          </a:xfrm>
        </p:grpSpPr>
        <p:sp>
          <p:nvSpPr>
            <p:cNvPr id="194" name="Google Shape;194;p26"/>
            <p:cNvSpPr/>
            <p:nvPr/>
          </p:nvSpPr>
          <p:spPr>
            <a:xfrm>
              <a:off x="1352" y="1152"/>
              <a:ext cx="592" cy="213"/>
            </a:xfrm>
            <a:prstGeom prst="flowChartTerminator">
              <a:avLst/>
            </a:prstGeom>
            <a:solidFill>
              <a:srgbClr val="CC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START</a:t>
              </a:r>
              <a:endParaRPr/>
            </a:p>
          </p:txBody>
        </p:sp>
        <p:cxnSp>
          <p:nvCxnSpPr>
            <p:cNvPr id="195" name="Google Shape;195;p26"/>
            <p:cNvCxnSpPr/>
            <p:nvPr/>
          </p:nvCxnSpPr>
          <p:spPr>
            <a:xfrm>
              <a:off x="1648" y="1365"/>
              <a:ext cx="0" cy="160"/>
            </a:xfrm>
            <a:prstGeom prst="straightConnector1">
              <a:avLst/>
            </a:prstGeom>
            <a:noFill/>
            <a:ln w="9525" cap="flat" cmpd="sng">
              <a:solidFill>
                <a:srgbClr val="000000"/>
              </a:solidFill>
              <a:prstDash val="solid"/>
              <a:miter lim="800000"/>
              <a:headEnd type="none" w="med" len="med"/>
              <a:tailEnd type="triangle" w="med" len="med"/>
            </a:ln>
          </p:spPr>
        </p:cxnSp>
        <p:sp>
          <p:nvSpPr>
            <p:cNvPr id="196" name="Google Shape;196;p26"/>
            <p:cNvSpPr/>
            <p:nvPr/>
          </p:nvSpPr>
          <p:spPr>
            <a:xfrm>
              <a:off x="987" y="1532"/>
              <a:ext cx="1301" cy="320"/>
            </a:xfrm>
            <a:prstGeom prst="flowChartInputOutput">
              <a:avLst/>
            </a:prstGeom>
            <a:solidFill>
              <a:srgbClr val="CC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Input</a:t>
              </a:r>
              <a:endParaRPr/>
            </a:p>
            <a:p>
              <a:pPr marL="0" marR="0" lvl="0" indent="0" algn="ctr"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M1,M2,M3,M4</a:t>
              </a:r>
              <a:endParaRPr/>
            </a:p>
          </p:txBody>
        </p:sp>
        <p:sp>
          <p:nvSpPr>
            <p:cNvPr id="197" name="Google Shape;197;p26"/>
            <p:cNvSpPr/>
            <p:nvPr/>
          </p:nvSpPr>
          <p:spPr>
            <a:xfrm>
              <a:off x="817" y="2068"/>
              <a:ext cx="1489" cy="213"/>
            </a:xfrm>
            <a:prstGeom prst="flowChartProcess">
              <a:avLst/>
            </a:prstGeom>
            <a:solidFill>
              <a:srgbClr val="CC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GRADE←(M1+M2+M3+M4)/4</a:t>
              </a:r>
              <a:endParaRPr/>
            </a:p>
          </p:txBody>
        </p:sp>
        <p:cxnSp>
          <p:nvCxnSpPr>
            <p:cNvPr id="198" name="Google Shape;198;p26"/>
            <p:cNvCxnSpPr/>
            <p:nvPr/>
          </p:nvCxnSpPr>
          <p:spPr>
            <a:xfrm>
              <a:off x="1578" y="1852"/>
              <a:ext cx="0" cy="214"/>
            </a:xfrm>
            <a:prstGeom prst="straightConnector1">
              <a:avLst/>
            </a:prstGeom>
            <a:noFill/>
            <a:ln w="9525" cap="flat" cmpd="sng">
              <a:solidFill>
                <a:srgbClr val="000000"/>
              </a:solidFill>
              <a:prstDash val="solid"/>
              <a:miter lim="800000"/>
              <a:headEnd type="none" w="med" len="med"/>
              <a:tailEnd type="triangle" w="med" len="med"/>
            </a:ln>
          </p:spPr>
        </p:cxnSp>
        <p:sp>
          <p:nvSpPr>
            <p:cNvPr id="199" name="Google Shape;199;p26"/>
            <p:cNvSpPr/>
            <p:nvPr/>
          </p:nvSpPr>
          <p:spPr>
            <a:xfrm>
              <a:off x="987" y="2439"/>
              <a:ext cx="1183" cy="533"/>
            </a:xfrm>
            <a:prstGeom prst="flowChartDecision">
              <a:avLst/>
            </a:prstGeom>
            <a:solidFill>
              <a:srgbClr val="CC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IS</a:t>
              </a:r>
              <a:endParaRPr/>
            </a:p>
            <a:p>
              <a:pPr marL="0" marR="0" lvl="0" indent="0" algn="ctr"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GRADE&lt;50</a:t>
              </a:r>
              <a:endParaRPr/>
            </a:p>
          </p:txBody>
        </p:sp>
        <p:sp>
          <p:nvSpPr>
            <p:cNvPr id="200" name="Google Shape;200;p26"/>
            <p:cNvSpPr/>
            <p:nvPr/>
          </p:nvSpPr>
          <p:spPr>
            <a:xfrm>
              <a:off x="1874" y="3079"/>
              <a:ext cx="1006" cy="373"/>
            </a:xfrm>
            <a:prstGeom prst="flowChartDisplay">
              <a:avLst/>
            </a:prstGeom>
            <a:solidFill>
              <a:srgbClr val="CC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PRINT</a:t>
              </a:r>
              <a:endParaRPr/>
            </a:p>
            <a:p>
              <a:pPr marL="0" marR="0" lvl="0" indent="0" algn="ctr"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“FAIL”</a:t>
              </a:r>
              <a:endParaRPr/>
            </a:p>
          </p:txBody>
        </p:sp>
        <p:cxnSp>
          <p:nvCxnSpPr>
            <p:cNvPr id="201" name="Google Shape;201;p26"/>
            <p:cNvCxnSpPr/>
            <p:nvPr/>
          </p:nvCxnSpPr>
          <p:spPr>
            <a:xfrm>
              <a:off x="1578" y="3612"/>
              <a:ext cx="0" cy="107"/>
            </a:xfrm>
            <a:prstGeom prst="straightConnector1">
              <a:avLst/>
            </a:prstGeom>
            <a:noFill/>
            <a:ln w="9525" cap="flat" cmpd="sng">
              <a:solidFill>
                <a:srgbClr val="000000"/>
              </a:solidFill>
              <a:prstDash val="solid"/>
              <a:miter lim="800000"/>
              <a:headEnd type="none" w="med" len="med"/>
              <a:tailEnd type="triangle" w="med" len="med"/>
            </a:ln>
          </p:spPr>
        </p:cxnSp>
        <p:sp>
          <p:nvSpPr>
            <p:cNvPr id="202" name="Google Shape;202;p26"/>
            <p:cNvSpPr/>
            <p:nvPr/>
          </p:nvSpPr>
          <p:spPr>
            <a:xfrm>
              <a:off x="1283" y="3719"/>
              <a:ext cx="591" cy="213"/>
            </a:xfrm>
            <a:prstGeom prst="flowChartTerminator">
              <a:avLst/>
            </a:prstGeom>
            <a:solidFill>
              <a:srgbClr val="CC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STOP</a:t>
              </a:r>
              <a:endParaRPr/>
            </a:p>
          </p:txBody>
        </p:sp>
        <p:cxnSp>
          <p:nvCxnSpPr>
            <p:cNvPr id="203" name="Google Shape;203;p26"/>
            <p:cNvCxnSpPr/>
            <p:nvPr/>
          </p:nvCxnSpPr>
          <p:spPr>
            <a:xfrm>
              <a:off x="768" y="3612"/>
              <a:ext cx="1698" cy="0"/>
            </a:xfrm>
            <a:prstGeom prst="straightConnector1">
              <a:avLst/>
            </a:prstGeom>
            <a:noFill/>
            <a:ln w="9525" cap="flat" cmpd="sng">
              <a:solidFill>
                <a:srgbClr val="000000"/>
              </a:solidFill>
              <a:prstDash val="solid"/>
              <a:miter lim="800000"/>
              <a:headEnd type="none" w="med" len="med"/>
              <a:tailEnd type="none" w="med" len="med"/>
            </a:ln>
          </p:spPr>
        </p:cxnSp>
        <p:cxnSp>
          <p:nvCxnSpPr>
            <p:cNvPr id="204" name="Google Shape;204;p26"/>
            <p:cNvCxnSpPr/>
            <p:nvPr/>
          </p:nvCxnSpPr>
          <p:spPr>
            <a:xfrm rot="10800000">
              <a:off x="768" y="3452"/>
              <a:ext cx="0" cy="160"/>
            </a:xfrm>
            <a:prstGeom prst="straightConnector1">
              <a:avLst/>
            </a:prstGeom>
            <a:noFill/>
            <a:ln w="9525" cap="flat" cmpd="sng">
              <a:solidFill>
                <a:srgbClr val="000000"/>
              </a:solidFill>
              <a:prstDash val="solid"/>
              <a:miter lim="800000"/>
              <a:headEnd type="none" w="med" len="med"/>
              <a:tailEnd type="none" w="med" len="med"/>
            </a:ln>
          </p:spPr>
        </p:cxnSp>
        <p:cxnSp>
          <p:nvCxnSpPr>
            <p:cNvPr id="205" name="Google Shape;205;p26"/>
            <p:cNvCxnSpPr/>
            <p:nvPr/>
          </p:nvCxnSpPr>
          <p:spPr>
            <a:xfrm rot="10800000">
              <a:off x="2466" y="3452"/>
              <a:ext cx="0" cy="160"/>
            </a:xfrm>
            <a:prstGeom prst="straightConnector1">
              <a:avLst/>
            </a:prstGeom>
            <a:noFill/>
            <a:ln w="9525" cap="flat" cmpd="sng">
              <a:solidFill>
                <a:srgbClr val="000000"/>
              </a:solidFill>
              <a:prstDash val="solid"/>
              <a:miter lim="800000"/>
              <a:headEnd type="none" w="med" len="med"/>
              <a:tailEnd type="none" w="med" len="med"/>
            </a:ln>
          </p:spPr>
        </p:cxnSp>
        <p:cxnSp>
          <p:nvCxnSpPr>
            <p:cNvPr id="206" name="Google Shape;206;p26"/>
            <p:cNvCxnSpPr/>
            <p:nvPr/>
          </p:nvCxnSpPr>
          <p:spPr>
            <a:xfrm>
              <a:off x="2170" y="2705"/>
              <a:ext cx="296" cy="0"/>
            </a:xfrm>
            <a:prstGeom prst="straightConnector1">
              <a:avLst/>
            </a:prstGeom>
            <a:noFill/>
            <a:ln w="9525" cap="flat" cmpd="sng">
              <a:solidFill>
                <a:srgbClr val="000000"/>
              </a:solidFill>
              <a:prstDash val="solid"/>
              <a:miter lim="800000"/>
              <a:headEnd type="none" w="med" len="med"/>
              <a:tailEnd type="none" w="med" len="med"/>
            </a:ln>
          </p:spPr>
        </p:cxnSp>
        <p:cxnSp>
          <p:nvCxnSpPr>
            <p:cNvPr id="207" name="Google Shape;207;p26"/>
            <p:cNvCxnSpPr/>
            <p:nvPr/>
          </p:nvCxnSpPr>
          <p:spPr>
            <a:xfrm>
              <a:off x="2466" y="2705"/>
              <a:ext cx="0" cy="374"/>
            </a:xfrm>
            <a:prstGeom prst="straightConnector1">
              <a:avLst/>
            </a:prstGeom>
            <a:noFill/>
            <a:ln w="9525" cap="flat" cmpd="sng">
              <a:solidFill>
                <a:srgbClr val="000000"/>
              </a:solidFill>
              <a:prstDash val="solid"/>
              <a:miter lim="800000"/>
              <a:headEnd type="none" w="med" len="med"/>
              <a:tailEnd type="triangle" w="med" len="med"/>
            </a:ln>
          </p:spPr>
        </p:cxnSp>
        <p:cxnSp>
          <p:nvCxnSpPr>
            <p:cNvPr id="208" name="Google Shape;208;p26"/>
            <p:cNvCxnSpPr/>
            <p:nvPr/>
          </p:nvCxnSpPr>
          <p:spPr>
            <a:xfrm>
              <a:off x="720" y="2688"/>
              <a:ext cx="0" cy="374"/>
            </a:xfrm>
            <a:prstGeom prst="straightConnector1">
              <a:avLst/>
            </a:prstGeom>
            <a:noFill/>
            <a:ln w="9525" cap="flat" cmpd="sng">
              <a:solidFill>
                <a:srgbClr val="000000"/>
              </a:solidFill>
              <a:prstDash val="solid"/>
              <a:miter lim="800000"/>
              <a:headEnd type="none" w="med" len="med"/>
              <a:tailEnd type="triangle" w="med" len="med"/>
            </a:ln>
          </p:spPr>
        </p:cxnSp>
        <p:cxnSp>
          <p:nvCxnSpPr>
            <p:cNvPr id="209" name="Google Shape;209;p26"/>
            <p:cNvCxnSpPr/>
            <p:nvPr/>
          </p:nvCxnSpPr>
          <p:spPr>
            <a:xfrm>
              <a:off x="1578" y="2279"/>
              <a:ext cx="0" cy="160"/>
            </a:xfrm>
            <a:prstGeom prst="straightConnector1">
              <a:avLst/>
            </a:prstGeom>
            <a:noFill/>
            <a:ln w="9525" cap="flat" cmpd="sng">
              <a:solidFill>
                <a:srgbClr val="000000"/>
              </a:solidFill>
              <a:prstDash val="solid"/>
              <a:miter lim="800000"/>
              <a:headEnd type="none" w="med" len="med"/>
              <a:tailEnd type="triangle" w="med" len="med"/>
            </a:ln>
          </p:spPr>
        </p:cxnSp>
        <p:sp>
          <p:nvSpPr>
            <p:cNvPr id="210" name="Google Shape;210;p26"/>
            <p:cNvSpPr txBox="1"/>
            <p:nvPr/>
          </p:nvSpPr>
          <p:spPr>
            <a:xfrm>
              <a:off x="2160" y="2544"/>
              <a:ext cx="296" cy="159"/>
            </a:xfrm>
            <a:prstGeom prst="rect">
              <a:avLst/>
            </a:prstGeom>
            <a:solidFill>
              <a:srgbClr val="CC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Y</a:t>
              </a:r>
              <a:endParaRPr/>
            </a:p>
          </p:txBody>
        </p:sp>
        <p:sp>
          <p:nvSpPr>
            <p:cNvPr id="211" name="Google Shape;211;p26"/>
            <p:cNvSpPr txBox="1"/>
            <p:nvPr/>
          </p:nvSpPr>
          <p:spPr>
            <a:xfrm>
              <a:off x="720" y="2528"/>
              <a:ext cx="296" cy="160"/>
            </a:xfrm>
            <a:prstGeom prst="rect">
              <a:avLst/>
            </a:prstGeom>
            <a:solidFill>
              <a:srgbClr val="CC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N</a:t>
              </a:r>
              <a:endParaRPr/>
            </a:p>
          </p:txBody>
        </p:sp>
        <p:cxnSp>
          <p:nvCxnSpPr>
            <p:cNvPr id="212" name="Google Shape;212;p26"/>
            <p:cNvCxnSpPr/>
            <p:nvPr/>
          </p:nvCxnSpPr>
          <p:spPr>
            <a:xfrm>
              <a:off x="712" y="2688"/>
              <a:ext cx="296" cy="0"/>
            </a:xfrm>
            <a:prstGeom prst="straightConnector1">
              <a:avLst/>
            </a:prstGeom>
            <a:noFill/>
            <a:ln w="9525" cap="flat" cmpd="sng">
              <a:solidFill>
                <a:srgbClr val="000000"/>
              </a:solidFill>
              <a:prstDash val="solid"/>
              <a:miter lim="800000"/>
              <a:headEnd type="none" w="med" len="med"/>
              <a:tailEnd type="none" w="med" len="med"/>
            </a:ln>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Example 2</a:t>
            </a:r>
            <a:endParaRPr/>
          </a:p>
        </p:txBody>
      </p:sp>
      <p:sp>
        <p:nvSpPr>
          <p:cNvPr id="218" name="Google Shape;218;p27"/>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2"/>
              </a:buClr>
              <a:buSzPts val="2400"/>
              <a:buFont typeface="Noto Sans Symbols"/>
              <a:buChar char="■"/>
            </a:pPr>
            <a:r>
              <a:rPr lang="en-US" sz="3200" b="0" i="0" u="none">
                <a:solidFill>
                  <a:schemeClr val="dk1"/>
                </a:solidFill>
                <a:latin typeface="Arial"/>
                <a:ea typeface="Arial"/>
                <a:cs typeface="Arial"/>
                <a:sym typeface="Arial"/>
              </a:rPr>
              <a:t>Write an algorithm and draw a flowchart to convert the length in feet to centimeter.</a:t>
            </a:r>
            <a:endParaRPr/>
          </a:p>
          <a:p>
            <a:pPr marL="342900" lvl="0" indent="-342900" algn="l" rtl="0">
              <a:lnSpc>
                <a:spcPct val="90000"/>
              </a:lnSpc>
              <a:spcBef>
                <a:spcPts val="640"/>
              </a:spcBef>
              <a:spcAft>
                <a:spcPts val="0"/>
              </a:spcAft>
              <a:buSzPts val="2400"/>
              <a:buNone/>
            </a:pPr>
            <a:r>
              <a:rPr lang="en-US" sz="3200" b="1" i="0" u="none">
                <a:solidFill>
                  <a:schemeClr val="dk1"/>
                </a:solidFill>
                <a:latin typeface="Arial"/>
                <a:ea typeface="Arial"/>
                <a:cs typeface="Arial"/>
                <a:sym typeface="Arial"/>
              </a:rPr>
              <a:t>Pseudocode</a:t>
            </a:r>
            <a:r>
              <a:rPr lang="en-US" sz="3200" b="0" i="0" u="none">
                <a:solidFill>
                  <a:schemeClr val="dk1"/>
                </a:solidFill>
                <a:latin typeface="Arial"/>
                <a:ea typeface="Arial"/>
                <a:cs typeface="Arial"/>
                <a:sym typeface="Arial"/>
              </a:rPr>
              <a:t>:	</a:t>
            </a:r>
            <a:endParaRPr/>
          </a:p>
          <a:p>
            <a:pPr marL="342900" lvl="0" indent="-342900" algn="l" rtl="0">
              <a:lnSpc>
                <a:spcPct val="90000"/>
              </a:lnSpc>
              <a:spcBef>
                <a:spcPts val="640"/>
              </a:spcBef>
              <a:spcAft>
                <a:spcPts val="0"/>
              </a:spcAft>
              <a:buClr>
                <a:schemeClr val="lt2"/>
              </a:buClr>
              <a:buSzPts val="2400"/>
              <a:buFont typeface="Noto Sans Symbols"/>
              <a:buChar char="■"/>
            </a:pPr>
            <a:r>
              <a:rPr lang="en-US" sz="3200" b="0" i="0" u="none">
                <a:solidFill>
                  <a:schemeClr val="dk1"/>
                </a:solidFill>
                <a:latin typeface="Arial"/>
                <a:ea typeface="Arial"/>
                <a:cs typeface="Arial"/>
                <a:sym typeface="Arial"/>
              </a:rPr>
              <a:t> </a:t>
            </a:r>
            <a:r>
              <a:rPr lang="en-US" sz="3200" b="0" i="1" u="none">
                <a:solidFill>
                  <a:schemeClr val="dk1"/>
                </a:solidFill>
                <a:latin typeface="Arial"/>
                <a:ea typeface="Arial"/>
                <a:cs typeface="Arial"/>
                <a:sym typeface="Arial"/>
              </a:rPr>
              <a:t>Input the length in feet (Lft)</a:t>
            </a:r>
            <a:endParaRPr/>
          </a:p>
          <a:p>
            <a:pPr marL="342900" lvl="0" indent="-342900" algn="l" rtl="0">
              <a:lnSpc>
                <a:spcPct val="90000"/>
              </a:lnSpc>
              <a:spcBef>
                <a:spcPts val="640"/>
              </a:spcBef>
              <a:spcAft>
                <a:spcPts val="0"/>
              </a:spcAft>
              <a:buClr>
                <a:schemeClr val="lt2"/>
              </a:buClr>
              <a:buSzPts val="2400"/>
              <a:buFont typeface="Noto Sans Symbols"/>
              <a:buChar char="■"/>
            </a:pPr>
            <a:r>
              <a:rPr lang="en-US" sz="3200" b="0" i="1" u="none">
                <a:solidFill>
                  <a:schemeClr val="dk1"/>
                </a:solidFill>
                <a:latin typeface="Arial"/>
                <a:ea typeface="Arial"/>
                <a:cs typeface="Arial"/>
                <a:sym typeface="Arial"/>
              </a:rPr>
              <a:t>Calculate the length in cm (Lcm) by multiplying LFT with 30</a:t>
            </a:r>
            <a:endParaRPr/>
          </a:p>
          <a:p>
            <a:pPr marL="342900" lvl="0" indent="-342900" algn="l" rtl="0">
              <a:lnSpc>
                <a:spcPct val="90000"/>
              </a:lnSpc>
              <a:spcBef>
                <a:spcPts val="640"/>
              </a:spcBef>
              <a:spcAft>
                <a:spcPts val="0"/>
              </a:spcAft>
              <a:buClr>
                <a:schemeClr val="lt2"/>
              </a:buClr>
              <a:buSzPts val="2400"/>
              <a:buFont typeface="Noto Sans Symbols"/>
              <a:buChar char="■"/>
            </a:pPr>
            <a:r>
              <a:rPr lang="en-US" sz="3200" b="0" i="1" u="none">
                <a:solidFill>
                  <a:schemeClr val="dk1"/>
                </a:solidFill>
                <a:latin typeface="Arial"/>
                <a:ea typeface="Arial"/>
                <a:cs typeface="Arial"/>
                <a:sym typeface="Arial"/>
              </a:rPr>
              <a:t>Print length in cm (LCM)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Example 2</a:t>
            </a:r>
            <a:endParaRPr/>
          </a:p>
        </p:txBody>
      </p:sp>
      <p:sp>
        <p:nvSpPr>
          <p:cNvPr id="224" name="Google Shape;224;p28"/>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400"/>
              <a:buNone/>
            </a:pPr>
            <a:r>
              <a:rPr lang="en-US" sz="3200" b="1" i="0" u="none">
                <a:solidFill>
                  <a:schemeClr val="dk1"/>
                </a:solidFill>
                <a:latin typeface="Arial"/>
                <a:ea typeface="Arial"/>
                <a:cs typeface="Arial"/>
                <a:sym typeface="Arial"/>
              </a:rPr>
              <a:t>Algorithm</a:t>
            </a:r>
            <a:r>
              <a:rPr lang="en-US" sz="3200" b="0" i="0" u="none">
                <a:solidFill>
                  <a:schemeClr val="dk1"/>
                </a:solidFill>
                <a:latin typeface="Arial"/>
                <a:ea typeface="Arial"/>
                <a:cs typeface="Arial"/>
                <a:sym typeface="Arial"/>
              </a:rPr>
              <a:t> </a:t>
            </a:r>
            <a:endParaRPr/>
          </a:p>
          <a:p>
            <a:pPr marL="342900" lvl="0" indent="-342900" algn="l" rtl="0">
              <a:lnSpc>
                <a:spcPct val="100000"/>
              </a:lnSpc>
              <a:spcBef>
                <a:spcPts val="640"/>
              </a:spcBef>
              <a:spcAft>
                <a:spcPts val="0"/>
              </a:spcAft>
              <a:buClr>
                <a:schemeClr val="lt2"/>
              </a:buClr>
              <a:buSzPts val="2400"/>
              <a:buFont typeface="Noto Sans Symbols"/>
              <a:buChar char="■"/>
            </a:pPr>
            <a:r>
              <a:rPr lang="en-US" sz="3200" b="0" i="0" u="none">
                <a:solidFill>
                  <a:schemeClr val="dk1"/>
                </a:solidFill>
                <a:latin typeface="Arial"/>
                <a:ea typeface="Arial"/>
                <a:cs typeface="Arial"/>
                <a:sym typeface="Arial"/>
              </a:rPr>
              <a:t>Step 1:  Input Lft</a:t>
            </a:r>
            <a:endParaRPr/>
          </a:p>
          <a:p>
            <a:pPr marL="342900" lvl="0" indent="-342900" algn="l" rtl="0">
              <a:lnSpc>
                <a:spcPct val="100000"/>
              </a:lnSpc>
              <a:spcBef>
                <a:spcPts val="640"/>
              </a:spcBef>
              <a:spcAft>
                <a:spcPts val="0"/>
              </a:spcAft>
              <a:buClr>
                <a:schemeClr val="lt2"/>
              </a:buClr>
              <a:buSzPts val="2400"/>
              <a:buFont typeface="Noto Sans Symbols"/>
              <a:buChar char="■"/>
            </a:pPr>
            <a:r>
              <a:rPr lang="en-US" sz="3200" b="0" i="0" u="none">
                <a:solidFill>
                  <a:schemeClr val="dk1"/>
                </a:solidFill>
                <a:latin typeface="Arial"/>
                <a:ea typeface="Arial"/>
                <a:cs typeface="Arial"/>
                <a:sym typeface="Arial"/>
              </a:rPr>
              <a:t>Step 2: 	Lcm ← Lft x 30 </a:t>
            </a:r>
            <a:endParaRPr/>
          </a:p>
          <a:p>
            <a:pPr marL="342900" lvl="0" indent="-342900" algn="l" rtl="0">
              <a:lnSpc>
                <a:spcPct val="100000"/>
              </a:lnSpc>
              <a:spcBef>
                <a:spcPts val="640"/>
              </a:spcBef>
              <a:spcAft>
                <a:spcPts val="0"/>
              </a:spcAft>
              <a:buClr>
                <a:schemeClr val="lt2"/>
              </a:buClr>
              <a:buSzPts val="2400"/>
              <a:buFont typeface="Noto Sans Symbols"/>
              <a:buChar char="■"/>
            </a:pPr>
            <a:r>
              <a:rPr lang="en-US" sz="3200" b="0" i="0" u="none">
                <a:solidFill>
                  <a:schemeClr val="dk1"/>
                </a:solidFill>
                <a:latin typeface="Arial"/>
                <a:ea typeface="Arial"/>
                <a:cs typeface="Arial"/>
                <a:sym typeface="Arial"/>
              </a:rPr>
              <a:t>Step 3: 	Print Lcm</a:t>
            </a:r>
            <a:endParaRPr/>
          </a:p>
          <a:p>
            <a:pPr marL="342900" lvl="0" indent="-190500" algn="l" rtl="0">
              <a:spcBef>
                <a:spcPts val="640"/>
              </a:spcBef>
              <a:spcAft>
                <a:spcPts val="0"/>
              </a:spcAft>
              <a:buSzPts val="2400"/>
              <a:buNone/>
            </a:pPr>
            <a:endParaRPr sz="3200" b="0" i="0" u="none">
              <a:solidFill>
                <a:schemeClr val="dk1"/>
              </a:solidFill>
              <a:latin typeface="Arial"/>
              <a:ea typeface="Arial"/>
              <a:cs typeface="Arial"/>
              <a:sym typeface="Arial"/>
            </a:endParaRPr>
          </a:p>
        </p:txBody>
      </p:sp>
      <p:grpSp>
        <p:nvGrpSpPr>
          <p:cNvPr id="225" name="Google Shape;225;p28"/>
          <p:cNvGrpSpPr/>
          <p:nvPr/>
        </p:nvGrpSpPr>
        <p:grpSpPr>
          <a:xfrm>
            <a:off x="5715000" y="2362200"/>
            <a:ext cx="2011362" cy="3670300"/>
            <a:chOff x="2448" y="5328"/>
            <a:chExt cx="3168" cy="5779"/>
          </a:xfrm>
        </p:grpSpPr>
        <p:sp>
          <p:nvSpPr>
            <p:cNvPr id="226" name="Google Shape;226;p28"/>
            <p:cNvSpPr/>
            <p:nvPr/>
          </p:nvSpPr>
          <p:spPr>
            <a:xfrm>
              <a:off x="3337" y="5328"/>
              <a:ext cx="1440" cy="576"/>
            </a:xfrm>
            <a:prstGeom prst="flowChartTerminator">
              <a:avLst/>
            </a:prstGeom>
            <a:solidFill>
              <a:srgbClr val="CC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START</a:t>
              </a:r>
              <a:endParaRPr/>
            </a:p>
          </p:txBody>
        </p:sp>
        <p:cxnSp>
          <p:nvCxnSpPr>
            <p:cNvPr id="227" name="Google Shape;227;p28"/>
            <p:cNvCxnSpPr/>
            <p:nvPr/>
          </p:nvCxnSpPr>
          <p:spPr>
            <a:xfrm>
              <a:off x="4057" y="5904"/>
              <a:ext cx="0" cy="432"/>
            </a:xfrm>
            <a:prstGeom prst="straightConnector1">
              <a:avLst/>
            </a:prstGeom>
            <a:noFill/>
            <a:ln w="9525" cap="flat" cmpd="sng">
              <a:solidFill>
                <a:srgbClr val="000000"/>
              </a:solidFill>
              <a:prstDash val="solid"/>
              <a:miter lim="800000"/>
              <a:headEnd type="none" w="med" len="med"/>
              <a:tailEnd type="triangle" w="med" len="med"/>
            </a:ln>
          </p:spPr>
        </p:cxnSp>
        <p:sp>
          <p:nvSpPr>
            <p:cNvPr id="228" name="Google Shape;228;p28"/>
            <p:cNvSpPr/>
            <p:nvPr/>
          </p:nvSpPr>
          <p:spPr>
            <a:xfrm>
              <a:off x="2448" y="6355"/>
              <a:ext cx="3168" cy="864"/>
            </a:xfrm>
            <a:prstGeom prst="flowChartInputOutput">
              <a:avLst/>
            </a:prstGeom>
            <a:solidFill>
              <a:srgbClr val="CC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Input</a:t>
              </a:r>
              <a:endParaRPr/>
            </a:p>
            <a:p>
              <a:pPr marL="0" marR="0" lvl="0" indent="0" algn="ctr"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Lft</a:t>
              </a:r>
              <a:endParaRPr/>
            </a:p>
          </p:txBody>
        </p:sp>
        <p:sp>
          <p:nvSpPr>
            <p:cNvPr id="229" name="Google Shape;229;p28"/>
            <p:cNvSpPr/>
            <p:nvPr/>
          </p:nvSpPr>
          <p:spPr>
            <a:xfrm>
              <a:off x="2967" y="7801"/>
              <a:ext cx="2141" cy="576"/>
            </a:xfrm>
            <a:prstGeom prst="flowChartProcess">
              <a:avLst/>
            </a:prstGeom>
            <a:solidFill>
              <a:srgbClr val="CC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Lcm </a:t>
              </a:r>
              <a:r>
                <a:rPr lang="en-US" sz="1800" b="0" i="0" u="none">
                  <a:solidFill>
                    <a:schemeClr val="dk1"/>
                  </a:solidFill>
                  <a:latin typeface="Arial"/>
                  <a:ea typeface="Arial"/>
                  <a:cs typeface="Arial"/>
                  <a:sym typeface="Arial"/>
                </a:rPr>
                <a:t>←</a:t>
              </a:r>
              <a:r>
                <a:rPr lang="en-US" sz="1200" b="1" i="0" u="none">
                  <a:solidFill>
                    <a:schemeClr val="dk1"/>
                  </a:solidFill>
                  <a:latin typeface="Arial"/>
                  <a:ea typeface="Arial"/>
                  <a:cs typeface="Arial"/>
                  <a:sym typeface="Arial"/>
                </a:rPr>
                <a:t> Lft x 30</a:t>
              </a:r>
              <a:endParaRPr/>
            </a:p>
          </p:txBody>
        </p:sp>
        <p:cxnSp>
          <p:nvCxnSpPr>
            <p:cNvPr id="230" name="Google Shape;230;p28"/>
            <p:cNvCxnSpPr/>
            <p:nvPr/>
          </p:nvCxnSpPr>
          <p:spPr>
            <a:xfrm>
              <a:off x="4032" y="7219"/>
              <a:ext cx="0" cy="576"/>
            </a:xfrm>
            <a:prstGeom prst="straightConnector1">
              <a:avLst/>
            </a:prstGeom>
            <a:noFill/>
            <a:ln w="9525" cap="flat" cmpd="sng">
              <a:solidFill>
                <a:srgbClr val="000000"/>
              </a:solidFill>
              <a:prstDash val="solid"/>
              <a:miter lim="800000"/>
              <a:headEnd type="none" w="med" len="med"/>
              <a:tailEnd type="triangle" w="med" len="med"/>
            </a:ln>
          </p:spPr>
        </p:cxnSp>
        <p:sp>
          <p:nvSpPr>
            <p:cNvPr id="231" name="Google Shape;231;p28"/>
            <p:cNvSpPr/>
            <p:nvPr/>
          </p:nvSpPr>
          <p:spPr>
            <a:xfrm>
              <a:off x="2812" y="8947"/>
              <a:ext cx="2448" cy="1008"/>
            </a:xfrm>
            <a:prstGeom prst="flowChartDisplay">
              <a:avLst/>
            </a:prstGeom>
            <a:solidFill>
              <a:srgbClr val="CC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Print</a:t>
              </a:r>
              <a:endParaRPr/>
            </a:p>
            <a:p>
              <a:pPr marL="0" marR="0" lvl="0" indent="0" algn="ctr"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Lcm</a:t>
              </a:r>
              <a:endParaRPr/>
            </a:p>
          </p:txBody>
        </p:sp>
        <p:sp>
          <p:nvSpPr>
            <p:cNvPr id="232" name="Google Shape;232;p28"/>
            <p:cNvSpPr/>
            <p:nvPr/>
          </p:nvSpPr>
          <p:spPr>
            <a:xfrm>
              <a:off x="3293" y="10512"/>
              <a:ext cx="1440" cy="595"/>
            </a:xfrm>
            <a:prstGeom prst="flowChartTerminator">
              <a:avLst/>
            </a:prstGeom>
            <a:solidFill>
              <a:srgbClr val="CC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STOP</a:t>
              </a:r>
              <a:endParaRPr/>
            </a:p>
          </p:txBody>
        </p:sp>
        <p:cxnSp>
          <p:nvCxnSpPr>
            <p:cNvPr id="233" name="Google Shape;233;p28"/>
            <p:cNvCxnSpPr/>
            <p:nvPr/>
          </p:nvCxnSpPr>
          <p:spPr>
            <a:xfrm>
              <a:off x="4032" y="8371"/>
              <a:ext cx="0" cy="576"/>
            </a:xfrm>
            <a:prstGeom prst="straightConnector1">
              <a:avLst/>
            </a:prstGeom>
            <a:noFill/>
            <a:ln w="9525" cap="flat" cmpd="sng">
              <a:solidFill>
                <a:srgbClr val="000000"/>
              </a:solidFill>
              <a:prstDash val="solid"/>
              <a:miter lim="800000"/>
              <a:headEnd type="none" w="med" len="med"/>
              <a:tailEnd type="triangle" w="med" len="med"/>
            </a:ln>
          </p:spPr>
        </p:cxnSp>
        <p:cxnSp>
          <p:nvCxnSpPr>
            <p:cNvPr id="234" name="Google Shape;234;p28"/>
            <p:cNvCxnSpPr/>
            <p:nvPr/>
          </p:nvCxnSpPr>
          <p:spPr>
            <a:xfrm>
              <a:off x="4032" y="9955"/>
              <a:ext cx="0" cy="576"/>
            </a:xfrm>
            <a:prstGeom prst="straightConnector1">
              <a:avLst/>
            </a:prstGeom>
            <a:noFill/>
            <a:ln w="9525" cap="flat" cmpd="sng">
              <a:solidFill>
                <a:srgbClr val="000000"/>
              </a:solidFill>
              <a:prstDash val="solid"/>
              <a:miter lim="800000"/>
              <a:headEnd type="none" w="med" len="med"/>
              <a:tailEnd type="triangle" w="med" len="med"/>
            </a:ln>
          </p:spPr>
        </p:cxnSp>
      </p:grpSp>
      <p:sp>
        <p:nvSpPr>
          <p:cNvPr id="235" name="Google Shape;235;p28"/>
          <p:cNvSpPr txBox="1"/>
          <p:nvPr/>
        </p:nvSpPr>
        <p:spPr>
          <a:xfrm>
            <a:off x="6019800" y="1600200"/>
            <a:ext cx="22098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Flowchart</a:t>
            </a:r>
            <a:r>
              <a:rPr lang="en-US" sz="2400" b="0" i="0" u="none">
                <a:solidFill>
                  <a:schemeClr val="dk1"/>
                </a:solidFill>
                <a:latin typeface="Arial"/>
                <a:ea typeface="Arial"/>
                <a:cs typeface="Arial"/>
                <a:sym typeface="Arial"/>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9"/>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Example 3 </a:t>
            </a:r>
            <a:endParaRPr/>
          </a:p>
        </p:txBody>
      </p:sp>
      <p:sp>
        <p:nvSpPr>
          <p:cNvPr id="241" name="Google Shape;241;p29"/>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100"/>
              <a:buNone/>
            </a:pPr>
            <a:r>
              <a:rPr lang="en-US" sz="2800" b="1" i="0" u="none">
                <a:solidFill>
                  <a:schemeClr val="dk1"/>
                </a:solidFill>
                <a:latin typeface="Arial"/>
                <a:ea typeface="Arial"/>
                <a:cs typeface="Arial"/>
                <a:sym typeface="Arial"/>
              </a:rPr>
              <a:t>	Write an algorithm and draw a flowchart that will read the two sides of a rectangle and calculate its area.</a:t>
            </a:r>
            <a:r>
              <a:rPr lang="en-US" sz="2800" b="0" i="0" u="none">
                <a:solidFill>
                  <a:schemeClr val="dk1"/>
                </a:solidFill>
                <a:latin typeface="Arial"/>
                <a:ea typeface="Arial"/>
                <a:cs typeface="Arial"/>
                <a:sym typeface="Arial"/>
              </a:rPr>
              <a:t> </a:t>
            </a:r>
            <a:endParaRPr/>
          </a:p>
          <a:p>
            <a:pPr marL="342900" lvl="0" indent="-342900" algn="l" rtl="0">
              <a:lnSpc>
                <a:spcPct val="100000"/>
              </a:lnSpc>
              <a:spcBef>
                <a:spcPts val="560"/>
              </a:spcBef>
              <a:spcAft>
                <a:spcPts val="0"/>
              </a:spcAft>
              <a:buSzPts val="2100"/>
              <a:buNone/>
            </a:pPr>
            <a:r>
              <a:rPr lang="en-US" sz="2800" b="1" i="0" u="none">
                <a:solidFill>
                  <a:schemeClr val="dk1"/>
                </a:solidFill>
                <a:latin typeface="Arial"/>
                <a:ea typeface="Arial"/>
                <a:cs typeface="Arial"/>
                <a:sym typeface="Arial"/>
              </a:rPr>
              <a:t>Pseudocode</a:t>
            </a:r>
            <a:r>
              <a:rPr lang="en-US" sz="2800" b="0" i="0" u="none">
                <a:solidFill>
                  <a:schemeClr val="dk1"/>
                </a:solidFill>
                <a:latin typeface="Arial"/>
                <a:ea typeface="Arial"/>
                <a:cs typeface="Arial"/>
                <a:sym typeface="Arial"/>
              </a:rPr>
              <a:t> </a:t>
            </a:r>
            <a:endParaRPr/>
          </a:p>
          <a:p>
            <a:pPr marL="342900" lvl="0" indent="-342900" algn="l" rtl="0">
              <a:lnSpc>
                <a:spcPct val="100000"/>
              </a:lnSpc>
              <a:spcBef>
                <a:spcPts val="560"/>
              </a:spcBef>
              <a:spcAft>
                <a:spcPts val="0"/>
              </a:spcAft>
              <a:buClr>
                <a:schemeClr val="lt2"/>
              </a:buClr>
              <a:buSzPts val="2100"/>
              <a:buFont typeface="Noto Sans Symbols"/>
              <a:buChar char="■"/>
            </a:pPr>
            <a:r>
              <a:rPr lang="en-US" sz="2800" b="0" i="1" u="none">
                <a:solidFill>
                  <a:schemeClr val="dk1"/>
                </a:solidFill>
                <a:latin typeface="Arial"/>
                <a:ea typeface="Arial"/>
                <a:cs typeface="Arial"/>
                <a:sym typeface="Arial"/>
              </a:rPr>
              <a:t>Input the width (W) and Length (L) of a rectangle</a:t>
            </a:r>
            <a:endParaRPr/>
          </a:p>
          <a:p>
            <a:pPr marL="342900" lvl="0" indent="-342900" algn="l" rtl="0">
              <a:lnSpc>
                <a:spcPct val="100000"/>
              </a:lnSpc>
              <a:spcBef>
                <a:spcPts val="560"/>
              </a:spcBef>
              <a:spcAft>
                <a:spcPts val="0"/>
              </a:spcAft>
              <a:buClr>
                <a:schemeClr val="lt2"/>
              </a:buClr>
              <a:buSzPts val="2100"/>
              <a:buFont typeface="Noto Sans Symbols"/>
              <a:buChar char="■"/>
            </a:pPr>
            <a:r>
              <a:rPr lang="en-US" sz="2800" b="0" i="1" u="none">
                <a:solidFill>
                  <a:schemeClr val="dk1"/>
                </a:solidFill>
                <a:latin typeface="Arial"/>
                <a:ea typeface="Arial"/>
                <a:cs typeface="Arial"/>
                <a:sym typeface="Arial"/>
              </a:rPr>
              <a:t>Calculate the area (A) by multiplying L with W</a:t>
            </a:r>
            <a:endParaRPr/>
          </a:p>
          <a:p>
            <a:pPr marL="342900" lvl="0" indent="-342900" algn="l" rtl="0">
              <a:lnSpc>
                <a:spcPct val="100000"/>
              </a:lnSpc>
              <a:spcBef>
                <a:spcPts val="560"/>
              </a:spcBef>
              <a:spcAft>
                <a:spcPts val="0"/>
              </a:spcAft>
              <a:buClr>
                <a:schemeClr val="lt2"/>
              </a:buClr>
              <a:buSzPts val="2100"/>
              <a:buFont typeface="Noto Sans Symbols"/>
              <a:buChar char="■"/>
            </a:pPr>
            <a:r>
              <a:rPr lang="en-US" sz="2800" b="0" i="1" u="none">
                <a:solidFill>
                  <a:schemeClr val="dk1"/>
                </a:solidFill>
                <a:latin typeface="Arial"/>
                <a:ea typeface="Arial"/>
                <a:cs typeface="Arial"/>
                <a:sym typeface="Arial"/>
              </a:rPr>
              <a:t>Print 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Example 3</a:t>
            </a:r>
            <a:endParaRPr/>
          </a:p>
        </p:txBody>
      </p:sp>
      <p:sp>
        <p:nvSpPr>
          <p:cNvPr id="247" name="Google Shape;247;p30"/>
          <p:cNvSpPr txBox="1">
            <a:spLocks noGrp="1"/>
          </p:cNvSpPr>
          <p:nvPr>
            <p:ph type="body" idx="1"/>
          </p:nvPr>
        </p:nvSpPr>
        <p:spPr>
          <a:xfrm>
            <a:off x="533400" y="19050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400"/>
              <a:buNone/>
            </a:pPr>
            <a:r>
              <a:rPr lang="en-US" sz="3200" b="1" i="0" u="none">
                <a:solidFill>
                  <a:schemeClr val="dk1"/>
                </a:solidFill>
                <a:latin typeface="Arial"/>
                <a:ea typeface="Arial"/>
                <a:cs typeface="Arial"/>
                <a:sym typeface="Arial"/>
              </a:rPr>
              <a:t>Algorithm</a:t>
            </a:r>
            <a:r>
              <a:rPr lang="en-US" sz="3200" b="0" i="0" u="none">
                <a:solidFill>
                  <a:schemeClr val="dk1"/>
                </a:solidFill>
                <a:latin typeface="Arial"/>
                <a:ea typeface="Arial"/>
                <a:cs typeface="Arial"/>
                <a:sym typeface="Arial"/>
              </a:rPr>
              <a:t> </a:t>
            </a:r>
            <a:endParaRPr/>
          </a:p>
          <a:p>
            <a:pPr marL="342900" lvl="0" indent="-342900" algn="l" rtl="0">
              <a:lnSpc>
                <a:spcPct val="100000"/>
              </a:lnSpc>
              <a:spcBef>
                <a:spcPts val="640"/>
              </a:spcBef>
              <a:spcAft>
                <a:spcPts val="0"/>
              </a:spcAft>
              <a:buClr>
                <a:schemeClr val="lt2"/>
              </a:buClr>
              <a:buSzPts val="2400"/>
              <a:buFont typeface="Noto Sans Symbols"/>
              <a:buChar char="■"/>
            </a:pPr>
            <a:r>
              <a:rPr lang="en-US" sz="3200" b="0" i="0" u="none">
                <a:solidFill>
                  <a:schemeClr val="dk1"/>
                </a:solidFill>
                <a:latin typeface="Arial"/>
                <a:ea typeface="Arial"/>
                <a:cs typeface="Arial"/>
                <a:sym typeface="Arial"/>
              </a:rPr>
              <a:t>Step 1: 	Input W,L</a:t>
            </a:r>
            <a:endParaRPr/>
          </a:p>
          <a:p>
            <a:pPr marL="342900" lvl="0" indent="-342900" algn="l" rtl="0">
              <a:lnSpc>
                <a:spcPct val="100000"/>
              </a:lnSpc>
              <a:spcBef>
                <a:spcPts val="640"/>
              </a:spcBef>
              <a:spcAft>
                <a:spcPts val="0"/>
              </a:spcAft>
              <a:buClr>
                <a:schemeClr val="lt2"/>
              </a:buClr>
              <a:buSzPts val="2400"/>
              <a:buFont typeface="Noto Sans Symbols"/>
              <a:buChar char="■"/>
            </a:pPr>
            <a:r>
              <a:rPr lang="en-US" sz="3200" b="0" i="0" u="none">
                <a:solidFill>
                  <a:schemeClr val="dk1"/>
                </a:solidFill>
                <a:latin typeface="Arial"/>
                <a:ea typeface="Arial"/>
                <a:cs typeface="Arial"/>
                <a:sym typeface="Arial"/>
              </a:rPr>
              <a:t>Step 2: 	A ← L  x  W </a:t>
            </a:r>
            <a:endParaRPr/>
          </a:p>
          <a:p>
            <a:pPr marL="342900" lvl="0" indent="-342900" algn="l" rtl="0">
              <a:lnSpc>
                <a:spcPct val="100000"/>
              </a:lnSpc>
              <a:spcBef>
                <a:spcPts val="640"/>
              </a:spcBef>
              <a:spcAft>
                <a:spcPts val="0"/>
              </a:spcAft>
              <a:buClr>
                <a:schemeClr val="lt2"/>
              </a:buClr>
              <a:buSzPts val="2400"/>
              <a:buFont typeface="Noto Sans Symbols"/>
              <a:buChar char="■"/>
            </a:pPr>
            <a:r>
              <a:rPr lang="en-US" sz="3200" b="0" i="0" u="none">
                <a:solidFill>
                  <a:schemeClr val="dk1"/>
                </a:solidFill>
                <a:latin typeface="Arial"/>
                <a:ea typeface="Arial"/>
                <a:cs typeface="Arial"/>
                <a:sym typeface="Arial"/>
              </a:rPr>
              <a:t>Step 3: 	Print A</a:t>
            </a:r>
            <a:endParaRPr/>
          </a:p>
          <a:p>
            <a:pPr marL="342900" lvl="0" indent="-190500" algn="l" rtl="0">
              <a:spcBef>
                <a:spcPts val="640"/>
              </a:spcBef>
              <a:spcAft>
                <a:spcPts val="0"/>
              </a:spcAft>
              <a:buSzPts val="2400"/>
              <a:buNone/>
            </a:pPr>
            <a:endParaRPr sz="3200" b="0" i="0" u="none">
              <a:solidFill>
                <a:schemeClr val="dk1"/>
              </a:solidFill>
              <a:latin typeface="Arial"/>
              <a:ea typeface="Arial"/>
              <a:cs typeface="Arial"/>
              <a:sym typeface="Arial"/>
            </a:endParaRPr>
          </a:p>
        </p:txBody>
      </p:sp>
      <p:grpSp>
        <p:nvGrpSpPr>
          <p:cNvPr id="248" name="Google Shape;248;p30"/>
          <p:cNvGrpSpPr/>
          <p:nvPr/>
        </p:nvGrpSpPr>
        <p:grpSpPr>
          <a:xfrm>
            <a:off x="5410200" y="2057400"/>
            <a:ext cx="3124200" cy="4191000"/>
            <a:chOff x="2448" y="5328"/>
            <a:chExt cx="3168" cy="5779"/>
          </a:xfrm>
        </p:grpSpPr>
        <p:sp>
          <p:nvSpPr>
            <p:cNvPr id="249" name="Google Shape;249;p30"/>
            <p:cNvSpPr/>
            <p:nvPr/>
          </p:nvSpPr>
          <p:spPr>
            <a:xfrm>
              <a:off x="3337" y="5328"/>
              <a:ext cx="1440" cy="576"/>
            </a:xfrm>
            <a:prstGeom prst="flowChartTerminator">
              <a:avLst/>
            </a:prstGeom>
            <a:solidFill>
              <a:srgbClr val="CCFFFF">
                <a:alpha val="79607"/>
              </a:srgb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START</a:t>
              </a:r>
              <a:endParaRPr/>
            </a:p>
          </p:txBody>
        </p:sp>
        <p:cxnSp>
          <p:nvCxnSpPr>
            <p:cNvPr id="250" name="Google Shape;250;p30"/>
            <p:cNvCxnSpPr/>
            <p:nvPr/>
          </p:nvCxnSpPr>
          <p:spPr>
            <a:xfrm>
              <a:off x="4057" y="5904"/>
              <a:ext cx="0" cy="432"/>
            </a:xfrm>
            <a:prstGeom prst="straightConnector1">
              <a:avLst/>
            </a:prstGeom>
            <a:noFill/>
            <a:ln w="9525" cap="flat" cmpd="sng">
              <a:solidFill>
                <a:srgbClr val="000000"/>
              </a:solidFill>
              <a:prstDash val="solid"/>
              <a:miter lim="800000"/>
              <a:headEnd type="none" w="med" len="med"/>
              <a:tailEnd type="triangle" w="med" len="med"/>
            </a:ln>
          </p:spPr>
        </p:cxnSp>
        <p:sp>
          <p:nvSpPr>
            <p:cNvPr id="251" name="Google Shape;251;p30"/>
            <p:cNvSpPr/>
            <p:nvPr/>
          </p:nvSpPr>
          <p:spPr>
            <a:xfrm>
              <a:off x="2448" y="6355"/>
              <a:ext cx="3168" cy="864"/>
            </a:xfrm>
            <a:prstGeom prst="flowChartInputOutput">
              <a:avLst/>
            </a:prstGeom>
            <a:solidFill>
              <a:srgbClr val="CCFFFF">
                <a:alpha val="79607"/>
              </a:srgb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Input</a:t>
              </a:r>
              <a:endParaRPr/>
            </a:p>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W, L</a:t>
              </a:r>
              <a:endParaRPr/>
            </a:p>
          </p:txBody>
        </p:sp>
        <p:sp>
          <p:nvSpPr>
            <p:cNvPr id="252" name="Google Shape;252;p30"/>
            <p:cNvSpPr/>
            <p:nvPr/>
          </p:nvSpPr>
          <p:spPr>
            <a:xfrm>
              <a:off x="2967" y="7801"/>
              <a:ext cx="2141" cy="576"/>
            </a:xfrm>
            <a:prstGeom prst="flowChartProcess">
              <a:avLst/>
            </a:prstGeom>
            <a:solidFill>
              <a:srgbClr val="CCFFFF">
                <a:alpha val="79607"/>
              </a:srgb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A </a:t>
              </a:r>
              <a:r>
                <a:rPr lang="en-US" sz="1800" b="0" i="0" u="none">
                  <a:solidFill>
                    <a:schemeClr val="dk1"/>
                  </a:solidFill>
                  <a:latin typeface="Arial"/>
                  <a:ea typeface="Arial"/>
                  <a:cs typeface="Arial"/>
                  <a:sym typeface="Arial"/>
                </a:rPr>
                <a:t>←</a:t>
              </a:r>
              <a:r>
                <a:rPr lang="en-US" sz="1400" b="1" i="0" u="none">
                  <a:solidFill>
                    <a:schemeClr val="dk1"/>
                  </a:solidFill>
                  <a:latin typeface="Arial"/>
                  <a:ea typeface="Arial"/>
                  <a:cs typeface="Arial"/>
                  <a:sym typeface="Arial"/>
                </a:rPr>
                <a:t> L x W</a:t>
              </a:r>
              <a:endParaRPr/>
            </a:p>
          </p:txBody>
        </p:sp>
        <p:cxnSp>
          <p:nvCxnSpPr>
            <p:cNvPr id="253" name="Google Shape;253;p30"/>
            <p:cNvCxnSpPr/>
            <p:nvPr/>
          </p:nvCxnSpPr>
          <p:spPr>
            <a:xfrm>
              <a:off x="4032" y="7219"/>
              <a:ext cx="0" cy="576"/>
            </a:xfrm>
            <a:prstGeom prst="straightConnector1">
              <a:avLst/>
            </a:prstGeom>
            <a:noFill/>
            <a:ln w="9525" cap="flat" cmpd="sng">
              <a:solidFill>
                <a:srgbClr val="000000"/>
              </a:solidFill>
              <a:prstDash val="solid"/>
              <a:miter lim="800000"/>
              <a:headEnd type="none" w="med" len="med"/>
              <a:tailEnd type="triangle" w="med" len="med"/>
            </a:ln>
          </p:spPr>
        </p:cxnSp>
        <p:sp>
          <p:nvSpPr>
            <p:cNvPr id="254" name="Google Shape;254;p30"/>
            <p:cNvSpPr/>
            <p:nvPr/>
          </p:nvSpPr>
          <p:spPr>
            <a:xfrm>
              <a:off x="2812" y="8947"/>
              <a:ext cx="2448" cy="1008"/>
            </a:xfrm>
            <a:prstGeom prst="flowChartDisplay">
              <a:avLst/>
            </a:prstGeom>
            <a:solidFill>
              <a:srgbClr val="CCFFFF">
                <a:alpha val="79607"/>
              </a:srgb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Print</a:t>
              </a:r>
              <a:endParaRPr/>
            </a:p>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A</a:t>
              </a:r>
              <a:endParaRPr/>
            </a:p>
          </p:txBody>
        </p:sp>
        <p:sp>
          <p:nvSpPr>
            <p:cNvPr id="255" name="Google Shape;255;p30"/>
            <p:cNvSpPr/>
            <p:nvPr/>
          </p:nvSpPr>
          <p:spPr>
            <a:xfrm>
              <a:off x="3293" y="10512"/>
              <a:ext cx="1440" cy="595"/>
            </a:xfrm>
            <a:prstGeom prst="flowChartTerminator">
              <a:avLst/>
            </a:prstGeom>
            <a:solidFill>
              <a:srgbClr val="CCFFFF">
                <a:alpha val="79607"/>
              </a:srgb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1" i="0" u="none">
                  <a:solidFill>
                    <a:schemeClr val="dk1"/>
                  </a:solidFill>
                  <a:latin typeface="Arial"/>
                  <a:ea typeface="Arial"/>
                  <a:cs typeface="Arial"/>
                  <a:sym typeface="Arial"/>
                </a:rPr>
                <a:t>STOP</a:t>
              </a:r>
              <a:endParaRPr/>
            </a:p>
          </p:txBody>
        </p:sp>
        <p:cxnSp>
          <p:nvCxnSpPr>
            <p:cNvPr id="256" name="Google Shape;256;p30"/>
            <p:cNvCxnSpPr/>
            <p:nvPr/>
          </p:nvCxnSpPr>
          <p:spPr>
            <a:xfrm>
              <a:off x="4032" y="8371"/>
              <a:ext cx="0" cy="576"/>
            </a:xfrm>
            <a:prstGeom prst="straightConnector1">
              <a:avLst/>
            </a:prstGeom>
            <a:noFill/>
            <a:ln w="9525" cap="flat" cmpd="sng">
              <a:solidFill>
                <a:srgbClr val="000000"/>
              </a:solidFill>
              <a:prstDash val="solid"/>
              <a:miter lim="800000"/>
              <a:headEnd type="none" w="med" len="med"/>
              <a:tailEnd type="triangle" w="med" len="med"/>
            </a:ln>
          </p:spPr>
        </p:cxnSp>
        <p:cxnSp>
          <p:nvCxnSpPr>
            <p:cNvPr id="257" name="Google Shape;257;p30"/>
            <p:cNvCxnSpPr/>
            <p:nvPr/>
          </p:nvCxnSpPr>
          <p:spPr>
            <a:xfrm>
              <a:off x="4032" y="9955"/>
              <a:ext cx="0" cy="576"/>
            </a:xfrm>
            <a:prstGeom prst="straightConnector1">
              <a:avLst/>
            </a:prstGeom>
            <a:noFill/>
            <a:ln w="9525" cap="flat" cmpd="sng">
              <a:solidFill>
                <a:srgbClr val="000000"/>
              </a:solidFill>
              <a:prstDash val="solid"/>
              <a:miter lim="800000"/>
              <a:headEnd type="none" w="med" len="med"/>
              <a:tailEnd type="triangle" w="med" len="med"/>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1"/>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Principles of Programming - NI July 2005</a:t>
            </a:r>
            <a:endParaRPr/>
          </a:p>
        </p:txBody>
      </p:sp>
      <p:sp>
        <p:nvSpPr>
          <p:cNvPr id="263" name="Google Shape;263;p31"/>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15</a:t>
            </a:fld>
            <a:endParaRPr/>
          </a:p>
        </p:txBody>
      </p:sp>
      <p:sp>
        <p:nvSpPr>
          <p:cNvPr id="264" name="Google Shape;264;p3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Flowcharts</a:t>
            </a:r>
            <a:endParaRPr/>
          </a:p>
        </p:txBody>
      </p:sp>
      <p:sp>
        <p:nvSpPr>
          <p:cNvPr id="265" name="Google Shape;265;p31"/>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400"/>
              <a:buFont typeface="Noto Sans Symbols"/>
              <a:buChar char="■"/>
            </a:pPr>
            <a:r>
              <a:rPr lang="en-US" sz="3200" b="0" i="0" u="none">
                <a:solidFill>
                  <a:schemeClr val="dk1"/>
                </a:solidFill>
                <a:latin typeface="Arial"/>
                <a:ea typeface="Arial"/>
                <a:cs typeface="Arial"/>
                <a:sym typeface="Arial"/>
              </a:rPr>
              <a:t>Flowcharts is a graph used to depict or show a step by step solution using </a:t>
            </a:r>
            <a:r>
              <a:rPr lang="en-US" sz="3200" b="1" i="0" u="none">
                <a:solidFill>
                  <a:schemeClr val="dk1"/>
                </a:solidFill>
                <a:latin typeface="Arial"/>
                <a:ea typeface="Arial"/>
                <a:cs typeface="Arial"/>
                <a:sym typeface="Arial"/>
              </a:rPr>
              <a:t>symbols</a:t>
            </a:r>
            <a:r>
              <a:rPr lang="en-US" sz="3200" b="0" i="0" u="none">
                <a:solidFill>
                  <a:schemeClr val="dk1"/>
                </a:solidFill>
                <a:latin typeface="Arial"/>
                <a:ea typeface="Arial"/>
                <a:cs typeface="Arial"/>
                <a:sym typeface="Arial"/>
              </a:rPr>
              <a:t> which represent a task.</a:t>
            </a:r>
            <a:endParaRPr/>
          </a:p>
          <a:p>
            <a:pPr marL="342900" lvl="0" indent="-342900" algn="l" rtl="0">
              <a:lnSpc>
                <a:spcPct val="20000"/>
              </a:lnSpc>
              <a:spcBef>
                <a:spcPts val="640"/>
              </a:spcBef>
              <a:spcAft>
                <a:spcPts val="0"/>
              </a:spcAft>
              <a:buSzPts val="2400"/>
              <a:buNone/>
            </a:pPr>
            <a:endParaRPr sz="3200" b="0" i="0" u="none">
              <a:solidFill>
                <a:schemeClr val="dk1"/>
              </a:solidFill>
              <a:latin typeface="Arial"/>
              <a:ea typeface="Arial"/>
              <a:cs typeface="Arial"/>
              <a:sym typeface="Arial"/>
            </a:endParaRPr>
          </a:p>
          <a:p>
            <a:pPr marL="342900" lvl="0" indent="-342900" algn="l" rtl="0">
              <a:lnSpc>
                <a:spcPct val="100000"/>
              </a:lnSpc>
              <a:spcBef>
                <a:spcPts val="640"/>
              </a:spcBef>
              <a:spcAft>
                <a:spcPts val="0"/>
              </a:spcAft>
              <a:buClr>
                <a:schemeClr val="lt2"/>
              </a:buClr>
              <a:buSzPts val="2400"/>
              <a:buFont typeface="Noto Sans Symbols"/>
              <a:buChar char="■"/>
            </a:pPr>
            <a:r>
              <a:rPr lang="en-US" sz="3200" b="0" i="0" u="none">
                <a:solidFill>
                  <a:schemeClr val="dk1"/>
                </a:solidFill>
                <a:latin typeface="Arial"/>
                <a:ea typeface="Arial"/>
                <a:cs typeface="Arial"/>
                <a:sym typeface="Arial"/>
              </a:rPr>
              <a:t>The symbols used consist of geometrical shapes that are connected by </a:t>
            </a:r>
            <a:r>
              <a:rPr lang="en-US" sz="3200" b="1" i="0" u="none">
                <a:solidFill>
                  <a:schemeClr val="dk1"/>
                </a:solidFill>
                <a:latin typeface="Arial"/>
                <a:ea typeface="Arial"/>
                <a:cs typeface="Arial"/>
                <a:sym typeface="Arial"/>
              </a:rPr>
              <a:t>flow lines</a:t>
            </a:r>
            <a:r>
              <a:rPr lang="en-US" sz="3200" b="0" i="0" u="none">
                <a:solidFill>
                  <a:schemeClr val="dk1"/>
                </a:solidFill>
                <a:latin typeface="Arial"/>
                <a:ea typeface="Arial"/>
                <a:cs typeface="Arial"/>
                <a:sym typeface="Arial"/>
              </a:rPr>
              <a:t>.</a:t>
            </a:r>
            <a:endParaRPr/>
          </a:p>
          <a:p>
            <a:pPr marL="342900" lvl="0" indent="-342900" algn="l" rtl="0">
              <a:lnSpc>
                <a:spcPct val="20000"/>
              </a:lnSpc>
              <a:spcBef>
                <a:spcPts val="640"/>
              </a:spcBef>
              <a:spcAft>
                <a:spcPts val="0"/>
              </a:spcAft>
              <a:buSzPts val="2400"/>
              <a:buNone/>
            </a:pPr>
            <a:endParaRPr sz="3200" b="0" i="0" u="none">
              <a:solidFill>
                <a:schemeClr val="dk1"/>
              </a:solidFill>
              <a:latin typeface="Arial"/>
              <a:ea typeface="Arial"/>
              <a:cs typeface="Arial"/>
              <a:sym typeface="Arial"/>
            </a:endParaRPr>
          </a:p>
          <a:p>
            <a:pPr marL="342900" lvl="0" indent="-342900" algn="l" rtl="0">
              <a:lnSpc>
                <a:spcPct val="100000"/>
              </a:lnSpc>
              <a:spcBef>
                <a:spcPts val="640"/>
              </a:spcBef>
              <a:spcAft>
                <a:spcPts val="0"/>
              </a:spcAft>
              <a:buClr>
                <a:schemeClr val="lt2"/>
              </a:buClr>
              <a:buSzPts val="2400"/>
              <a:buFont typeface="Noto Sans Symbols"/>
              <a:buChar char="■"/>
            </a:pPr>
            <a:r>
              <a:rPr lang="en-US" sz="3200" b="0" i="0" u="none">
                <a:solidFill>
                  <a:schemeClr val="dk1"/>
                </a:solidFill>
                <a:latin typeface="Arial"/>
                <a:ea typeface="Arial"/>
                <a:cs typeface="Arial"/>
                <a:sym typeface="Arial"/>
              </a:rPr>
              <a:t>It is an alternative to pseudocoding; whereas a pseudocode description is verbal, a flowchart is graphical in nature.</a:t>
            </a:r>
            <a:endParaRPr/>
          </a:p>
          <a:p>
            <a:pPr marL="342900" lvl="0" indent="-190500" algn="l" rtl="0">
              <a:spcBef>
                <a:spcPts val="640"/>
              </a:spcBef>
              <a:spcAft>
                <a:spcPts val="0"/>
              </a:spcAft>
              <a:buSzPts val="2400"/>
              <a:buNone/>
            </a:pPr>
            <a:endParaRPr sz="3200" b="0" i="0" u="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2"/>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Principles of Programming - NI July 2005</a:t>
            </a:r>
            <a:endParaRPr/>
          </a:p>
        </p:txBody>
      </p:sp>
      <p:sp>
        <p:nvSpPr>
          <p:cNvPr id="271" name="Google Shape;271;p32"/>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16</a:t>
            </a:fld>
            <a:endParaRPr/>
          </a:p>
        </p:txBody>
      </p:sp>
      <p:sp>
        <p:nvSpPr>
          <p:cNvPr id="272" name="Google Shape;272;p32"/>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Flowchart Symbols</a:t>
            </a:r>
            <a:endParaRPr/>
          </a:p>
        </p:txBody>
      </p:sp>
      <p:sp>
        <p:nvSpPr>
          <p:cNvPr id="273" name="Google Shape;273;p32"/>
          <p:cNvSpPr/>
          <p:nvPr/>
        </p:nvSpPr>
        <p:spPr>
          <a:xfrm>
            <a:off x="528637" y="1752600"/>
            <a:ext cx="995362" cy="382587"/>
          </a:xfrm>
          <a:prstGeom prst="flowChartAlternateProcess">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4" name="Google Shape;274;p32"/>
          <p:cNvSpPr/>
          <p:nvPr/>
        </p:nvSpPr>
        <p:spPr>
          <a:xfrm>
            <a:off x="528637" y="2541587"/>
            <a:ext cx="960437" cy="339725"/>
          </a:xfrm>
          <a:prstGeom prst="flowChartProcess">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5" name="Google Shape;275;p32"/>
          <p:cNvSpPr/>
          <p:nvPr/>
        </p:nvSpPr>
        <p:spPr>
          <a:xfrm>
            <a:off x="381000" y="3355975"/>
            <a:ext cx="1182687" cy="407987"/>
          </a:xfrm>
          <a:prstGeom prst="flowChartInputOutpu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6" name="Google Shape;276;p32"/>
          <p:cNvSpPr/>
          <p:nvPr/>
        </p:nvSpPr>
        <p:spPr>
          <a:xfrm>
            <a:off x="528637" y="4238625"/>
            <a:ext cx="1035050" cy="611187"/>
          </a:xfrm>
          <a:prstGeom prst="flowChartMagneticDisk">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7" name="Google Shape;277;p32"/>
          <p:cNvSpPr/>
          <p:nvPr/>
        </p:nvSpPr>
        <p:spPr>
          <a:xfrm>
            <a:off x="603250" y="5324475"/>
            <a:ext cx="960437" cy="542925"/>
          </a:xfrm>
          <a:prstGeom prst="flowChartDocumen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8" name="Google Shape;278;p32"/>
          <p:cNvSpPr txBox="1"/>
          <p:nvPr/>
        </p:nvSpPr>
        <p:spPr>
          <a:xfrm>
            <a:off x="2154237" y="1524000"/>
            <a:ext cx="6078537"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Terminal symbol</a:t>
            </a:r>
            <a:r>
              <a:rPr lang="en-US" sz="1800" b="0" i="0" u="none">
                <a:solidFill>
                  <a:schemeClr val="dk1"/>
                </a:solidFill>
                <a:latin typeface="Arial"/>
                <a:ea typeface="Arial"/>
                <a:cs typeface="Arial"/>
                <a:sym typeface="Arial"/>
              </a:rPr>
              <a:t> - indicates the beginning and </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end points of an algorithm.</a:t>
            </a:r>
            <a:endParaRPr/>
          </a:p>
        </p:txBody>
      </p:sp>
      <p:sp>
        <p:nvSpPr>
          <p:cNvPr id="279" name="Google Shape;279;p32"/>
          <p:cNvSpPr txBox="1"/>
          <p:nvPr/>
        </p:nvSpPr>
        <p:spPr>
          <a:xfrm>
            <a:off x="2138362" y="2306637"/>
            <a:ext cx="6234112"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Process symbol</a:t>
            </a:r>
            <a:r>
              <a:rPr lang="en-US" sz="1800" b="0" i="0" u="none">
                <a:solidFill>
                  <a:schemeClr val="dk1"/>
                </a:solidFill>
                <a:latin typeface="Arial"/>
                <a:ea typeface="Arial"/>
                <a:cs typeface="Arial"/>
                <a:sym typeface="Arial"/>
              </a:rPr>
              <a:t> - shows an instruction other than</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input, output or selection.</a:t>
            </a:r>
            <a:endParaRPr/>
          </a:p>
        </p:txBody>
      </p:sp>
      <p:sp>
        <p:nvSpPr>
          <p:cNvPr id="280" name="Google Shape;280;p32"/>
          <p:cNvSpPr txBox="1"/>
          <p:nvPr/>
        </p:nvSpPr>
        <p:spPr>
          <a:xfrm>
            <a:off x="2138362" y="3189287"/>
            <a:ext cx="6596062"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Input-output symbol</a:t>
            </a:r>
            <a:r>
              <a:rPr lang="en-US" sz="1800" b="0" i="0" u="none">
                <a:solidFill>
                  <a:schemeClr val="dk1"/>
                </a:solidFill>
                <a:latin typeface="Arial"/>
                <a:ea typeface="Arial"/>
                <a:cs typeface="Arial"/>
                <a:sym typeface="Arial"/>
              </a:rPr>
              <a:t> - shows an input or an output </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operation.</a:t>
            </a:r>
            <a:endParaRPr/>
          </a:p>
        </p:txBody>
      </p:sp>
      <p:sp>
        <p:nvSpPr>
          <p:cNvPr id="281" name="Google Shape;281;p32"/>
          <p:cNvSpPr txBox="1"/>
          <p:nvPr/>
        </p:nvSpPr>
        <p:spPr>
          <a:xfrm>
            <a:off x="2154237" y="4170362"/>
            <a:ext cx="6242050"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Disk storage I/O symbol</a:t>
            </a:r>
            <a:r>
              <a:rPr lang="en-US" sz="1800" b="0" i="0" u="none">
                <a:solidFill>
                  <a:schemeClr val="dk1"/>
                </a:solidFill>
                <a:latin typeface="Arial"/>
                <a:ea typeface="Arial"/>
                <a:cs typeface="Arial"/>
                <a:sym typeface="Arial"/>
              </a:rPr>
              <a:t> - indicates input from or output to disk storage.</a:t>
            </a:r>
            <a:endParaRPr/>
          </a:p>
        </p:txBody>
      </p:sp>
      <p:sp>
        <p:nvSpPr>
          <p:cNvPr id="282" name="Google Shape;282;p32"/>
          <p:cNvSpPr txBox="1"/>
          <p:nvPr/>
        </p:nvSpPr>
        <p:spPr>
          <a:xfrm>
            <a:off x="2154237" y="5121275"/>
            <a:ext cx="6194425"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Printer output symbol</a:t>
            </a:r>
            <a:r>
              <a:rPr lang="en-US" sz="1800" b="0" i="0" u="none">
                <a:solidFill>
                  <a:schemeClr val="dk1"/>
                </a:solidFill>
                <a:latin typeface="Arial"/>
                <a:ea typeface="Arial"/>
                <a:cs typeface="Arial"/>
                <a:sym typeface="Arial"/>
              </a:rPr>
              <a:t> - shows hardcopy printer</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output.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3"/>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Principles of Programming - NI July 2005</a:t>
            </a:r>
            <a:endParaRPr/>
          </a:p>
        </p:txBody>
      </p:sp>
      <p:sp>
        <p:nvSpPr>
          <p:cNvPr id="288" name="Google Shape;288;p33"/>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17</a:t>
            </a:fld>
            <a:endParaRPr/>
          </a:p>
        </p:txBody>
      </p:sp>
      <p:sp>
        <p:nvSpPr>
          <p:cNvPr id="289" name="Google Shape;289;p3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Flowchart Symbols cont…</a:t>
            </a:r>
            <a:endParaRPr/>
          </a:p>
        </p:txBody>
      </p:sp>
      <p:grpSp>
        <p:nvGrpSpPr>
          <p:cNvPr id="290" name="Google Shape;290;p33"/>
          <p:cNvGrpSpPr/>
          <p:nvPr/>
        </p:nvGrpSpPr>
        <p:grpSpPr>
          <a:xfrm>
            <a:off x="533400" y="1524000"/>
            <a:ext cx="7845425" cy="4327525"/>
            <a:chOff x="336" y="1200"/>
            <a:chExt cx="4942" cy="2726"/>
          </a:xfrm>
        </p:grpSpPr>
        <p:sp>
          <p:nvSpPr>
            <p:cNvPr id="291" name="Google Shape;291;p33"/>
            <p:cNvSpPr/>
            <p:nvPr/>
          </p:nvSpPr>
          <p:spPr>
            <a:xfrm>
              <a:off x="336" y="1261"/>
              <a:ext cx="813" cy="420"/>
            </a:xfrm>
            <a:prstGeom prst="flowChartDecision">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2" name="Google Shape;292;p33"/>
            <p:cNvSpPr/>
            <p:nvPr/>
          </p:nvSpPr>
          <p:spPr>
            <a:xfrm>
              <a:off x="432" y="2018"/>
              <a:ext cx="621" cy="378"/>
            </a:xfrm>
            <a:prstGeom prst="flowChartOffpageConnector">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3" name="Google Shape;293;p33"/>
            <p:cNvSpPr/>
            <p:nvPr/>
          </p:nvSpPr>
          <p:spPr>
            <a:xfrm>
              <a:off x="623" y="2732"/>
              <a:ext cx="191" cy="168"/>
            </a:xfrm>
            <a:prstGeom prst="flowChartConnector">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nvGrpSpPr>
            <p:cNvPr id="294" name="Google Shape;294;p33"/>
            <p:cNvGrpSpPr/>
            <p:nvPr/>
          </p:nvGrpSpPr>
          <p:grpSpPr>
            <a:xfrm>
              <a:off x="384" y="3278"/>
              <a:ext cx="669" cy="630"/>
              <a:chOff x="576" y="2976"/>
              <a:chExt cx="672" cy="720"/>
            </a:xfrm>
          </p:grpSpPr>
          <p:cxnSp>
            <p:nvCxnSpPr>
              <p:cNvPr id="295" name="Google Shape;295;p33"/>
              <p:cNvCxnSpPr/>
              <p:nvPr/>
            </p:nvCxnSpPr>
            <p:spPr>
              <a:xfrm rot="10800000">
                <a:off x="912" y="2976"/>
                <a:ext cx="0" cy="336"/>
              </a:xfrm>
              <a:prstGeom prst="straightConnector1">
                <a:avLst/>
              </a:prstGeom>
              <a:noFill/>
              <a:ln w="9525" cap="flat" cmpd="sng">
                <a:solidFill>
                  <a:schemeClr val="dk1"/>
                </a:solidFill>
                <a:prstDash val="solid"/>
                <a:miter lim="800000"/>
                <a:headEnd type="none" w="med" len="med"/>
                <a:tailEnd type="triangle" w="med" len="med"/>
              </a:ln>
            </p:spPr>
          </p:cxnSp>
          <p:cxnSp>
            <p:nvCxnSpPr>
              <p:cNvPr id="296" name="Google Shape;296;p33"/>
              <p:cNvCxnSpPr/>
              <p:nvPr/>
            </p:nvCxnSpPr>
            <p:spPr>
              <a:xfrm>
                <a:off x="912" y="3360"/>
                <a:ext cx="336" cy="0"/>
              </a:xfrm>
              <a:prstGeom prst="straightConnector1">
                <a:avLst/>
              </a:prstGeom>
              <a:noFill/>
              <a:ln w="9525" cap="flat" cmpd="sng">
                <a:solidFill>
                  <a:schemeClr val="dk1"/>
                </a:solidFill>
                <a:prstDash val="solid"/>
                <a:miter lim="800000"/>
                <a:headEnd type="none" w="med" len="med"/>
                <a:tailEnd type="triangle" w="med" len="med"/>
              </a:ln>
            </p:spPr>
          </p:cxnSp>
          <p:cxnSp>
            <p:nvCxnSpPr>
              <p:cNvPr id="297" name="Google Shape;297;p33"/>
              <p:cNvCxnSpPr/>
              <p:nvPr/>
            </p:nvCxnSpPr>
            <p:spPr>
              <a:xfrm>
                <a:off x="912" y="3408"/>
                <a:ext cx="0" cy="288"/>
              </a:xfrm>
              <a:prstGeom prst="straightConnector1">
                <a:avLst/>
              </a:prstGeom>
              <a:noFill/>
              <a:ln w="9525" cap="flat" cmpd="sng">
                <a:solidFill>
                  <a:schemeClr val="dk1"/>
                </a:solidFill>
                <a:prstDash val="solid"/>
                <a:miter lim="800000"/>
                <a:headEnd type="none" w="med" len="med"/>
                <a:tailEnd type="triangle" w="med" len="med"/>
              </a:ln>
            </p:spPr>
          </p:cxnSp>
          <p:cxnSp>
            <p:nvCxnSpPr>
              <p:cNvPr id="298" name="Google Shape;298;p33"/>
              <p:cNvCxnSpPr/>
              <p:nvPr/>
            </p:nvCxnSpPr>
            <p:spPr>
              <a:xfrm rot="10800000">
                <a:off x="576" y="3360"/>
                <a:ext cx="288" cy="0"/>
              </a:xfrm>
              <a:prstGeom prst="straightConnector1">
                <a:avLst/>
              </a:prstGeom>
              <a:noFill/>
              <a:ln w="9525" cap="flat" cmpd="sng">
                <a:solidFill>
                  <a:schemeClr val="dk1"/>
                </a:solidFill>
                <a:prstDash val="solid"/>
                <a:miter lim="800000"/>
                <a:headEnd type="none" w="med" len="med"/>
                <a:tailEnd type="triangle" w="med" len="med"/>
              </a:ln>
            </p:spPr>
          </p:cxnSp>
        </p:grpSp>
        <p:sp>
          <p:nvSpPr>
            <p:cNvPr id="299" name="Google Shape;299;p33"/>
            <p:cNvSpPr txBox="1"/>
            <p:nvPr/>
          </p:nvSpPr>
          <p:spPr>
            <a:xfrm>
              <a:off x="1665" y="1200"/>
              <a:ext cx="3613" cy="5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Selection symbol</a:t>
              </a:r>
              <a:r>
                <a:rPr lang="en-US" sz="1800" b="0" i="0" u="none">
                  <a:solidFill>
                    <a:schemeClr val="dk1"/>
                  </a:solidFill>
                  <a:latin typeface="Arial"/>
                  <a:ea typeface="Arial"/>
                  <a:cs typeface="Arial"/>
                  <a:sym typeface="Arial"/>
                </a:rPr>
                <a:t> - shows a selection process</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for two-way selection.</a:t>
              </a:r>
              <a:endParaRPr/>
            </a:p>
          </p:txBody>
        </p:sp>
        <p:sp>
          <p:nvSpPr>
            <p:cNvPr id="300" name="Google Shape;300;p33"/>
            <p:cNvSpPr txBox="1"/>
            <p:nvPr/>
          </p:nvSpPr>
          <p:spPr>
            <a:xfrm>
              <a:off x="1632" y="1824"/>
              <a:ext cx="3600" cy="5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Off-page connector </a:t>
              </a:r>
              <a:r>
                <a:rPr lang="en-US" sz="1800" b="0" i="0" u="none">
                  <a:solidFill>
                    <a:schemeClr val="dk1"/>
                  </a:solidFill>
                  <a:latin typeface="Arial"/>
                  <a:ea typeface="Arial"/>
                  <a:cs typeface="Arial"/>
                  <a:sym typeface="Arial"/>
                </a:rPr>
                <a:t>- provides continuation of a logical path on another page.</a:t>
              </a:r>
              <a:endParaRPr/>
            </a:p>
          </p:txBody>
        </p:sp>
        <p:sp>
          <p:nvSpPr>
            <p:cNvPr id="301" name="Google Shape;301;p33"/>
            <p:cNvSpPr txBox="1"/>
            <p:nvPr/>
          </p:nvSpPr>
          <p:spPr>
            <a:xfrm>
              <a:off x="1680" y="2544"/>
              <a:ext cx="3505" cy="74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On-page connector </a:t>
              </a:r>
              <a:r>
                <a:rPr lang="en-US" sz="1800" b="0" i="0" u="none">
                  <a:solidFill>
                    <a:schemeClr val="dk1"/>
                  </a:solidFill>
                  <a:latin typeface="Arial"/>
                  <a:ea typeface="Arial"/>
                  <a:cs typeface="Arial"/>
                  <a:sym typeface="Arial"/>
                </a:rPr>
                <a:t>- provides continuation</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of logical path at another point in the same</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page.</a:t>
              </a:r>
              <a:endParaRPr/>
            </a:p>
          </p:txBody>
        </p:sp>
        <p:sp>
          <p:nvSpPr>
            <p:cNvPr id="302" name="Google Shape;302;p33"/>
            <p:cNvSpPr txBox="1"/>
            <p:nvPr/>
          </p:nvSpPr>
          <p:spPr>
            <a:xfrm>
              <a:off x="1680" y="3408"/>
              <a:ext cx="3518" cy="5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Flow lines</a:t>
              </a:r>
              <a:r>
                <a:rPr lang="en-US" sz="1800" b="0" i="0" u="none">
                  <a:solidFill>
                    <a:schemeClr val="dk1"/>
                  </a:solidFill>
                  <a:latin typeface="Arial"/>
                  <a:ea typeface="Arial"/>
                  <a:cs typeface="Arial"/>
                  <a:sym typeface="Arial"/>
                </a:rPr>
                <a:t> - indicate the logical sequence of</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execution steps in the algorithm.</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4"/>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Principles of Programming - NI July 2005</a:t>
            </a:r>
            <a:endParaRPr/>
          </a:p>
        </p:txBody>
      </p:sp>
      <p:sp>
        <p:nvSpPr>
          <p:cNvPr id="308" name="Google Shape;308;p34"/>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18</a:t>
            </a:fld>
            <a:endParaRPr/>
          </a:p>
        </p:txBody>
      </p:sp>
      <p:sp>
        <p:nvSpPr>
          <p:cNvPr id="309" name="Google Shape;309;p3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Flowchart – sequence control structure</a:t>
            </a:r>
            <a:endParaRPr/>
          </a:p>
        </p:txBody>
      </p:sp>
      <p:grpSp>
        <p:nvGrpSpPr>
          <p:cNvPr id="310" name="Google Shape;310;p34"/>
          <p:cNvGrpSpPr/>
          <p:nvPr/>
        </p:nvGrpSpPr>
        <p:grpSpPr>
          <a:xfrm>
            <a:off x="2590800" y="1676400"/>
            <a:ext cx="3276600" cy="4114800"/>
            <a:chOff x="1680" y="1344"/>
            <a:chExt cx="2064" cy="2592"/>
          </a:xfrm>
        </p:grpSpPr>
        <p:sp>
          <p:nvSpPr>
            <p:cNvPr id="311" name="Google Shape;311;p34"/>
            <p:cNvSpPr txBox="1"/>
            <p:nvPr/>
          </p:nvSpPr>
          <p:spPr>
            <a:xfrm>
              <a:off x="1680" y="1344"/>
              <a:ext cx="2064" cy="2592"/>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12" name="Google Shape;312;p34"/>
            <p:cNvSpPr txBox="1"/>
            <p:nvPr/>
          </p:nvSpPr>
          <p:spPr>
            <a:xfrm>
              <a:off x="2256" y="2304"/>
              <a:ext cx="1032" cy="21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Statement 2</a:t>
              </a:r>
              <a:endParaRPr/>
            </a:p>
          </p:txBody>
        </p:sp>
        <p:sp>
          <p:nvSpPr>
            <p:cNvPr id="313" name="Google Shape;313;p34"/>
            <p:cNvSpPr txBox="1"/>
            <p:nvPr/>
          </p:nvSpPr>
          <p:spPr>
            <a:xfrm>
              <a:off x="2256" y="1728"/>
              <a:ext cx="993" cy="21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Statement 1</a:t>
              </a:r>
              <a:endParaRPr/>
            </a:p>
          </p:txBody>
        </p:sp>
        <p:sp>
          <p:nvSpPr>
            <p:cNvPr id="314" name="Google Shape;314;p34"/>
            <p:cNvSpPr txBox="1"/>
            <p:nvPr/>
          </p:nvSpPr>
          <p:spPr>
            <a:xfrm>
              <a:off x="2256" y="2832"/>
              <a:ext cx="993" cy="21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Statement 3</a:t>
              </a:r>
              <a:endParaRPr/>
            </a:p>
          </p:txBody>
        </p:sp>
        <p:cxnSp>
          <p:nvCxnSpPr>
            <p:cNvPr id="315" name="Google Shape;315;p34"/>
            <p:cNvCxnSpPr/>
            <p:nvPr/>
          </p:nvCxnSpPr>
          <p:spPr>
            <a:xfrm>
              <a:off x="2784" y="1433"/>
              <a:ext cx="0" cy="278"/>
            </a:xfrm>
            <a:prstGeom prst="straightConnector1">
              <a:avLst/>
            </a:prstGeom>
            <a:noFill/>
            <a:ln w="9525" cap="flat" cmpd="sng">
              <a:solidFill>
                <a:schemeClr val="dk1"/>
              </a:solidFill>
              <a:prstDash val="solid"/>
              <a:miter lim="800000"/>
              <a:headEnd type="none" w="med" len="med"/>
              <a:tailEnd type="triangle" w="med" len="med"/>
            </a:ln>
          </p:spPr>
        </p:cxnSp>
        <p:cxnSp>
          <p:nvCxnSpPr>
            <p:cNvPr id="316" name="Google Shape;316;p34"/>
            <p:cNvCxnSpPr/>
            <p:nvPr/>
          </p:nvCxnSpPr>
          <p:spPr>
            <a:xfrm>
              <a:off x="2784" y="2544"/>
              <a:ext cx="0" cy="278"/>
            </a:xfrm>
            <a:prstGeom prst="straightConnector1">
              <a:avLst/>
            </a:prstGeom>
            <a:noFill/>
            <a:ln w="9525" cap="flat" cmpd="sng">
              <a:solidFill>
                <a:schemeClr val="dk1"/>
              </a:solidFill>
              <a:prstDash val="solid"/>
              <a:miter lim="800000"/>
              <a:headEnd type="none" w="med" len="med"/>
              <a:tailEnd type="triangle" w="med" len="med"/>
            </a:ln>
          </p:spPr>
        </p:cxnSp>
        <p:cxnSp>
          <p:nvCxnSpPr>
            <p:cNvPr id="317" name="Google Shape;317;p34"/>
            <p:cNvCxnSpPr/>
            <p:nvPr/>
          </p:nvCxnSpPr>
          <p:spPr>
            <a:xfrm>
              <a:off x="2784" y="1968"/>
              <a:ext cx="0" cy="348"/>
            </a:xfrm>
            <a:prstGeom prst="straightConnector1">
              <a:avLst/>
            </a:prstGeom>
            <a:noFill/>
            <a:ln w="9525" cap="flat" cmpd="sng">
              <a:solidFill>
                <a:schemeClr val="dk1"/>
              </a:solidFill>
              <a:prstDash val="solid"/>
              <a:miter lim="800000"/>
              <a:headEnd type="none" w="med" len="med"/>
              <a:tailEnd type="triangle" w="med" len="med"/>
            </a:ln>
          </p:spPr>
        </p:cxnSp>
        <p:cxnSp>
          <p:nvCxnSpPr>
            <p:cNvPr id="318" name="Google Shape;318;p34"/>
            <p:cNvCxnSpPr/>
            <p:nvPr/>
          </p:nvCxnSpPr>
          <p:spPr>
            <a:xfrm>
              <a:off x="2784" y="3072"/>
              <a:ext cx="0" cy="278"/>
            </a:xfrm>
            <a:prstGeom prst="straightConnector1">
              <a:avLst/>
            </a:prstGeom>
            <a:noFill/>
            <a:ln w="9525" cap="flat" cmpd="sng">
              <a:solidFill>
                <a:schemeClr val="dk1"/>
              </a:solidFill>
              <a:prstDash val="solid"/>
              <a:miter lim="800000"/>
              <a:headEnd type="none" w="med" len="med"/>
              <a:tailEnd type="triangle" w="med" len="med"/>
            </a:ln>
          </p:spPr>
        </p:cxnSp>
        <p:sp>
          <p:nvSpPr>
            <p:cNvPr id="319" name="Google Shape;319;p34"/>
            <p:cNvSpPr txBox="1"/>
            <p:nvPr/>
          </p:nvSpPr>
          <p:spPr>
            <a:xfrm>
              <a:off x="2256" y="3360"/>
              <a:ext cx="1008" cy="218"/>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5"/>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Principles of Programming - NI July 2005</a:t>
            </a:r>
            <a:endParaRPr/>
          </a:p>
        </p:txBody>
      </p:sp>
      <p:sp>
        <p:nvSpPr>
          <p:cNvPr id="325" name="Google Shape;325;p35"/>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19</a:t>
            </a:fld>
            <a:endParaRPr/>
          </a:p>
        </p:txBody>
      </p:sp>
      <p:sp>
        <p:nvSpPr>
          <p:cNvPr id="326" name="Google Shape;326;p3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Flowchart – selection control structure</a:t>
            </a:r>
            <a:endParaRPr/>
          </a:p>
        </p:txBody>
      </p:sp>
      <p:grpSp>
        <p:nvGrpSpPr>
          <p:cNvPr id="327" name="Google Shape;327;p35"/>
          <p:cNvGrpSpPr/>
          <p:nvPr/>
        </p:nvGrpSpPr>
        <p:grpSpPr>
          <a:xfrm>
            <a:off x="1524000" y="1600200"/>
            <a:ext cx="6019800" cy="4191000"/>
            <a:chOff x="960" y="1008"/>
            <a:chExt cx="3792" cy="2640"/>
          </a:xfrm>
        </p:grpSpPr>
        <p:sp>
          <p:nvSpPr>
            <p:cNvPr id="328" name="Google Shape;328;p35"/>
            <p:cNvSpPr txBox="1"/>
            <p:nvPr/>
          </p:nvSpPr>
          <p:spPr>
            <a:xfrm>
              <a:off x="960" y="1008"/>
              <a:ext cx="3792" cy="264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29" name="Google Shape;329;p35"/>
            <p:cNvSpPr txBox="1"/>
            <p:nvPr/>
          </p:nvSpPr>
          <p:spPr>
            <a:xfrm>
              <a:off x="2486" y="1511"/>
              <a:ext cx="724"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Condition</a:t>
              </a:r>
              <a:endParaRPr/>
            </a:p>
          </p:txBody>
        </p:sp>
        <p:sp>
          <p:nvSpPr>
            <p:cNvPr id="330" name="Google Shape;330;p35"/>
            <p:cNvSpPr/>
            <p:nvPr/>
          </p:nvSpPr>
          <p:spPr>
            <a:xfrm>
              <a:off x="2352" y="1344"/>
              <a:ext cx="1152" cy="576"/>
            </a:xfrm>
            <a:prstGeom prst="flowChartDecision">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31" name="Google Shape;331;p35"/>
            <p:cNvSpPr txBox="1"/>
            <p:nvPr/>
          </p:nvSpPr>
          <p:spPr>
            <a:xfrm>
              <a:off x="1365" y="2397"/>
              <a:ext cx="922" cy="41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else-</a:t>
              </a:r>
              <a:endParaRPr/>
            </a:p>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statement(s)</a:t>
              </a:r>
              <a:endParaRPr/>
            </a:p>
          </p:txBody>
        </p:sp>
        <p:sp>
          <p:nvSpPr>
            <p:cNvPr id="332" name="Google Shape;332;p35"/>
            <p:cNvSpPr txBox="1"/>
            <p:nvPr/>
          </p:nvSpPr>
          <p:spPr>
            <a:xfrm>
              <a:off x="3477" y="2397"/>
              <a:ext cx="922" cy="41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then-</a:t>
              </a:r>
              <a:endParaRPr/>
            </a:p>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statement(s)</a:t>
              </a:r>
              <a:endParaRPr/>
            </a:p>
          </p:txBody>
        </p:sp>
        <p:cxnSp>
          <p:nvCxnSpPr>
            <p:cNvPr id="333" name="Google Shape;333;p35"/>
            <p:cNvCxnSpPr/>
            <p:nvPr/>
          </p:nvCxnSpPr>
          <p:spPr>
            <a:xfrm>
              <a:off x="3504" y="1632"/>
              <a:ext cx="480" cy="0"/>
            </a:xfrm>
            <a:prstGeom prst="straightConnector1">
              <a:avLst/>
            </a:prstGeom>
            <a:noFill/>
            <a:ln w="9525" cap="flat" cmpd="sng">
              <a:solidFill>
                <a:schemeClr val="dk1"/>
              </a:solidFill>
              <a:prstDash val="solid"/>
              <a:miter lim="800000"/>
              <a:headEnd type="none" w="med" len="med"/>
              <a:tailEnd type="none" w="med" len="med"/>
            </a:ln>
          </p:spPr>
        </p:cxnSp>
        <p:cxnSp>
          <p:nvCxnSpPr>
            <p:cNvPr id="334" name="Google Shape;334;p35"/>
            <p:cNvCxnSpPr/>
            <p:nvPr/>
          </p:nvCxnSpPr>
          <p:spPr>
            <a:xfrm>
              <a:off x="1872" y="1632"/>
              <a:ext cx="480" cy="0"/>
            </a:xfrm>
            <a:prstGeom prst="straightConnector1">
              <a:avLst/>
            </a:prstGeom>
            <a:noFill/>
            <a:ln w="9525" cap="flat" cmpd="sng">
              <a:solidFill>
                <a:schemeClr val="dk1"/>
              </a:solidFill>
              <a:prstDash val="solid"/>
              <a:miter lim="800000"/>
              <a:headEnd type="none" w="med" len="med"/>
              <a:tailEnd type="none" w="med" len="med"/>
            </a:ln>
          </p:spPr>
        </p:cxnSp>
        <p:cxnSp>
          <p:nvCxnSpPr>
            <p:cNvPr id="335" name="Google Shape;335;p35"/>
            <p:cNvCxnSpPr/>
            <p:nvPr/>
          </p:nvCxnSpPr>
          <p:spPr>
            <a:xfrm>
              <a:off x="1872" y="1632"/>
              <a:ext cx="0" cy="768"/>
            </a:xfrm>
            <a:prstGeom prst="straightConnector1">
              <a:avLst/>
            </a:prstGeom>
            <a:noFill/>
            <a:ln w="9525" cap="flat" cmpd="sng">
              <a:solidFill>
                <a:schemeClr val="dk1"/>
              </a:solidFill>
              <a:prstDash val="solid"/>
              <a:miter lim="800000"/>
              <a:headEnd type="none" w="med" len="med"/>
              <a:tailEnd type="triangle" w="med" len="med"/>
            </a:ln>
          </p:spPr>
        </p:cxnSp>
        <p:cxnSp>
          <p:nvCxnSpPr>
            <p:cNvPr id="336" name="Google Shape;336;p35"/>
            <p:cNvCxnSpPr/>
            <p:nvPr/>
          </p:nvCxnSpPr>
          <p:spPr>
            <a:xfrm>
              <a:off x="3984" y="1632"/>
              <a:ext cx="0" cy="768"/>
            </a:xfrm>
            <a:prstGeom prst="straightConnector1">
              <a:avLst/>
            </a:prstGeom>
            <a:noFill/>
            <a:ln w="9525" cap="flat" cmpd="sng">
              <a:solidFill>
                <a:schemeClr val="dk1"/>
              </a:solidFill>
              <a:prstDash val="solid"/>
              <a:miter lim="800000"/>
              <a:headEnd type="none" w="med" len="med"/>
              <a:tailEnd type="triangle" w="med" len="med"/>
            </a:ln>
          </p:spPr>
        </p:cxnSp>
        <p:cxnSp>
          <p:nvCxnSpPr>
            <p:cNvPr id="337" name="Google Shape;337;p35"/>
            <p:cNvCxnSpPr/>
            <p:nvPr/>
          </p:nvCxnSpPr>
          <p:spPr>
            <a:xfrm>
              <a:off x="2928" y="1056"/>
              <a:ext cx="0" cy="288"/>
            </a:xfrm>
            <a:prstGeom prst="straightConnector1">
              <a:avLst/>
            </a:prstGeom>
            <a:noFill/>
            <a:ln w="9525" cap="flat" cmpd="sng">
              <a:solidFill>
                <a:schemeClr val="dk1"/>
              </a:solidFill>
              <a:prstDash val="solid"/>
              <a:miter lim="800000"/>
              <a:headEnd type="none" w="med" len="med"/>
              <a:tailEnd type="triangle" w="med" len="med"/>
            </a:ln>
          </p:spPr>
        </p:cxnSp>
        <p:cxnSp>
          <p:nvCxnSpPr>
            <p:cNvPr id="338" name="Google Shape;338;p35"/>
            <p:cNvCxnSpPr/>
            <p:nvPr/>
          </p:nvCxnSpPr>
          <p:spPr>
            <a:xfrm>
              <a:off x="1872" y="2832"/>
              <a:ext cx="0" cy="288"/>
            </a:xfrm>
            <a:prstGeom prst="straightConnector1">
              <a:avLst/>
            </a:prstGeom>
            <a:noFill/>
            <a:ln w="9525" cap="flat" cmpd="sng">
              <a:solidFill>
                <a:schemeClr val="dk1"/>
              </a:solidFill>
              <a:prstDash val="solid"/>
              <a:miter lim="800000"/>
              <a:headEnd type="none" w="med" len="med"/>
              <a:tailEnd type="none" w="med" len="med"/>
            </a:ln>
          </p:spPr>
        </p:cxnSp>
        <p:cxnSp>
          <p:nvCxnSpPr>
            <p:cNvPr id="339" name="Google Shape;339;p35"/>
            <p:cNvCxnSpPr/>
            <p:nvPr/>
          </p:nvCxnSpPr>
          <p:spPr>
            <a:xfrm>
              <a:off x="3984" y="2832"/>
              <a:ext cx="0" cy="288"/>
            </a:xfrm>
            <a:prstGeom prst="straightConnector1">
              <a:avLst/>
            </a:prstGeom>
            <a:noFill/>
            <a:ln w="9525" cap="flat" cmpd="sng">
              <a:solidFill>
                <a:schemeClr val="dk1"/>
              </a:solidFill>
              <a:prstDash val="solid"/>
              <a:miter lim="800000"/>
              <a:headEnd type="none" w="med" len="med"/>
              <a:tailEnd type="none" w="med" len="med"/>
            </a:ln>
          </p:spPr>
        </p:cxnSp>
        <p:cxnSp>
          <p:nvCxnSpPr>
            <p:cNvPr id="340" name="Google Shape;340;p35"/>
            <p:cNvCxnSpPr/>
            <p:nvPr/>
          </p:nvCxnSpPr>
          <p:spPr>
            <a:xfrm>
              <a:off x="1872" y="3120"/>
              <a:ext cx="1008" cy="0"/>
            </a:xfrm>
            <a:prstGeom prst="straightConnector1">
              <a:avLst/>
            </a:prstGeom>
            <a:noFill/>
            <a:ln w="9525" cap="flat" cmpd="sng">
              <a:solidFill>
                <a:schemeClr val="dk1"/>
              </a:solidFill>
              <a:prstDash val="solid"/>
              <a:miter lim="800000"/>
              <a:headEnd type="none" w="med" len="med"/>
              <a:tailEnd type="none" w="med" len="med"/>
            </a:ln>
          </p:spPr>
        </p:cxnSp>
        <p:cxnSp>
          <p:nvCxnSpPr>
            <p:cNvPr id="341" name="Google Shape;341;p35"/>
            <p:cNvCxnSpPr/>
            <p:nvPr/>
          </p:nvCxnSpPr>
          <p:spPr>
            <a:xfrm>
              <a:off x="3024" y="3120"/>
              <a:ext cx="960" cy="0"/>
            </a:xfrm>
            <a:prstGeom prst="straightConnector1">
              <a:avLst/>
            </a:prstGeom>
            <a:noFill/>
            <a:ln w="9525" cap="flat" cmpd="sng">
              <a:solidFill>
                <a:schemeClr val="dk1"/>
              </a:solidFill>
              <a:prstDash val="solid"/>
              <a:miter lim="800000"/>
              <a:headEnd type="none" w="med" len="med"/>
              <a:tailEnd type="none" w="med" len="med"/>
            </a:ln>
          </p:spPr>
        </p:cxnSp>
        <p:sp>
          <p:nvSpPr>
            <p:cNvPr id="342" name="Google Shape;342;p35"/>
            <p:cNvSpPr/>
            <p:nvPr/>
          </p:nvSpPr>
          <p:spPr>
            <a:xfrm>
              <a:off x="2880" y="3024"/>
              <a:ext cx="144" cy="144"/>
            </a:xfrm>
            <a:prstGeom prst="flowChartConnector">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343" name="Google Shape;343;p35"/>
            <p:cNvCxnSpPr/>
            <p:nvPr/>
          </p:nvCxnSpPr>
          <p:spPr>
            <a:xfrm>
              <a:off x="2928" y="3168"/>
              <a:ext cx="0" cy="288"/>
            </a:xfrm>
            <a:prstGeom prst="straightConnector1">
              <a:avLst/>
            </a:prstGeom>
            <a:noFill/>
            <a:ln w="9525" cap="flat" cmpd="sng">
              <a:solidFill>
                <a:schemeClr val="dk1"/>
              </a:solidFill>
              <a:prstDash val="solid"/>
              <a:miter lim="800000"/>
              <a:headEnd type="none" w="med" len="med"/>
              <a:tailEnd type="triangle" w="med" len="med"/>
            </a:ln>
          </p:spPr>
        </p:cxnSp>
        <p:sp>
          <p:nvSpPr>
            <p:cNvPr id="344" name="Google Shape;344;p35"/>
            <p:cNvSpPr txBox="1"/>
            <p:nvPr/>
          </p:nvSpPr>
          <p:spPr>
            <a:xfrm>
              <a:off x="3600" y="1407"/>
              <a:ext cx="336" cy="2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Yes</a:t>
              </a:r>
              <a:endParaRPr/>
            </a:p>
          </p:txBody>
        </p:sp>
        <p:sp>
          <p:nvSpPr>
            <p:cNvPr id="345" name="Google Shape;345;p35"/>
            <p:cNvSpPr txBox="1"/>
            <p:nvPr/>
          </p:nvSpPr>
          <p:spPr>
            <a:xfrm>
              <a:off x="2016" y="1407"/>
              <a:ext cx="279" cy="2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No</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Arial"/>
              <a:buNone/>
            </a:pPr>
            <a:r>
              <a:rPr lang="en-US" sz="3600" b="0" i="0" u="none">
                <a:solidFill>
                  <a:schemeClr val="dk1"/>
                </a:solidFill>
                <a:latin typeface="Arial"/>
                <a:ea typeface="Arial"/>
                <a:cs typeface="Arial"/>
                <a:sym typeface="Arial"/>
              </a:rPr>
              <a:t>ALGORITHMS AND FLOWCHARTS</a:t>
            </a:r>
            <a:r>
              <a:rPr lang="en-US" sz="4400" b="0" i="0" u="none">
                <a:solidFill>
                  <a:schemeClr val="dk1"/>
                </a:solidFill>
                <a:latin typeface="Arial"/>
                <a:ea typeface="Arial"/>
                <a:cs typeface="Arial"/>
                <a:sym typeface="Arial"/>
              </a:rPr>
              <a:t> </a:t>
            </a:r>
            <a:endParaRPr/>
          </a:p>
        </p:txBody>
      </p:sp>
      <p:sp>
        <p:nvSpPr>
          <p:cNvPr id="141" name="Google Shape;141;p18"/>
          <p:cNvSpPr txBox="1">
            <a:spLocks noGrp="1"/>
          </p:cNvSpPr>
          <p:nvPr>
            <p:ph type="body" idx="1"/>
          </p:nvPr>
        </p:nvSpPr>
        <p:spPr>
          <a:xfrm>
            <a:off x="457200" y="1828800"/>
            <a:ext cx="8229600" cy="40386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US" sz="2800" b="0" i="0" u="none" dirty="0">
                <a:solidFill>
                  <a:schemeClr val="dk1"/>
                </a:solidFill>
                <a:latin typeface="Arial"/>
                <a:ea typeface="Arial"/>
                <a:cs typeface="Arial"/>
                <a:sym typeface="Arial"/>
              </a:rPr>
              <a:t>A typical programming task can be divided into two phases:</a:t>
            </a:r>
            <a:endParaRPr dirty="0"/>
          </a:p>
          <a:p>
            <a:pPr marL="342900" lvl="0" indent="-342900" algn="l" rtl="0">
              <a:lnSpc>
                <a:spcPct val="100000"/>
              </a:lnSpc>
              <a:spcBef>
                <a:spcPts val="560"/>
              </a:spcBef>
              <a:spcAft>
                <a:spcPts val="0"/>
              </a:spcAft>
              <a:buClr>
                <a:schemeClr val="lt2"/>
              </a:buClr>
              <a:buSzPts val="2100"/>
              <a:buFont typeface="Noto Sans Symbols"/>
              <a:buChar char="■"/>
            </a:pPr>
            <a:r>
              <a:rPr lang="en-US" sz="2800" b="1" i="1" u="none" dirty="0">
                <a:solidFill>
                  <a:schemeClr val="dk1"/>
                </a:solidFill>
                <a:highlight>
                  <a:srgbClr val="FFFF00"/>
                </a:highlight>
                <a:latin typeface="Arial"/>
                <a:ea typeface="Arial"/>
                <a:cs typeface="Arial"/>
                <a:sym typeface="Arial"/>
              </a:rPr>
              <a:t>Problem solving phase</a:t>
            </a:r>
            <a:endParaRPr sz="2800" b="0" i="0" u="none" dirty="0">
              <a:solidFill>
                <a:schemeClr val="dk1"/>
              </a:solidFill>
              <a:highlight>
                <a:srgbClr val="FFFF00"/>
              </a:highlight>
              <a:latin typeface="Arial"/>
              <a:ea typeface="Arial"/>
              <a:cs typeface="Arial"/>
              <a:sym typeface="Arial"/>
            </a:endParaRPr>
          </a:p>
          <a:p>
            <a:pPr marL="742950" lvl="1" indent="-285750" algn="l" rtl="0">
              <a:lnSpc>
                <a:spcPct val="100000"/>
              </a:lnSpc>
              <a:spcBef>
                <a:spcPts val="480"/>
              </a:spcBef>
              <a:spcAft>
                <a:spcPts val="0"/>
              </a:spcAft>
              <a:buClr>
                <a:schemeClr val="accent2"/>
              </a:buClr>
              <a:buSzPts val="1920"/>
              <a:buFont typeface="Noto Sans Symbols"/>
              <a:buChar char="◻"/>
            </a:pPr>
            <a:r>
              <a:rPr lang="en-US" sz="2400" b="0" i="0" u="none" dirty="0">
                <a:solidFill>
                  <a:schemeClr val="dk1"/>
                </a:solidFill>
                <a:latin typeface="Arial"/>
                <a:ea typeface="Arial"/>
                <a:cs typeface="Arial"/>
                <a:sym typeface="Arial"/>
              </a:rPr>
              <a:t>produce an ordered sequence of steps that describe solution of problem</a:t>
            </a:r>
            <a:endParaRPr dirty="0"/>
          </a:p>
          <a:p>
            <a:pPr marL="742950" lvl="1" indent="-285750" algn="l" rtl="0">
              <a:lnSpc>
                <a:spcPct val="100000"/>
              </a:lnSpc>
              <a:spcBef>
                <a:spcPts val="480"/>
              </a:spcBef>
              <a:spcAft>
                <a:spcPts val="0"/>
              </a:spcAft>
              <a:buClr>
                <a:schemeClr val="accent2"/>
              </a:buClr>
              <a:buSzPts val="1920"/>
              <a:buFont typeface="Noto Sans Symbols"/>
              <a:buChar char="◻"/>
            </a:pPr>
            <a:r>
              <a:rPr lang="en-US" sz="2400" b="0" i="0" u="none" dirty="0">
                <a:solidFill>
                  <a:schemeClr val="dk1"/>
                </a:solidFill>
                <a:latin typeface="Arial"/>
                <a:ea typeface="Arial"/>
                <a:cs typeface="Arial"/>
                <a:sym typeface="Arial"/>
              </a:rPr>
              <a:t>this sequence of steps is called an </a:t>
            </a:r>
            <a:r>
              <a:rPr lang="en-US" sz="2400" b="1" i="1" u="none" dirty="0">
                <a:solidFill>
                  <a:schemeClr val="dk1"/>
                </a:solidFill>
                <a:latin typeface="Arial"/>
                <a:ea typeface="Arial"/>
                <a:cs typeface="Arial"/>
                <a:sym typeface="Arial"/>
              </a:rPr>
              <a:t>algorithm</a:t>
            </a:r>
            <a:endParaRPr sz="2400" b="0" i="0" u="none" dirty="0">
              <a:solidFill>
                <a:schemeClr val="dk1"/>
              </a:solidFill>
              <a:latin typeface="Arial"/>
              <a:ea typeface="Arial"/>
              <a:cs typeface="Arial"/>
              <a:sym typeface="Arial"/>
            </a:endParaRPr>
          </a:p>
          <a:p>
            <a:pPr marL="342900" lvl="0" indent="-342900" algn="l" rtl="0">
              <a:lnSpc>
                <a:spcPct val="100000"/>
              </a:lnSpc>
              <a:spcBef>
                <a:spcPts val="560"/>
              </a:spcBef>
              <a:spcAft>
                <a:spcPts val="0"/>
              </a:spcAft>
              <a:buClr>
                <a:schemeClr val="lt2"/>
              </a:buClr>
              <a:buSzPts val="2100"/>
              <a:buFont typeface="Noto Sans Symbols"/>
              <a:buChar char="■"/>
            </a:pPr>
            <a:r>
              <a:rPr lang="en-US" sz="2800" b="1" i="1" u="none" dirty="0">
                <a:solidFill>
                  <a:schemeClr val="dk1"/>
                </a:solidFill>
                <a:highlight>
                  <a:srgbClr val="FFFF00"/>
                </a:highlight>
                <a:latin typeface="Arial"/>
                <a:ea typeface="Arial"/>
                <a:cs typeface="Arial"/>
                <a:sym typeface="Arial"/>
              </a:rPr>
              <a:t>Implementation phase</a:t>
            </a:r>
            <a:r>
              <a:rPr lang="en-US" sz="2800" b="0" i="0" u="none" dirty="0">
                <a:solidFill>
                  <a:schemeClr val="dk1"/>
                </a:solidFill>
                <a:highlight>
                  <a:srgbClr val="FFFF00"/>
                </a:highlight>
                <a:latin typeface="Arial"/>
                <a:ea typeface="Arial"/>
                <a:cs typeface="Arial"/>
                <a:sym typeface="Arial"/>
              </a:rPr>
              <a:t> </a:t>
            </a:r>
            <a:endParaRPr dirty="0">
              <a:highlight>
                <a:srgbClr val="FFFF00"/>
              </a:highlight>
            </a:endParaRPr>
          </a:p>
          <a:p>
            <a:pPr marL="742950" lvl="1" indent="-285750" algn="l" rtl="0">
              <a:lnSpc>
                <a:spcPct val="100000"/>
              </a:lnSpc>
              <a:spcBef>
                <a:spcPts val="480"/>
              </a:spcBef>
              <a:spcAft>
                <a:spcPts val="0"/>
              </a:spcAft>
              <a:buClr>
                <a:schemeClr val="accent2"/>
              </a:buClr>
              <a:buSzPts val="1920"/>
              <a:buFont typeface="Noto Sans Symbols"/>
              <a:buChar char="◻"/>
            </a:pPr>
            <a:r>
              <a:rPr lang="en-US" sz="2400" b="0" i="0" u="none" dirty="0">
                <a:solidFill>
                  <a:schemeClr val="dk1"/>
                </a:solidFill>
                <a:latin typeface="Arial"/>
                <a:ea typeface="Arial"/>
                <a:cs typeface="Arial"/>
                <a:sym typeface="Arial"/>
              </a:rPr>
              <a:t>implement the program in some programming language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6"/>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Principles of Programming - NI July 2005</a:t>
            </a:r>
            <a:endParaRPr/>
          </a:p>
        </p:txBody>
      </p:sp>
      <p:sp>
        <p:nvSpPr>
          <p:cNvPr id="351" name="Google Shape;351;p36"/>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20</a:t>
            </a:fld>
            <a:endParaRPr/>
          </a:p>
        </p:txBody>
      </p:sp>
      <p:sp>
        <p:nvSpPr>
          <p:cNvPr id="352" name="Google Shape;352;p3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Flowchart – repetition control structure</a:t>
            </a:r>
            <a:endParaRPr/>
          </a:p>
        </p:txBody>
      </p:sp>
      <p:grpSp>
        <p:nvGrpSpPr>
          <p:cNvPr id="353" name="Google Shape;353;p36"/>
          <p:cNvGrpSpPr/>
          <p:nvPr/>
        </p:nvGrpSpPr>
        <p:grpSpPr>
          <a:xfrm>
            <a:off x="1828800" y="2286000"/>
            <a:ext cx="5638800" cy="3276600"/>
            <a:chOff x="1152" y="1440"/>
            <a:chExt cx="3552" cy="2064"/>
          </a:xfrm>
        </p:grpSpPr>
        <p:grpSp>
          <p:nvGrpSpPr>
            <p:cNvPr id="354" name="Google Shape;354;p36"/>
            <p:cNvGrpSpPr/>
            <p:nvPr/>
          </p:nvGrpSpPr>
          <p:grpSpPr>
            <a:xfrm>
              <a:off x="1152" y="1440"/>
              <a:ext cx="3552" cy="2064"/>
              <a:chOff x="1152" y="1440"/>
              <a:chExt cx="3552" cy="2064"/>
            </a:xfrm>
          </p:grpSpPr>
          <p:sp>
            <p:nvSpPr>
              <p:cNvPr id="355" name="Google Shape;355;p36"/>
              <p:cNvSpPr txBox="1"/>
              <p:nvPr/>
            </p:nvSpPr>
            <p:spPr>
              <a:xfrm>
                <a:off x="1152" y="1440"/>
                <a:ext cx="3552" cy="2064"/>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56" name="Google Shape;356;p36"/>
              <p:cNvSpPr txBox="1"/>
              <p:nvPr/>
            </p:nvSpPr>
            <p:spPr>
              <a:xfrm>
                <a:off x="1584" y="2397"/>
                <a:ext cx="724"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Condition</a:t>
                </a:r>
                <a:endParaRPr/>
              </a:p>
            </p:txBody>
          </p:sp>
          <p:sp>
            <p:nvSpPr>
              <p:cNvPr id="357" name="Google Shape;357;p36"/>
              <p:cNvSpPr/>
              <p:nvPr/>
            </p:nvSpPr>
            <p:spPr>
              <a:xfrm>
                <a:off x="1440" y="2256"/>
                <a:ext cx="1152" cy="480"/>
              </a:xfrm>
              <a:prstGeom prst="flowChartDecision">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58" name="Google Shape;358;p36"/>
              <p:cNvSpPr/>
              <p:nvPr/>
            </p:nvSpPr>
            <p:spPr>
              <a:xfrm>
                <a:off x="3408" y="2256"/>
                <a:ext cx="1056" cy="528"/>
              </a:xfrm>
              <a:prstGeom prst="flowChartProcess">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59" name="Google Shape;359;p36"/>
              <p:cNvSpPr txBox="1"/>
              <p:nvPr/>
            </p:nvSpPr>
            <p:spPr>
              <a:xfrm>
                <a:off x="3408" y="2304"/>
                <a:ext cx="1085" cy="40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Loop </a:t>
                </a:r>
                <a:endParaRPr/>
              </a:p>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Statement(s)</a:t>
                </a:r>
                <a:endParaRPr/>
              </a:p>
            </p:txBody>
          </p:sp>
          <p:cxnSp>
            <p:nvCxnSpPr>
              <p:cNvPr id="360" name="Google Shape;360;p36"/>
              <p:cNvCxnSpPr/>
              <p:nvPr/>
            </p:nvCxnSpPr>
            <p:spPr>
              <a:xfrm>
                <a:off x="2016" y="1872"/>
                <a:ext cx="0" cy="384"/>
              </a:xfrm>
              <a:prstGeom prst="straightConnector1">
                <a:avLst/>
              </a:prstGeom>
              <a:noFill/>
              <a:ln w="9525" cap="flat" cmpd="sng">
                <a:solidFill>
                  <a:schemeClr val="dk1"/>
                </a:solidFill>
                <a:prstDash val="solid"/>
                <a:miter lim="800000"/>
                <a:headEnd type="none" w="med" len="med"/>
                <a:tailEnd type="triangle" w="med" len="med"/>
              </a:ln>
            </p:spPr>
          </p:cxnSp>
          <p:sp>
            <p:nvSpPr>
              <p:cNvPr id="361" name="Google Shape;361;p36"/>
              <p:cNvSpPr/>
              <p:nvPr/>
            </p:nvSpPr>
            <p:spPr>
              <a:xfrm rot="10800000" flipH="1">
                <a:off x="1920" y="1728"/>
                <a:ext cx="192" cy="144"/>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362" name="Google Shape;362;p36"/>
              <p:cNvCxnSpPr/>
              <p:nvPr/>
            </p:nvCxnSpPr>
            <p:spPr>
              <a:xfrm>
                <a:off x="2592" y="2496"/>
                <a:ext cx="816" cy="0"/>
              </a:xfrm>
              <a:prstGeom prst="straightConnector1">
                <a:avLst/>
              </a:prstGeom>
              <a:noFill/>
              <a:ln w="9525" cap="flat" cmpd="sng">
                <a:solidFill>
                  <a:schemeClr val="dk1"/>
                </a:solidFill>
                <a:prstDash val="solid"/>
                <a:miter lim="800000"/>
                <a:headEnd type="none" w="med" len="med"/>
                <a:tailEnd type="triangle" w="med" len="med"/>
              </a:ln>
            </p:spPr>
          </p:cxnSp>
          <p:cxnSp>
            <p:nvCxnSpPr>
              <p:cNvPr id="363" name="Google Shape;363;p36"/>
              <p:cNvCxnSpPr/>
              <p:nvPr/>
            </p:nvCxnSpPr>
            <p:spPr>
              <a:xfrm rot="10800000">
                <a:off x="3984" y="2064"/>
                <a:ext cx="0" cy="192"/>
              </a:xfrm>
              <a:prstGeom prst="straightConnector1">
                <a:avLst/>
              </a:prstGeom>
              <a:noFill/>
              <a:ln w="9525" cap="flat" cmpd="sng">
                <a:solidFill>
                  <a:schemeClr val="dk1"/>
                </a:solidFill>
                <a:prstDash val="solid"/>
                <a:miter lim="800000"/>
                <a:headEnd type="none" w="med" len="med"/>
                <a:tailEnd type="none" w="med" len="med"/>
              </a:ln>
            </p:spPr>
          </p:cxnSp>
          <p:cxnSp>
            <p:nvCxnSpPr>
              <p:cNvPr id="364" name="Google Shape;364;p36"/>
              <p:cNvCxnSpPr/>
              <p:nvPr/>
            </p:nvCxnSpPr>
            <p:spPr>
              <a:xfrm rot="10800000">
                <a:off x="2016" y="2064"/>
                <a:ext cx="1968" cy="0"/>
              </a:xfrm>
              <a:prstGeom prst="straightConnector1">
                <a:avLst/>
              </a:prstGeom>
              <a:noFill/>
              <a:ln w="9525" cap="flat" cmpd="sng">
                <a:solidFill>
                  <a:schemeClr val="dk1"/>
                </a:solidFill>
                <a:prstDash val="solid"/>
                <a:miter lim="800000"/>
                <a:headEnd type="none" w="med" len="med"/>
                <a:tailEnd type="triangle" w="med" len="med"/>
              </a:ln>
            </p:spPr>
          </p:cxnSp>
          <p:cxnSp>
            <p:nvCxnSpPr>
              <p:cNvPr id="365" name="Google Shape;365;p36"/>
              <p:cNvCxnSpPr/>
              <p:nvPr/>
            </p:nvCxnSpPr>
            <p:spPr>
              <a:xfrm>
                <a:off x="2016" y="2736"/>
                <a:ext cx="0" cy="336"/>
              </a:xfrm>
              <a:prstGeom prst="straightConnector1">
                <a:avLst/>
              </a:prstGeom>
              <a:noFill/>
              <a:ln w="9525" cap="flat" cmpd="sng">
                <a:solidFill>
                  <a:schemeClr val="dk1"/>
                </a:solidFill>
                <a:prstDash val="solid"/>
                <a:miter lim="800000"/>
                <a:headEnd type="none" w="med" len="med"/>
                <a:tailEnd type="triangle" w="med" len="med"/>
              </a:ln>
            </p:spPr>
          </p:cxnSp>
          <p:sp>
            <p:nvSpPr>
              <p:cNvPr id="366" name="Google Shape;366;p36"/>
              <p:cNvSpPr/>
              <p:nvPr/>
            </p:nvSpPr>
            <p:spPr>
              <a:xfrm rot="10800000" flipH="1">
                <a:off x="1920" y="3072"/>
                <a:ext cx="192" cy="144"/>
              </a:xfrm>
              <a:prstGeom prst="ellipse">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367" name="Google Shape;367;p36"/>
            <p:cNvSpPr txBox="1"/>
            <p:nvPr/>
          </p:nvSpPr>
          <p:spPr>
            <a:xfrm>
              <a:off x="2784" y="2256"/>
              <a:ext cx="43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yes</a:t>
              </a:r>
              <a:endParaRPr/>
            </a:p>
          </p:txBody>
        </p:sp>
        <p:sp>
          <p:nvSpPr>
            <p:cNvPr id="368" name="Google Shape;368;p36"/>
            <p:cNvSpPr txBox="1"/>
            <p:nvPr/>
          </p:nvSpPr>
          <p:spPr>
            <a:xfrm>
              <a:off x="2016" y="2784"/>
              <a:ext cx="432"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no</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7"/>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Principles of Programming - NI July 2005</a:t>
            </a:r>
            <a:endParaRPr/>
          </a:p>
        </p:txBody>
      </p:sp>
      <p:sp>
        <p:nvSpPr>
          <p:cNvPr id="374" name="Google Shape;374;p37"/>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21</a:t>
            </a:fld>
            <a:endParaRPr/>
          </a:p>
        </p:txBody>
      </p:sp>
      <p:sp>
        <p:nvSpPr>
          <p:cNvPr id="375" name="Google Shape;375;p3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Flowchart – example 1</a:t>
            </a:r>
            <a:endParaRPr/>
          </a:p>
        </p:txBody>
      </p:sp>
      <p:grpSp>
        <p:nvGrpSpPr>
          <p:cNvPr id="376" name="Google Shape;376;p37"/>
          <p:cNvGrpSpPr/>
          <p:nvPr/>
        </p:nvGrpSpPr>
        <p:grpSpPr>
          <a:xfrm>
            <a:off x="2286000" y="1524000"/>
            <a:ext cx="3886200" cy="4038600"/>
            <a:chOff x="1440" y="960"/>
            <a:chExt cx="2448" cy="2544"/>
          </a:xfrm>
        </p:grpSpPr>
        <p:sp>
          <p:nvSpPr>
            <p:cNvPr id="377" name="Google Shape;377;p37"/>
            <p:cNvSpPr txBox="1"/>
            <p:nvPr/>
          </p:nvSpPr>
          <p:spPr>
            <a:xfrm>
              <a:off x="1440" y="960"/>
              <a:ext cx="2448" cy="2544"/>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8" name="Google Shape;378;p37"/>
            <p:cNvSpPr/>
            <p:nvPr/>
          </p:nvSpPr>
          <p:spPr>
            <a:xfrm flipH="1">
              <a:off x="2560" y="2930"/>
              <a:ext cx="57" cy="313"/>
            </a:xfrm>
            <a:custGeom>
              <a:avLst/>
              <a:gdLst/>
              <a:ahLst/>
              <a:cxnLst/>
              <a:rect l="l" t="t" r="r" b="b"/>
              <a:pathLst>
                <a:path w="1" h="445" extrusionOk="0">
                  <a:moveTo>
                    <a:pt x="0" y="0"/>
                  </a:moveTo>
                  <a:lnTo>
                    <a:pt x="0" y="444"/>
                  </a:lnTo>
                </a:path>
              </a:pathLst>
            </a:custGeom>
            <a:noFill/>
            <a:ln w="12700" cap="rnd" cmpd="sng">
              <a:solidFill>
                <a:schemeClr val="dk1"/>
              </a:solidFill>
              <a:prstDash val="solid"/>
              <a:round/>
              <a:headEnd type="none" w="med" len="med"/>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9" name="Google Shape;379;p37"/>
            <p:cNvSpPr/>
            <p:nvPr/>
          </p:nvSpPr>
          <p:spPr>
            <a:xfrm>
              <a:off x="2643" y="2437"/>
              <a:ext cx="1" cy="235"/>
            </a:xfrm>
            <a:custGeom>
              <a:avLst/>
              <a:gdLst/>
              <a:ahLst/>
              <a:cxnLst/>
              <a:rect l="l" t="t" r="r" b="b"/>
              <a:pathLst>
                <a:path w="1" h="445" extrusionOk="0">
                  <a:moveTo>
                    <a:pt x="0" y="0"/>
                  </a:moveTo>
                  <a:lnTo>
                    <a:pt x="0" y="444"/>
                  </a:lnTo>
                </a:path>
              </a:pathLst>
            </a:custGeom>
            <a:noFill/>
            <a:ln w="12700" cap="rnd" cmpd="sng">
              <a:solidFill>
                <a:schemeClr val="dk1"/>
              </a:solidFill>
              <a:prstDash val="solid"/>
              <a:round/>
              <a:headEnd type="none" w="med" len="med"/>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0" name="Google Shape;380;p37"/>
            <p:cNvSpPr/>
            <p:nvPr/>
          </p:nvSpPr>
          <p:spPr>
            <a:xfrm>
              <a:off x="2643" y="1781"/>
              <a:ext cx="39" cy="207"/>
            </a:xfrm>
            <a:custGeom>
              <a:avLst/>
              <a:gdLst/>
              <a:ahLst/>
              <a:cxnLst/>
              <a:rect l="l" t="t" r="r" b="b"/>
              <a:pathLst>
                <a:path w="1" h="445" extrusionOk="0">
                  <a:moveTo>
                    <a:pt x="0" y="0"/>
                  </a:moveTo>
                  <a:lnTo>
                    <a:pt x="0" y="444"/>
                  </a:lnTo>
                </a:path>
              </a:pathLst>
            </a:custGeom>
            <a:noFill/>
            <a:ln w="12700" cap="rnd" cmpd="sng">
              <a:solidFill>
                <a:schemeClr val="dk1"/>
              </a:solidFill>
              <a:prstDash val="solid"/>
              <a:round/>
              <a:headEnd type="none" w="med" len="med"/>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1" name="Google Shape;381;p37"/>
            <p:cNvSpPr/>
            <p:nvPr/>
          </p:nvSpPr>
          <p:spPr>
            <a:xfrm flipH="1">
              <a:off x="2586" y="1206"/>
              <a:ext cx="57" cy="164"/>
            </a:xfrm>
            <a:custGeom>
              <a:avLst/>
              <a:gdLst/>
              <a:ahLst/>
              <a:cxnLst/>
              <a:rect l="l" t="t" r="r" b="b"/>
              <a:pathLst>
                <a:path w="1" h="445" extrusionOk="0">
                  <a:moveTo>
                    <a:pt x="0" y="0"/>
                  </a:moveTo>
                  <a:lnTo>
                    <a:pt x="0" y="444"/>
                  </a:lnTo>
                </a:path>
              </a:pathLst>
            </a:custGeom>
            <a:noFill/>
            <a:ln w="12700" cap="rnd" cmpd="sng">
              <a:solidFill>
                <a:schemeClr val="dk1"/>
              </a:solidFill>
              <a:prstDash val="solid"/>
              <a:round/>
              <a:headEnd type="none" w="med" len="med"/>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2" name="Google Shape;382;p37"/>
            <p:cNvSpPr/>
            <p:nvPr/>
          </p:nvSpPr>
          <p:spPr>
            <a:xfrm>
              <a:off x="2311" y="995"/>
              <a:ext cx="623" cy="210"/>
            </a:xfrm>
            <a:custGeom>
              <a:avLst/>
              <a:gdLst/>
              <a:ahLst/>
              <a:cxnLst/>
              <a:rect l="l" t="t" r="r" b="b"/>
              <a:pathLst>
                <a:path w="1054" h="398" extrusionOk="0">
                  <a:moveTo>
                    <a:pt x="198" y="397"/>
                  </a:moveTo>
                  <a:lnTo>
                    <a:pt x="855" y="397"/>
                  </a:lnTo>
                  <a:lnTo>
                    <a:pt x="884" y="395"/>
                  </a:lnTo>
                  <a:lnTo>
                    <a:pt x="914" y="388"/>
                  </a:lnTo>
                  <a:lnTo>
                    <a:pt x="941" y="376"/>
                  </a:lnTo>
                  <a:lnTo>
                    <a:pt x="967" y="362"/>
                  </a:lnTo>
                  <a:lnTo>
                    <a:pt x="990" y="343"/>
                  </a:lnTo>
                  <a:lnTo>
                    <a:pt x="1010" y="321"/>
                  </a:lnTo>
                  <a:lnTo>
                    <a:pt x="1027" y="297"/>
                  </a:lnTo>
                  <a:lnTo>
                    <a:pt x="1039" y="270"/>
                  </a:lnTo>
                  <a:lnTo>
                    <a:pt x="1048" y="242"/>
                  </a:lnTo>
                  <a:lnTo>
                    <a:pt x="1053" y="213"/>
                  </a:lnTo>
                  <a:lnTo>
                    <a:pt x="1053" y="184"/>
                  </a:lnTo>
                  <a:lnTo>
                    <a:pt x="1048" y="155"/>
                  </a:lnTo>
                  <a:lnTo>
                    <a:pt x="1039" y="127"/>
                  </a:lnTo>
                  <a:lnTo>
                    <a:pt x="1027" y="100"/>
                  </a:lnTo>
                  <a:lnTo>
                    <a:pt x="1010" y="76"/>
                  </a:lnTo>
                  <a:lnTo>
                    <a:pt x="990" y="54"/>
                  </a:lnTo>
                  <a:lnTo>
                    <a:pt x="967" y="35"/>
                  </a:lnTo>
                  <a:lnTo>
                    <a:pt x="941" y="21"/>
                  </a:lnTo>
                  <a:lnTo>
                    <a:pt x="914" y="9"/>
                  </a:lnTo>
                  <a:lnTo>
                    <a:pt x="884" y="2"/>
                  </a:lnTo>
                  <a:lnTo>
                    <a:pt x="855" y="0"/>
                  </a:lnTo>
                  <a:lnTo>
                    <a:pt x="198" y="0"/>
                  </a:lnTo>
                  <a:lnTo>
                    <a:pt x="167" y="2"/>
                  </a:lnTo>
                  <a:lnTo>
                    <a:pt x="138" y="9"/>
                  </a:lnTo>
                  <a:lnTo>
                    <a:pt x="112" y="21"/>
                  </a:lnTo>
                  <a:lnTo>
                    <a:pt x="86" y="35"/>
                  </a:lnTo>
                  <a:lnTo>
                    <a:pt x="63" y="54"/>
                  </a:lnTo>
                  <a:lnTo>
                    <a:pt x="43" y="76"/>
                  </a:lnTo>
                  <a:lnTo>
                    <a:pt x="26" y="100"/>
                  </a:lnTo>
                  <a:lnTo>
                    <a:pt x="14" y="127"/>
                  </a:lnTo>
                  <a:lnTo>
                    <a:pt x="5" y="155"/>
                  </a:lnTo>
                  <a:lnTo>
                    <a:pt x="0" y="184"/>
                  </a:lnTo>
                  <a:lnTo>
                    <a:pt x="0" y="213"/>
                  </a:lnTo>
                  <a:lnTo>
                    <a:pt x="5" y="242"/>
                  </a:lnTo>
                  <a:lnTo>
                    <a:pt x="14" y="270"/>
                  </a:lnTo>
                  <a:lnTo>
                    <a:pt x="26" y="297"/>
                  </a:lnTo>
                  <a:lnTo>
                    <a:pt x="43" y="321"/>
                  </a:lnTo>
                  <a:lnTo>
                    <a:pt x="63" y="343"/>
                  </a:lnTo>
                  <a:lnTo>
                    <a:pt x="86" y="362"/>
                  </a:lnTo>
                  <a:lnTo>
                    <a:pt x="112" y="376"/>
                  </a:lnTo>
                  <a:lnTo>
                    <a:pt x="138" y="388"/>
                  </a:lnTo>
                  <a:lnTo>
                    <a:pt x="167" y="395"/>
                  </a:lnTo>
                  <a:lnTo>
                    <a:pt x="198" y="397"/>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3" name="Google Shape;383;p37"/>
            <p:cNvSpPr txBox="1"/>
            <p:nvPr/>
          </p:nvSpPr>
          <p:spPr>
            <a:xfrm>
              <a:off x="2394" y="1001"/>
              <a:ext cx="414" cy="198"/>
            </a:xfrm>
            <a:prstGeom prst="rect">
              <a:avLst/>
            </a:prstGeom>
            <a:noFill/>
            <a:ln>
              <a:noFill/>
            </a:ln>
          </p:spPr>
          <p:txBody>
            <a:bodyPr spcFirstLastPara="1" wrap="square" lIns="101600" tIns="50800" rIns="101600" bIns="508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Begin</a:t>
              </a:r>
              <a:endParaRPr/>
            </a:p>
          </p:txBody>
        </p:sp>
        <p:sp>
          <p:nvSpPr>
            <p:cNvPr id="384" name="Google Shape;384;p37"/>
            <p:cNvSpPr/>
            <p:nvPr/>
          </p:nvSpPr>
          <p:spPr>
            <a:xfrm>
              <a:off x="1798" y="1364"/>
              <a:ext cx="1574" cy="418"/>
            </a:xfrm>
            <a:prstGeom prst="parallelogram">
              <a:avLst>
                <a:gd name="adj" fmla="val 5397"/>
              </a:avLst>
            </a:prstGeom>
            <a:noFill/>
            <a:ln w="12700" cap="flat" cmpd="sng">
              <a:solidFill>
                <a:schemeClr val="dk1"/>
              </a:solidFill>
              <a:prstDash val="solid"/>
              <a:miter lim="800000"/>
              <a:headEnd type="none" w="sm" len="sm"/>
              <a:tailEnd type="none" w="sm" len="sm"/>
            </a:ln>
          </p:spPr>
          <p:txBody>
            <a:bodyPr spcFirstLastPara="1" wrap="square" lIns="146050" tIns="74600" rIns="146050" bIns="746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Read birth date</a:t>
              </a:r>
              <a:endParaRPr/>
            </a:p>
          </p:txBody>
        </p:sp>
        <p:sp>
          <p:nvSpPr>
            <p:cNvPr id="385" name="Google Shape;385;p37"/>
            <p:cNvSpPr txBox="1"/>
            <p:nvPr/>
          </p:nvSpPr>
          <p:spPr>
            <a:xfrm>
              <a:off x="1717" y="1981"/>
              <a:ext cx="1737" cy="478"/>
            </a:xfrm>
            <a:prstGeom prst="rect">
              <a:avLst/>
            </a:prstGeom>
            <a:noFill/>
            <a:ln w="12700" cap="flat" cmpd="sng">
              <a:solidFill>
                <a:schemeClr val="dk1"/>
              </a:solidFill>
              <a:prstDash val="solid"/>
              <a:miter lim="800000"/>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Calculate</a:t>
              </a:r>
              <a:endParaRPr/>
            </a:p>
            <a:p>
              <a:pPr marL="0" marR="0" lvl="0" indent="0" algn="ctr"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Age = current year – birth date</a:t>
              </a:r>
              <a:endParaRPr/>
            </a:p>
          </p:txBody>
        </p:sp>
        <p:sp>
          <p:nvSpPr>
            <p:cNvPr id="386" name="Google Shape;386;p37"/>
            <p:cNvSpPr/>
            <p:nvPr/>
          </p:nvSpPr>
          <p:spPr>
            <a:xfrm>
              <a:off x="1798" y="2677"/>
              <a:ext cx="1574" cy="256"/>
            </a:xfrm>
            <a:prstGeom prst="parallelogram">
              <a:avLst>
                <a:gd name="adj" fmla="val 5397"/>
              </a:avLst>
            </a:prstGeom>
            <a:noFill/>
            <a:ln w="12700" cap="flat" cmpd="sng">
              <a:solidFill>
                <a:schemeClr val="dk1"/>
              </a:solidFill>
              <a:prstDash val="solid"/>
              <a:miter lim="800000"/>
              <a:headEnd type="none" w="sm" len="sm"/>
              <a:tailEnd type="none" w="sm" len="sm"/>
            </a:ln>
          </p:spPr>
          <p:txBody>
            <a:bodyPr spcFirstLastPara="1" wrap="square" lIns="146050" tIns="74600" rIns="146050" bIns="746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Display</a:t>
              </a:r>
              <a:endParaRPr/>
            </a:p>
            <a:p>
              <a:pPr marL="0" marR="0" lvl="0" indent="0" algn="ctr"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age</a:t>
              </a:r>
              <a:endParaRPr/>
            </a:p>
          </p:txBody>
        </p:sp>
        <p:sp>
          <p:nvSpPr>
            <p:cNvPr id="387" name="Google Shape;387;p37"/>
            <p:cNvSpPr/>
            <p:nvPr/>
          </p:nvSpPr>
          <p:spPr>
            <a:xfrm>
              <a:off x="2311" y="3258"/>
              <a:ext cx="581" cy="198"/>
            </a:xfrm>
            <a:custGeom>
              <a:avLst/>
              <a:gdLst/>
              <a:ahLst/>
              <a:cxnLst/>
              <a:rect l="l" t="t" r="r" b="b"/>
              <a:pathLst>
                <a:path w="1054" h="398" extrusionOk="0">
                  <a:moveTo>
                    <a:pt x="198" y="397"/>
                  </a:moveTo>
                  <a:lnTo>
                    <a:pt x="855" y="397"/>
                  </a:lnTo>
                  <a:lnTo>
                    <a:pt x="884" y="395"/>
                  </a:lnTo>
                  <a:lnTo>
                    <a:pt x="914" y="388"/>
                  </a:lnTo>
                  <a:lnTo>
                    <a:pt x="941" y="376"/>
                  </a:lnTo>
                  <a:lnTo>
                    <a:pt x="967" y="362"/>
                  </a:lnTo>
                  <a:lnTo>
                    <a:pt x="990" y="343"/>
                  </a:lnTo>
                  <a:lnTo>
                    <a:pt x="1010" y="321"/>
                  </a:lnTo>
                  <a:lnTo>
                    <a:pt x="1027" y="297"/>
                  </a:lnTo>
                  <a:lnTo>
                    <a:pt x="1039" y="270"/>
                  </a:lnTo>
                  <a:lnTo>
                    <a:pt x="1048" y="242"/>
                  </a:lnTo>
                  <a:lnTo>
                    <a:pt x="1053" y="213"/>
                  </a:lnTo>
                  <a:lnTo>
                    <a:pt x="1053" y="184"/>
                  </a:lnTo>
                  <a:lnTo>
                    <a:pt x="1048" y="155"/>
                  </a:lnTo>
                  <a:lnTo>
                    <a:pt x="1039" y="127"/>
                  </a:lnTo>
                  <a:lnTo>
                    <a:pt x="1027" y="100"/>
                  </a:lnTo>
                  <a:lnTo>
                    <a:pt x="1010" y="76"/>
                  </a:lnTo>
                  <a:lnTo>
                    <a:pt x="990" y="54"/>
                  </a:lnTo>
                  <a:lnTo>
                    <a:pt x="967" y="35"/>
                  </a:lnTo>
                  <a:lnTo>
                    <a:pt x="941" y="21"/>
                  </a:lnTo>
                  <a:lnTo>
                    <a:pt x="914" y="9"/>
                  </a:lnTo>
                  <a:lnTo>
                    <a:pt x="884" y="2"/>
                  </a:lnTo>
                  <a:lnTo>
                    <a:pt x="855" y="0"/>
                  </a:lnTo>
                  <a:lnTo>
                    <a:pt x="198" y="0"/>
                  </a:lnTo>
                  <a:lnTo>
                    <a:pt x="167" y="2"/>
                  </a:lnTo>
                  <a:lnTo>
                    <a:pt x="138" y="9"/>
                  </a:lnTo>
                  <a:lnTo>
                    <a:pt x="112" y="21"/>
                  </a:lnTo>
                  <a:lnTo>
                    <a:pt x="86" y="35"/>
                  </a:lnTo>
                  <a:lnTo>
                    <a:pt x="63" y="54"/>
                  </a:lnTo>
                  <a:lnTo>
                    <a:pt x="43" y="76"/>
                  </a:lnTo>
                  <a:lnTo>
                    <a:pt x="26" y="100"/>
                  </a:lnTo>
                  <a:lnTo>
                    <a:pt x="14" y="127"/>
                  </a:lnTo>
                  <a:lnTo>
                    <a:pt x="5" y="155"/>
                  </a:lnTo>
                  <a:lnTo>
                    <a:pt x="0" y="184"/>
                  </a:lnTo>
                  <a:lnTo>
                    <a:pt x="0" y="213"/>
                  </a:lnTo>
                  <a:lnTo>
                    <a:pt x="5" y="242"/>
                  </a:lnTo>
                  <a:lnTo>
                    <a:pt x="14" y="270"/>
                  </a:lnTo>
                  <a:lnTo>
                    <a:pt x="26" y="297"/>
                  </a:lnTo>
                  <a:lnTo>
                    <a:pt x="43" y="321"/>
                  </a:lnTo>
                  <a:lnTo>
                    <a:pt x="63" y="343"/>
                  </a:lnTo>
                  <a:lnTo>
                    <a:pt x="86" y="362"/>
                  </a:lnTo>
                  <a:lnTo>
                    <a:pt x="112" y="376"/>
                  </a:lnTo>
                  <a:lnTo>
                    <a:pt x="138" y="388"/>
                  </a:lnTo>
                  <a:lnTo>
                    <a:pt x="167" y="395"/>
                  </a:lnTo>
                  <a:lnTo>
                    <a:pt x="198" y="397"/>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8" name="Google Shape;388;p37"/>
            <p:cNvSpPr txBox="1"/>
            <p:nvPr/>
          </p:nvSpPr>
          <p:spPr>
            <a:xfrm>
              <a:off x="2477" y="3258"/>
              <a:ext cx="395" cy="198"/>
            </a:xfrm>
            <a:prstGeom prst="rect">
              <a:avLst/>
            </a:prstGeom>
            <a:noFill/>
            <a:ln>
              <a:noFill/>
            </a:ln>
          </p:spPr>
          <p:txBody>
            <a:bodyPr spcFirstLastPara="1" wrap="square" lIns="101600" tIns="50800" rIns="101600" bIns="508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End</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8"/>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Principles of Programming - NI July 2005</a:t>
            </a:r>
            <a:endParaRPr/>
          </a:p>
        </p:txBody>
      </p:sp>
      <p:sp>
        <p:nvSpPr>
          <p:cNvPr id="394" name="Google Shape;394;p38"/>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22</a:t>
            </a:fld>
            <a:endParaRPr/>
          </a:p>
        </p:txBody>
      </p:sp>
      <p:sp>
        <p:nvSpPr>
          <p:cNvPr id="395" name="Google Shape;395;p3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Flowchart – example 2</a:t>
            </a:r>
            <a:endParaRPr/>
          </a:p>
        </p:txBody>
      </p:sp>
      <p:grpSp>
        <p:nvGrpSpPr>
          <p:cNvPr id="396" name="Google Shape;396;p38"/>
          <p:cNvGrpSpPr/>
          <p:nvPr/>
        </p:nvGrpSpPr>
        <p:grpSpPr>
          <a:xfrm>
            <a:off x="990600" y="1524000"/>
            <a:ext cx="7010400" cy="4419600"/>
            <a:chOff x="624" y="960"/>
            <a:chExt cx="4416" cy="2784"/>
          </a:xfrm>
        </p:grpSpPr>
        <p:sp>
          <p:nvSpPr>
            <p:cNvPr id="397" name="Google Shape;397;p38"/>
            <p:cNvSpPr txBox="1"/>
            <p:nvPr/>
          </p:nvSpPr>
          <p:spPr>
            <a:xfrm>
              <a:off x="624" y="960"/>
              <a:ext cx="4416" cy="2784"/>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8" name="Google Shape;398;p38"/>
            <p:cNvSpPr/>
            <p:nvPr/>
          </p:nvSpPr>
          <p:spPr>
            <a:xfrm>
              <a:off x="3589" y="2327"/>
              <a:ext cx="326" cy="331"/>
            </a:xfrm>
            <a:custGeom>
              <a:avLst/>
              <a:gdLst/>
              <a:ahLst/>
              <a:cxnLst/>
              <a:rect l="l" t="t" r="r" b="b"/>
              <a:pathLst>
                <a:path w="481" h="625" extrusionOk="0">
                  <a:moveTo>
                    <a:pt x="0" y="0"/>
                  </a:moveTo>
                  <a:lnTo>
                    <a:pt x="480" y="0"/>
                  </a:lnTo>
                  <a:lnTo>
                    <a:pt x="480" y="624"/>
                  </a:lnTo>
                </a:path>
              </a:pathLst>
            </a:custGeom>
            <a:noFill/>
            <a:ln w="12700" cap="rnd" cmpd="sng">
              <a:solidFill>
                <a:schemeClr val="dk1"/>
              </a:solidFill>
              <a:prstDash val="solid"/>
              <a:round/>
              <a:headEnd type="none" w="med" len="med"/>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9" name="Google Shape;399;p38"/>
            <p:cNvSpPr/>
            <p:nvPr/>
          </p:nvSpPr>
          <p:spPr>
            <a:xfrm flipH="1">
              <a:off x="2753" y="3214"/>
              <a:ext cx="41" cy="220"/>
            </a:xfrm>
            <a:custGeom>
              <a:avLst/>
              <a:gdLst/>
              <a:ahLst/>
              <a:cxnLst/>
              <a:rect l="l" t="t" r="r" b="b"/>
              <a:pathLst>
                <a:path w="1" h="445" extrusionOk="0">
                  <a:moveTo>
                    <a:pt x="0" y="0"/>
                  </a:moveTo>
                  <a:lnTo>
                    <a:pt x="0" y="444"/>
                  </a:lnTo>
                </a:path>
              </a:pathLst>
            </a:custGeom>
            <a:noFill/>
            <a:ln w="12700" cap="rnd" cmpd="sng">
              <a:solidFill>
                <a:schemeClr val="dk1"/>
              </a:solidFill>
              <a:prstDash val="solid"/>
              <a:round/>
              <a:headEnd type="none" w="med" len="med"/>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0" name="Google Shape;400;p38"/>
            <p:cNvSpPr/>
            <p:nvPr/>
          </p:nvSpPr>
          <p:spPr>
            <a:xfrm>
              <a:off x="2945" y="3024"/>
              <a:ext cx="991" cy="244"/>
            </a:xfrm>
            <a:custGeom>
              <a:avLst/>
              <a:gdLst/>
              <a:ahLst/>
              <a:cxnLst/>
              <a:rect l="l" t="t" r="r" b="b"/>
              <a:pathLst>
                <a:path w="925" h="481" extrusionOk="0">
                  <a:moveTo>
                    <a:pt x="924" y="0"/>
                  </a:moveTo>
                  <a:lnTo>
                    <a:pt x="924" y="480"/>
                  </a:lnTo>
                  <a:lnTo>
                    <a:pt x="0" y="480"/>
                  </a:lnTo>
                </a:path>
              </a:pathLst>
            </a:custGeom>
            <a:noFill/>
            <a:ln w="12700" cap="rnd" cmpd="sng">
              <a:solidFill>
                <a:schemeClr val="dk1"/>
              </a:solidFill>
              <a:prstDash val="solid"/>
              <a:round/>
              <a:headEnd type="none" w="med" len="med"/>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1" name="Google Shape;401;p38"/>
            <p:cNvSpPr/>
            <p:nvPr/>
          </p:nvSpPr>
          <p:spPr>
            <a:xfrm>
              <a:off x="1728" y="3120"/>
              <a:ext cx="918" cy="148"/>
            </a:xfrm>
            <a:custGeom>
              <a:avLst/>
              <a:gdLst/>
              <a:ahLst/>
              <a:cxnLst/>
              <a:rect l="l" t="t" r="r" b="b"/>
              <a:pathLst>
                <a:path w="925" h="481" extrusionOk="0">
                  <a:moveTo>
                    <a:pt x="0" y="0"/>
                  </a:moveTo>
                  <a:lnTo>
                    <a:pt x="0" y="480"/>
                  </a:lnTo>
                  <a:lnTo>
                    <a:pt x="924" y="480"/>
                  </a:lnTo>
                </a:path>
              </a:pathLst>
            </a:custGeom>
            <a:noFill/>
            <a:ln w="12700" cap="rnd" cmpd="sng">
              <a:solidFill>
                <a:schemeClr val="dk1"/>
              </a:solidFill>
              <a:prstDash val="solid"/>
              <a:round/>
              <a:headEnd type="none" w="med" len="med"/>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2" name="Google Shape;402;p38"/>
            <p:cNvSpPr/>
            <p:nvPr/>
          </p:nvSpPr>
          <p:spPr>
            <a:xfrm>
              <a:off x="1701" y="2332"/>
              <a:ext cx="320" cy="326"/>
            </a:xfrm>
            <a:custGeom>
              <a:avLst/>
              <a:gdLst/>
              <a:ahLst/>
              <a:cxnLst/>
              <a:rect l="l" t="t" r="r" b="b"/>
              <a:pathLst>
                <a:path w="481" h="625" extrusionOk="0">
                  <a:moveTo>
                    <a:pt x="480" y="0"/>
                  </a:moveTo>
                  <a:lnTo>
                    <a:pt x="0" y="0"/>
                  </a:lnTo>
                  <a:lnTo>
                    <a:pt x="0" y="624"/>
                  </a:lnTo>
                </a:path>
              </a:pathLst>
            </a:custGeom>
            <a:noFill/>
            <a:ln w="12700" cap="rnd" cmpd="sng">
              <a:solidFill>
                <a:schemeClr val="dk1"/>
              </a:solidFill>
              <a:prstDash val="solid"/>
              <a:round/>
              <a:headEnd type="none" w="med" len="med"/>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3" name="Google Shape;403;p38"/>
            <p:cNvSpPr/>
            <p:nvPr/>
          </p:nvSpPr>
          <p:spPr>
            <a:xfrm>
              <a:off x="1996" y="2072"/>
              <a:ext cx="1596" cy="510"/>
            </a:xfrm>
            <a:custGeom>
              <a:avLst/>
              <a:gdLst/>
              <a:ahLst/>
              <a:cxnLst/>
              <a:rect l="l" t="t" r="r" b="b"/>
              <a:pathLst>
                <a:path w="1532" h="959" extrusionOk="0">
                  <a:moveTo>
                    <a:pt x="0" y="479"/>
                  </a:moveTo>
                  <a:lnTo>
                    <a:pt x="766" y="0"/>
                  </a:lnTo>
                  <a:lnTo>
                    <a:pt x="1531" y="479"/>
                  </a:lnTo>
                  <a:lnTo>
                    <a:pt x="766" y="958"/>
                  </a:lnTo>
                  <a:lnTo>
                    <a:pt x="0" y="479"/>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4" name="Google Shape;404;p38"/>
            <p:cNvSpPr/>
            <p:nvPr/>
          </p:nvSpPr>
          <p:spPr>
            <a:xfrm>
              <a:off x="2794" y="1850"/>
              <a:ext cx="0" cy="236"/>
            </a:xfrm>
            <a:custGeom>
              <a:avLst/>
              <a:gdLst/>
              <a:ahLst/>
              <a:cxnLst/>
              <a:rect l="l" t="t" r="r" b="b"/>
              <a:pathLst>
                <a:path w="1" h="445" extrusionOk="0">
                  <a:moveTo>
                    <a:pt x="0" y="0"/>
                  </a:moveTo>
                  <a:lnTo>
                    <a:pt x="0" y="444"/>
                  </a:lnTo>
                </a:path>
              </a:pathLst>
            </a:custGeom>
            <a:noFill/>
            <a:ln w="12700" cap="rnd" cmpd="sng">
              <a:solidFill>
                <a:schemeClr val="dk1"/>
              </a:solidFill>
              <a:prstDash val="solid"/>
              <a:round/>
              <a:headEnd type="none" w="med" len="med"/>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5" name="Google Shape;405;p38"/>
            <p:cNvSpPr/>
            <p:nvPr/>
          </p:nvSpPr>
          <p:spPr>
            <a:xfrm>
              <a:off x="2794" y="1219"/>
              <a:ext cx="0" cy="235"/>
            </a:xfrm>
            <a:custGeom>
              <a:avLst/>
              <a:gdLst/>
              <a:ahLst/>
              <a:cxnLst/>
              <a:rect l="l" t="t" r="r" b="b"/>
              <a:pathLst>
                <a:path w="1" h="445" extrusionOk="0">
                  <a:moveTo>
                    <a:pt x="0" y="0"/>
                  </a:moveTo>
                  <a:lnTo>
                    <a:pt x="0" y="444"/>
                  </a:lnTo>
                </a:path>
              </a:pathLst>
            </a:custGeom>
            <a:noFill/>
            <a:ln w="12700" cap="rnd" cmpd="sng">
              <a:solidFill>
                <a:schemeClr val="dk1"/>
              </a:solidFill>
              <a:prstDash val="solid"/>
              <a:round/>
              <a:headEnd type="none" w="med" len="med"/>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6" name="Google Shape;406;p38"/>
            <p:cNvSpPr/>
            <p:nvPr/>
          </p:nvSpPr>
          <p:spPr>
            <a:xfrm>
              <a:off x="2472" y="1078"/>
              <a:ext cx="630" cy="211"/>
            </a:xfrm>
            <a:custGeom>
              <a:avLst/>
              <a:gdLst/>
              <a:ahLst/>
              <a:cxnLst/>
              <a:rect l="l" t="t" r="r" b="b"/>
              <a:pathLst>
                <a:path w="1054" h="398" extrusionOk="0">
                  <a:moveTo>
                    <a:pt x="198" y="397"/>
                  </a:moveTo>
                  <a:lnTo>
                    <a:pt x="855" y="397"/>
                  </a:lnTo>
                  <a:lnTo>
                    <a:pt x="884" y="395"/>
                  </a:lnTo>
                  <a:lnTo>
                    <a:pt x="914" y="388"/>
                  </a:lnTo>
                  <a:lnTo>
                    <a:pt x="941" y="376"/>
                  </a:lnTo>
                  <a:lnTo>
                    <a:pt x="967" y="362"/>
                  </a:lnTo>
                  <a:lnTo>
                    <a:pt x="990" y="343"/>
                  </a:lnTo>
                  <a:lnTo>
                    <a:pt x="1010" y="321"/>
                  </a:lnTo>
                  <a:lnTo>
                    <a:pt x="1027" y="297"/>
                  </a:lnTo>
                  <a:lnTo>
                    <a:pt x="1039" y="270"/>
                  </a:lnTo>
                  <a:lnTo>
                    <a:pt x="1048" y="242"/>
                  </a:lnTo>
                  <a:lnTo>
                    <a:pt x="1053" y="213"/>
                  </a:lnTo>
                  <a:lnTo>
                    <a:pt x="1053" y="184"/>
                  </a:lnTo>
                  <a:lnTo>
                    <a:pt x="1048" y="155"/>
                  </a:lnTo>
                  <a:lnTo>
                    <a:pt x="1039" y="127"/>
                  </a:lnTo>
                  <a:lnTo>
                    <a:pt x="1027" y="100"/>
                  </a:lnTo>
                  <a:lnTo>
                    <a:pt x="1010" y="76"/>
                  </a:lnTo>
                  <a:lnTo>
                    <a:pt x="990" y="54"/>
                  </a:lnTo>
                  <a:lnTo>
                    <a:pt x="967" y="35"/>
                  </a:lnTo>
                  <a:lnTo>
                    <a:pt x="941" y="21"/>
                  </a:lnTo>
                  <a:lnTo>
                    <a:pt x="914" y="9"/>
                  </a:lnTo>
                  <a:lnTo>
                    <a:pt x="884" y="2"/>
                  </a:lnTo>
                  <a:lnTo>
                    <a:pt x="855" y="0"/>
                  </a:lnTo>
                  <a:lnTo>
                    <a:pt x="198" y="0"/>
                  </a:lnTo>
                  <a:lnTo>
                    <a:pt x="167" y="2"/>
                  </a:lnTo>
                  <a:lnTo>
                    <a:pt x="138" y="9"/>
                  </a:lnTo>
                  <a:lnTo>
                    <a:pt x="112" y="21"/>
                  </a:lnTo>
                  <a:lnTo>
                    <a:pt x="86" y="35"/>
                  </a:lnTo>
                  <a:lnTo>
                    <a:pt x="63" y="54"/>
                  </a:lnTo>
                  <a:lnTo>
                    <a:pt x="43" y="76"/>
                  </a:lnTo>
                  <a:lnTo>
                    <a:pt x="26" y="100"/>
                  </a:lnTo>
                  <a:lnTo>
                    <a:pt x="14" y="127"/>
                  </a:lnTo>
                  <a:lnTo>
                    <a:pt x="5" y="155"/>
                  </a:lnTo>
                  <a:lnTo>
                    <a:pt x="0" y="184"/>
                  </a:lnTo>
                  <a:lnTo>
                    <a:pt x="0" y="213"/>
                  </a:lnTo>
                  <a:lnTo>
                    <a:pt x="5" y="242"/>
                  </a:lnTo>
                  <a:lnTo>
                    <a:pt x="14" y="270"/>
                  </a:lnTo>
                  <a:lnTo>
                    <a:pt x="26" y="297"/>
                  </a:lnTo>
                  <a:lnTo>
                    <a:pt x="43" y="321"/>
                  </a:lnTo>
                  <a:lnTo>
                    <a:pt x="63" y="343"/>
                  </a:lnTo>
                  <a:lnTo>
                    <a:pt x="86" y="362"/>
                  </a:lnTo>
                  <a:lnTo>
                    <a:pt x="112" y="376"/>
                  </a:lnTo>
                  <a:lnTo>
                    <a:pt x="138" y="388"/>
                  </a:lnTo>
                  <a:lnTo>
                    <a:pt x="167" y="395"/>
                  </a:lnTo>
                  <a:lnTo>
                    <a:pt x="198" y="397"/>
                  </a:lnTo>
                </a:path>
              </a:pathLst>
            </a:custGeom>
            <a:solidFill>
              <a:schemeClr val="lt1"/>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7" name="Google Shape;407;p38"/>
            <p:cNvSpPr txBox="1"/>
            <p:nvPr/>
          </p:nvSpPr>
          <p:spPr>
            <a:xfrm>
              <a:off x="2592" y="1104"/>
              <a:ext cx="395" cy="179"/>
            </a:xfrm>
            <a:prstGeom prst="rect">
              <a:avLst/>
            </a:prstGeom>
            <a:solidFill>
              <a:schemeClr val="lt1"/>
            </a:solidFill>
            <a:ln>
              <a:noFill/>
            </a:ln>
          </p:spPr>
          <p:txBody>
            <a:bodyPr spcFirstLastPara="1" wrap="square" lIns="101600" tIns="50800" rIns="101600" bIns="508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Begin</a:t>
              </a:r>
              <a:endParaRPr/>
            </a:p>
          </p:txBody>
        </p:sp>
        <p:sp>
          <p:nvSpPr>
            <p:cNvPr id="408" name="Google Shape;408;p38"/>
            <p:cNvSpPr/>
            <p:nvPr/>
          </p:nvSpPr>
          <p:spPr>
            <a:xfrm>
              <a:off x="1935" y="1449"/>
              <a:ext cx="1715" cy="419"/>
            </a:xfrm>
            <a:prstGeom prst="parallelogram">
              <a:avLst>
                <a:gd name="adj" fmla="val 5397"/>
              </a:avLst>
            </a:prstGeom>
            <a:solidFill>
              <a:schemeClr val="lt1"/>
            </a:solidFill>
            <a:ln w="12700" cap="flat" cmpd="sng">
              <a:solidFill>
                <a:schemeClr val="dk1"/>
              </a:solidFill>
              <a:prstDash val="solid"/>
              <a:miter lim="800000"/>
              <a:headEnd type="none" w="sm" len="sm"/>
              <a:tailEnd type="none" w="sm" len="sm"/>
            </a:ln>
          </p:spPr>
          <p:txBody>
            <a:bodyPr spcFirstLastPara="1" wrap="square" lIns="146050" tIns="74600" rIns="146050" bIns="746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Read age</a:t>
              </a:r>
              <a:endParaRPr/>
            </a:p>
          </p:txBody>
        </p:sp>
        <p:sp>
          <p:nvSpPr>
            <p:cNvPr id="409" name="Google Shape;409;p38"/>
            <p:cNvSpPr/>
            <p:nvPr/>
          </p:nvSpPr>
          <p:spPr>
            <a:xfrm>
              <a:off x="2487" y="3446"/>
              <a:ext cx="613" cy="198"/>
            </a:xfrm>
            <a:custGeom>
              <a:avLst/>
              <a:gdLst/>
              <a:ahLst/>
              <a:cxnLst/>
              <a:rect l="l" t="t" r="r" b="b"/>
              <a:pathLst>
                <a:path w="1054" h="398" extrusionOk="0">
                  <a:moveTo>
                    <a:pt x="198" y="397"/>
                  </a:moveTo>
                  <a:lnTo>
                    <a:pt x="855" y="397"/>
                  </a:lnTo>
                  <a:lnTo>
                    <a:pt x="884" y="395"/>
                  </a:lnTo>
                  <a:lnTo>
                    <a:pt x="914" y="388"/>
                  </a:lnTo>
                  <a:lnTo>
                    <a:pt x="941" y="376"/>
                  </a:lnTo>
                  <a:lnTo>
                    <a:pt x="967" y="362"/>
                  </a:lnTo>
                  <a:lnTo>
                    <a:pt x="990" y="343"/>
                  </a:lnTo>
                  <a:lnTo>
                    <a:pt x="1010" y="321"/>
                  </a:lnTo>
                  <a:lnTo>
                    <a:pt x="1027" y="297"/>
                  </a:lnTo>
                  <a:lnTo>
                    <a:pt x="1039" y="270"/>
                  </a:lnTo>
                  <a:lnTo>
                    <a:pt x="1048" y="242"/>
                  </a:lnTo>
                  <a:lnTo>
                    <a:pt x="1053" y="213"/>
                  </a:lnTo>
                  <a:lnTo>
                    <a:pt x="1053" y="184"/>
                  </a:lnTo>
                  <a:lnTo>
                    <a:pt x="1048" y="155"/>
                  </a:lnTo>
                  <a:lnTo>
                    <a:pt x="1039" y="127"/>
                  </a:lnTo>
                  <a:lnTo>
                    <a:pt x="1027" y="100"/>
                  </a:lnTo>
                  <a:lnTo>
                    <a:pt x="1010" y="76"/>
                  </a:lnTo>
                  <a:lnTo>
                    <a:pt x="990" y="54"/>
                  </a:lnTo>
                  <a:lnTo>
                    <a:pt x="967" y="35"/>
                  </a:lnTo>
                  <a:lnTo>
                    <a:pt x="941" y="21"/>
                  </a:lnTo>
                  <a:lnTo>
                    <a:pt x="914" y="9"/>
                  </a:lnTo>
                  <a:lnTo>
                    <a:pt x="884" y="2"/>
                  </a:lnTo>
                  <a:lnTo>
                    <a:pt x="855" y="0"/>
                  </a:lnTo>
                  <a:lnTo>
                    <a:pt x="198" y="0"/>
                  </a:lnTo>
                  <a:lnTo>
                    <a:pt x="167" y="2"/>
                  </a:lnTo>
                  <a:lnTo>
                    <a:pt x="138" y="9"/>
                  </a:lnTo>
                  <a:lnTo>
                    <a:pt x="112" y="21"/>
                  </a:lnTo>
                  <a:lnTo>
                    <a:pt x="86" y="35"/>
                  </a:lnTo>
                  <a:lnTo>
                    <a:pt x="63" y="54"/>
                  </a:lnTo>
                  <a:lnTo>
                    <a:pt x="43" y="76"/>
                  </a:lnTo>
                  <a:lnTo>
                    <a:pt x="26" y="100"/>
                  </a:lnTo>
                  <a:lnTo>
                    <a:pt x="14" y="127"/>
                  </a:lnTo>
                  <a:lnTo>
                    <a:pt x="5" y="155"/>
                  </a:lnTo>
                  <a:lnTo>
                    <a:pt x="0" y="184"/>
                  </a:lnTo>
                  <a:lnTo>
                    <a:pt x="0" y="213"/>
                  </a:lnTo>
                  <a:lnTo>
                    <a:pt x="5" y="242"/>
                  </a:lnTo>
                  <a:lnTo>
                    <a:pt x="14" y="270"/>
                  </a:lnTo>
                  <a:lnTo>
                    <a:pt x="26" y="297"/>
                  </a:lnTo>
                  <a:lnTo>
                    <a:pt x="43" y="321"/>
                  </a:lnTo>
                  <a:lnTo>
                    <a:pt x="63" y="343"/>
                  </a:lnTo>
                  <a:lnTo>
                    <a:pt x="86" y="362"/>
                  </a:lnTo>
                  <a:lnTo>
                    <a:pt x="112" y="376"/>
                  </a:lnTo>
                  <a:lnTo>
                    <a:pt x="138" y="388"/>
                  </a:lnTo>
                  <a:lnTo>
                    <a:pt x="167" y="395"/>
                  </a:lnTo>
                  <a:lnTo>
                    <a:pt x="198" y="397"/>
                  </a:lnTo>
                </a:path>
              </a:pathLst>
            </a:custGeom>
            <a:solidFill>
              <a:schemeClr val="lt1"/>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0" name="Google Shape;410;p38"/>
            <p:cNvSpPr txBox="1"/>
            <p:nvPr/>
          </p:nvSpPr>
          <p:spPr>
            <a:xfrm>
              <a:off x="2640" y="3456"/>
              <a:ext cx="328" cy="179"/>
            </a:xfrm>
            <a:prstGeom prst="rect">
              <a:avLst/>
            </a:prstGeom>
            <a:solidFill>
              <a:schemeClr val="lt1"/>
            </a:solidFill>
            <a:ln>
              <a:noFill/>
            </a:ln>
          </p:spPr>
          <p:txBody>
            <a:bodyPr spcFirstLastPara="1" wrap="square" lIns="101600" tIns="50800" rIns="101600" bIns="508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End</a:t>
              </a:r>
              <a:endParaRPr/>
            </a:p>
          </p:txBody>
        </p:sp>
        <p:sp>
          <p:nvSpPr>
            <p:cNvPr id="411" name="Google Shape;411;p38"/>
            <p:cNvSpPr txBox="1"/>
            <p:nvPr/>
          </p:nvSpPr>
          <p:spPr>
            <a:xfrm>
              <a:off x="2448" y="2208"/>
              <a:ext cx="640" cy="198"/>
            </a:xfrm>
            <a:prstGeom prst="rect">
              <a:avLst/>
            </a:prstGeom>
            <a:noFill/>
            <a:ln>
              <a:noFill/>
            </a:ln>
          </p:spPr>
          <p:txBody>
            <a:bodyPr spcFirstLastPara="1" wrap="square" lIns="101600" tIns="50800" rIns="101600" bIns="508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Age &gt; 55?</a:t>
              </a:r>
              <a:endParaRPr/>
            </a:p>
          </p:txBody>
        </p:sp>
        <p:sp>
          <p:nvSpPr>
            <p:cNvPr id="412" name="Google Shape;412;p38"/>
            <p:cNvSpPr/>
            <p:nvPr/>
          </p:nvSpPr>
          <p:spPr>
            <a:xfrm>
              <a:off x="2652" y="3156"/>
              <a:ext cx="287" cy="185"/>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3" name="Google Shape;413;p38"/>
            <p:cNvSpPr txBox="1"/>
            <p:nvPr/>
          </p:nvSpPr>
          <p:spPr>
            <a:xfrm>
              <a:off x="3598" y="2176"/>
              <a:ext cx="296" cy="198"/>
            </a:xfrm>
            <a:prstGeom prst="rect">
              <a:avLst/>
            </a:prstGeom>
            <a:noFill/>
            <a:ln>
              <a:noFill/>
            </a:ln>
          </p:spPr>
          <p:txBody>
            <a:bodyPr spcFirstLastPara="1" wrap="square" lIns="101600" tIns="50800" rIns="101600" bIns="508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NO</a:t>
              </a:r>
              <a:endParaRPr/>
            </a:p>
          </p:txBody>
        </p:sp>
        <p:sp>
          <p:nvSpPr>
            <p:cNvPr id="414" name="Google Shape;414;p38"/>
            <p:cNvSpPr txBox="1"/>
            <p:nvPr/>
          </p:nvSpPr>
          <p:spPr>
            <a:xfrm>
              <a:off x="1705" y="2176"/>
              <a:ext cx="353" cy="198"/>
            </a:xfrm>
            <a:prstGeom prst="rect">
              <a:avLst/>
            </a:prstGeom>
            <a:noFill/>
            <a:ln>
              <a:noFill/>
            </a:ln>
          </p:spPr>
          <p:txBody>
            <a:bodyPr spcFirstLastPara="1" wrap="square" lIns="101600" tIns="50800" rIns="101600" bIns="508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YES</a:t>
              </a:r>
              <a:endParaRPr/>
            </a:p>
          </p:txBody>
        </p:sp>
        <p:sp>
          <p:nvSpPr>
            <p:cNvPr id="415" name="Google Shape;415;p38"/>
            <p:cNvSpPr/>
            <p:nvPr/>
          </p:nvSpPr>
          <p:spPr>
            <a:xfrm>
              <a:off x="768" y="2688"/>
              <a:ext cx="1715" cy="419"/>
            </a:xfrm>
            <a:prstGeom prst="parallelogram">
              <a:avLst>
                <a:gd name="adj" fmla="val 5397"/>
              </a:avLst>
            </a:prstGeom>
            <a:solidFill>
              <a:schemeClr val="lt1"/>
            </a:solidFill>
            <a:ln w="12700" cap="flat" cmpd="sng">
              <a:solidFill>
                <a:schemeClr val="dk1"/>
              </a:solidFill>
              <a:prstDash val="solid"/>
              <a:miter lim="800000"/>
              <a:headEnd type="none" w="sm" len="sm"/>
              <a:tailEnd type="none" w="sm" len="sm"/>
            </a:ln>
          </p:spPr>
          <p:txBody>
            <a:bodyPr spcFirstLastPara="1" wrap="square" lIns="146050" tIns="74600" rIns="146050" bIns="746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print “Pencen”</a:t>
              </a:r>
              <a:endParaRPr/>
            </a:p>
          </p:txBody>
        </p:sp>
        <p:sp>
          <p:nvSpPr>
            <p:cNvPr id="416" name="Google Shape;416;p38"/>
            <p:cNvSpPr/>
            <p:nvPr/>
          </p:nvSpPr>
          <p:spPr>
            <a:xfrm>
              <a:off x="3024" y="2640"/>
              <a:ext cx="1715" cy="419"/>
            </a:xfrm>
            <a:prstGeom prst="parallelogram">
              <a:avLst>
                <a:gd name="adj" fmla="val 5397"/>
              </a:avLst>
            </a:prstGeom>
            <a:solidFill>
              <a:schemeClr val="lt1"/>
            </a:solidFill>
            <a:ln w="12700" cap="flat" cmpd="sng">
              <a:solidFill>
                <a:schemeClr val="dk1"/>
              </a:solidFill>
              <a:prstDash val="solid"/>
              <a:miter lim="800000"/>
              <a:headEnd type="none" w="sm" len="sm"/>
              <a:tailEnd type="none" w="sm" len="sm"/>
            </a:ln>
          </p:spPr>
          <p:txBody>
            <a:bodyPr spcFirstLastPara="1" wrap="square" lIns="146050" tIns="74600" rIns="146050" bIns="746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print “Kerja lagi”</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9"/>
          <p:cNvSpPr txBox="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Principles of Programming - NI July 2005</a:t>
            </a:r>
            <a:endParaRPr/>
          </a:p>
        </p:txBody>
      </p:sp>
      <p:sp>
        <p:nvSpPr>
          <p:cNvPr id="422" name="Google Shape;422;p3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23</a:t>
            </a:fld>
            <a:endParaRPr/>
          </a:p>
        </p:txBody>
      </p:sp>
      <p:sp>
        <p:nvSpPr>
          <p:cNvPr id="423" name="Google Shape;423;p39"/>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Flowchart – example 5</a:t>
            </a:r>
            <a:endParaRPr/>
          </a:p>
        </p:txBody>
      </p:sp>
      <p:grpSp>
        <p:nvGrpSpPr>
          <p:cNvPr id="424" name="Google Shape;424;p39"/>
          <p:cNvGrpSpPr/>
          <p:nvPr/>
        </p:nvGrpSpPr>
        <p:grpSpPr>
          <a:xfrm>
            <a:off x="1066800" y="1752600"/>
            <a:ext cx="7010400" cy="3810000"/>
            <a:chOff x="672" y="1104"/>
            <a:chExt cx="4416" cy="2400"/>
          </a:xfrm>
        </p:grpSpPr>
        <p:sp>
          <p:nvSpPr>
            <p:cNvPr id="425" name="Google Shape;425;p39"/>
            <p:cNvSpPr txBox="1"/>
            <p:nvPr/>
          </p:nvSpPr>
          <p:spPr>
            <a:xfrm>
              <a:off x="672" y="1104"/>
              <a:ext cx="4416" cy="2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nvGrpSpPr>
            <p:cNvPr id="426" name="Google Shape;426;p39"/>
            <p:cNvGrpSpPr/>
            <p:nvPr/>
          </p:nvGrpSpPr>
          <p:grpSpPr>
            <a:xfrm>
              <a:off x="1199" y="1200"/>
              <a:ext cx="3553" cy="2042"/>
              <a:chOff x="1200" y="1200"/>
              <a:chExt cx="3553" cy="2042"/>
            </a:xfrm>
          </p:grpSpPr>
          <p:sp>
            <p:nvSpPr>
              <p:cNvPr id="427" name="Google Shape;427;p39"/>
              <p:cNvSpPr/>
              <p:nvPr/>
            </p:nvSpPr>
            <p:spPr>
              <a:xfrm rot="5400000">
                <a:off x="789" y="2426"/>
                <a:ext cx="1065" cy="244"/>
              </a:xfrm>
              <a:custGeom>
                <a:avLst/>
                <a:gdLst/>
                <a:ahLst/>
                <a:cxnLst/>
                <a:rect l="l" t="t" r="r" b="b"/>
                <a:pathLst>
                  <a:path w="925" h="481" extrusionOk="0">
                    <a:moveTo>
                      <a:pt x="924" y="0"/>
                    </a:moveTo>
                    <a:lnTo>
                      <a:pt x="924" y="480"/>
                    </a:lnTo>
                    <a:lnTo>
                      <a:pt x="0" y="480"/>
                    </a:lnTo>
                  </a:path>
                </a:pathLst>
              </a:custGeom>
              <a:noFill/>
              <a:ln w="12700" cap="rnd"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8" name="Google Shape;428;p39"/>
              <p:cNvSpPr/>
              <p:nvPr/>
            </p:nvSpPr>
            <p:spPr>
              <a:xfrm>
                <a:off x="1584" y="2138"/>
                <a:ext cx="1596" cy="568"/>
              </a:xfrm>
              <a:custGeom>
                <a:avLst/>
                <a:gdLst/>
                <a:ahLst/>
                <a:cxnLst/>
                <a:rect l="l" t="t" r="r" b="b"/>
                <a:pathLst>
                  <a:path w="1532" h="959" extrusionOk="0">
                    <a:moveTo>
                      <a:pt x="0" y="479"/>
                    </a:moveTo>
                    <a:lnTo>
                      <a:pt x="766" y="0"/>
                    </a:lnTo>
                    <a:lnTo>
                      <a:pt x="1531" y="479"/>
                    </a:lnTo>
                    <a:lnTo>
                      <a:pt x="766" y="958"/>
                    </a:lnTo>
                    <a:lnTo>
                      <a:pt x="0" y="479"/>
                    </a:lnTo>
                  </a:path>
                </a:pathLst>
              </a:custGeom>
              <a:no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9" name="Google Shape;429;p39"/>
              <p:cNvSpPr/>
              <p:nvPr/>
            </p:nvSpPr>
            <p:spPr>
              <a:xfrm>
                <a:off x="2400" y="1898"/>
                <a:ext cx="0" cy="236"/>
              </a:xfrm>
              <a:custGeom>
                <a:avLst/>
                <a:gdLst/>
                <a:ahLst/>
                <a:cxnLst/>
                <a:rect l="l" t="t" r="r" b="b"/>
                <a:pathLst>
                  <a:path w="1" h="445" extrusionOk="0">
                    <a:moveTo>
                      <a:pt x="0" y="0"/>
                    </a:moveTo>
                    <a:lnTo>
                      <a:pt x="0" y="444"/>
                    </a:lnTo>
                  </a:path>
                </a:pathLst>
              </a:custGeom>
              <a:noFill/>
              <a:ln w="12700" cap="rnd" cmpd="sng">
                <a:solidFill>
                  <a:schemeClr val="dk1"/>
                </a:solidFill>
                <a:prstDash val="solid"/>
                <a:round/>
                <a:headEnd type="none" w="med" len="med"/>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0" name="Google Shape;430;p39"/>
              <p:cNvSpPr/>
              <p:nvPr/>
            </p:nvSpPr>
            <p:spPr>
              <a:xfrm>
                <a:off x="2410" y="1341"/>
                <a:ext cx="0" cy="235"/>
              </a:xfrm>
              <a:custGeom>
                <a:avLst/>
                <a:gdLst/>
                <a:ahLst/>
                <a:cxnLst/>
                <a:rect l="l" t="t" r="r" b="b"/>
                <a:pathLst>
                  <a:path w="1" h="445" extrusionOk="0">
                    <a:moveTo>
                      <a:pt x="0" y="0"/>
                    </a:moveTo>
                    <a:lnTo>
                      <a:pt x="0" y="444"/>
                    </a:lnTo>
                  </a:path>
                </a:pathLst>
              </a:custGeom>
              <a:noFill/>
              <a:ln w="12700" cap="rnd" cmpd="sng">
                <a:solidFill>
                  <a:schemeClr val="dk1"/>
                </a:solidFill>
                <a:prstDash val="solid"/>
                <a:round/>
                <a:headEnd type="none" w="med" len="med"/>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1" name="Google Shape;431;p39"/>
              <p:cNvSpPr/>
              <p:nvPr/>
            </p:nvSpPr>
            <p:spPr>
              <a:xfrm>
                <a:off x="2088" y="1200"/>
                <a:ext cx="630" cy="211"/>
              </a:xfrm>
              <a:custGeom>
                <a:avLst/>
                <a:gdLst/>
                <a:ahLst/>
                <a:cxnLst/>
                <a:rect l="l" t="t" r="r" b="b"/>
                <a:pathLst>
                  <a:path w="1054" h="398" extrusionOk="0">
                    <a:moveTo>
                      <a:pt x="198" y="397"/>
                    </a:moveTo>
                    <a:lnTo>
                      <a:pt x="855" y="397"/>
                    </a:lnTo>
                    <a:lnTo>
                      <a:pt x="884" y="395"/>
                    </a:lnTo>
                    <a:lnTo>
                      <a:pt x="914" y="388"/>
                    </a:lnTo>
                    <a:lnTo>
                      <a:pt x="941" y="376"/>
                    </a:lnTo>
                    <a:lnTo>
                      <a:pt x="967" y="362"/>
                    </a:lnTo>
                    <a:lnTo>
                      <a:pt x="990" y="343"/>
                    </a:lnTo>
                    <a:lnTo>
                      <a:pt x="1010" y="321"/>
                    </a:lnTo>
                    <a:lnTo>
                      <a:pt x="1027" y="297"/>
                    </a:lnTo>
                    <a:lnTo>
                      <a:pt x="1039" y="270"/>
                    </a:lnTo>
                    <a:lnTo>
                      <a:pt x="1048" y="242"/>
                    </a:lnTo>
                    <a:lnTo>
                      <a:pt x="1053" y="213"/>
                    </a:lnTo>
                    <a:lnTo>
                      <a:pt x="1053" y="184"/>
                    </a:lnTo>
                    <a:lnTo>
                      <a:pt x="1048" y="155"/>
                    </a:lnTo>
                    <a:lnTo>
                      <a:pt x="1039" y="127"/>
                    </a:lnTo>
                    <a:lnTo>
                      <a:pt x="1027" y="100"/>
                    </a:lnTo>
                    <a:lnTo>
                      <a:pt x="1010" y="76"/>
                    </a:lnTo>
                    <a:lnTo>
                      <a:pt x="990" y="54"/>
                    </a:lnTo>
                    <a:lnTo>
                      <a:pt x="967" y="35"/>
                    </a:lnTo>
                    <a:lnTo>
                      <a:pt x="941" y="21"/>
                    </a:lnTo>
                    <a:lnTo>
                      <a:pt x="914" y="9"/>
                    </a:lnTo>
                    <a:lnTo>
                      <a:pt x="884" y="2"/>
                    </a:lnTo>
                    <a:lnTo>
                      <a:pt x="855" y="0"/>
                    </a:lnTo>
                    <a:lnTo>
                      <a:pt x="198" y="0"/>
                    </a:lnTo>
                    <a:lnTo>
                      <a:pt x="167" y="2"/>
                    </a:lnTo>
                    <a:lnTo>
                      <a:pt x="138" y="9"/>
                    </a:lnTo>
                    <a:lnTo>
                      <a:pt x="112" y="21"/>
                    </a:lnTo>
                    <a:lnTo>
                      <a:pt x="86" y="35"/>
                    </a:lnTo>
                    <a:lnTo>
                      <a:pt x="63" y="54"/>
                    </a:lnTo>
                    <a:lnTo>
                      <a:pt x="43" y="76"/>
                    </a:lnTo>
                    <a:lnTo>
                      <a:pt x="26" y="100"/>
                    </a:lnTo>
                    <a:lnTo>
                      <a:pt x="14" y="127"/>
                    </a:lnTo>
                    <a:lnTo>
                      <a:pt x="5" y="155"/>
                    </a:lnTo>
                    <a:lnTo>
                      <a:pt x="0" y="184"/>
                    </a:lnTo>
                    <a:lnTo>
                      <a:pt x="0" y="213"/>
                    </a:lnTo>
                    <a:lnTo>
                      <a:pt x="5" y="242"/>
                    </a:lnTo>
                    <a:lnTo>
                      <a:pt x="14" y="270"/>
                    </a:lnTo>
                    <a:lnTo>
                      <a:pt x="26" y="297"/>
                    </a:lnTo>
                    <a:lnTo>
                      <a:pt x="43" y="321"/>
                    </a:lnTo>
                    <a:lnTo>
                      <a:pt x="63" y="343"/>
                    </a:lnTo>
                    <a:lnTo>
                      <a:pt x="86" y="362"/>
                    </a:lnTo>
                    <a:lnTo>
                      <a:pt x="112" y="376"/>
                    </a:lnTo>
                    <a:lnTo>
                      <a:pt x="138" y="388"/>
                    </a:lnTo>
                    <a:lnTo>
                      <a:pt x="167" y="395"/>
                    </a:lnTo>
                    <a:lnTo>
                      <a:pt x="198" y="397"/>
                    </a:lnTo>
                  </a:path>
                </a:pathLst>
              </a:custGeom>
              <a:solidFill>
                <a:schemeClr val="lt1"/>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2" name="Google Shape;432;p39"/>
              <p:cNvSpPr txBox="1"/>
              <p:nvPr/>
            </p:nvSpPr>
            <p:spPr>
              <a:xfrm>
                <a:off x="2208" y="1226"/>
                <a:ext cx="395" cy="179"/>
              </a:xfrm>
              <a:prstGeom prst="rect">
                <a:avLst/>
              </a:prstGeom>
              <a:solidFill>
                <a:schemeClr val="lt1"/>
              </a:solidFill>
              <a:ln>
                <a:noFill/>
              </a:ln>
            </p:spPr>
            <p:txBody>
              <a:bodyPr spcFirstLastPara="1" wrap="square" lIns="101600" tIns="50800" rIns="101600" bIns="508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Begin</a:t>
                </a:r>
                <a:endParaRPr/>
              </a:p>
            </p:txBody>
          </p:sp>
          <p:grpSp>
            <p:nvGrpSpPr>
              <p:cNvPr id="433" name="Google Shape;433;p39"/>
              <p:cNvGrpSpPr/>
              <p:nvPr/>
            </p:nvGrpSpPr>
            <p:grpSpPr>
              <a:xfrm>
                <a:off x="3744" y="2858"/>
                <a:ext cx="613" cy="198"/>
                <a:chOff x="4032" y="2688"/>
                <a:chExt cx="613" cy="198"/>
              </a:xfrm>
            </p:grpSpPr>
            <p:sp>
              <p:nvSpPr>
                <p:cNvPr id="434" name="Google Shape;434;p39"/>
                <p:cNvSpPr/>
                <p:nvPr/>
              </p:nvSpPr>
              <p:spPr>
                <a:xfrm>
                  <a:off x="4032" y="2688"/>
                  <a:ext cx="613" cy="198"/>
                </a:xfrm>
                <a:custGeom>
                  <a:avLst/>
                  <a:gdLst/>
                  <a:ahLst/>
                  <a:cxnLst/>
                  <a:rect l="l" t="t" r="r" b="b"/>
                  <a:pathLst>
                    <a:path w="1054" h="398" extrusionOk="0">
                      <a:moveTo>
                        <a:pt x="198" y="397"/>
                      </a:moveTo>
                      <a:lnTo>
                        <a:pt x="855" y="397"/>
                      </a:lnTo>
                      <a:lnTo>
                        <a:pt x="884" y="395"/>
                      </a:lnTo>
                      <a:lnTo>
                        <a:pt x="914" y="388"/>
                      </a:lnTo>
                      <a:lnTo>
                        <a:pt x="941" y="376"/>
                      </a:lnTo>
                      <a:lnTo>
                        <a:pt x="967" y="362"/>
                      </a:lnTo>
                      <a:lnTo>
                        <a:pt x="990" y="343"/>
                      </a:lnTo>
                      <a:lnTo>
                        <a:pt x="1010" y="321"/>
                      </a:lnTo>
                      <a:lnTo>
                        <a:pt x="1027" y="297"/>
                      </a:lnTo>
                      <a:lnTo>
                        <a:pt x="1039" y="270"/>
                      </a:lnTo>
                      <a:lnTo>
                        <a:pt x="1048" y="242"/>
                      </a:lnTo>
                      <a:lnTo>
                        <a:pt x="1053" y="213"/>
                      </a:lnTo>
                      <a:lnTo>
                        <a:pt x="1053" y="184"/>
                      </a:lnTo>
                      <a:lnTo>
                        <a:pt x="1048" y="155"/>
                      </a:lnTo>
                      <a:lnTo>
                        <a:pt x="1039" y="127"/>
                      </a:lnTo>
                      <a:lnTo>
                        <a:pt x="1027" y="100"/>
                      </a:lnTo>
                      <a:lnTo>
                        <a:pt x="1010" y="76"/>
                      </a:lnTo>
                      <a:lnTo>
                        <a:pt x="990" y="54"/>
                      </a:lnTo>
                      <a:lnTo>
                        <a:pt x="967" y="35"/>
                      </a:lnTo>
                      <a:lnTo>
                        <a:pt x="941" y="21"/>
                      </a:lnTo>
                      <a:lnTo>
                        <a:pt x="914" y="9"/>
                      </a:lnTo>
                      <a:lnTo>
                        <a:pt x="884" y="2"/>
                      </a:lnTo>
                      <a:lnTo>
                        <a:pt x="855" y="0"/>
                      </a:lnTo>
                      <a:lnTo>
                        <a:pt x="198" y="0"/>
                      </a:lnTo>
                      <a:lnTo>
                        <a:pt x="167" y="2"/>
                      </a:lnTo>
                      <a:lnTo>
                        <a:pt x="138" y="9"/>
                      </a:lnTo>
                      <a:lnTo>
                        <a:pt x="112" y="21"/>
                      </a:lnTo>
                      <a:lnTo>
                        <a:pt x="86" y="35"/>
                      </a:lnTo>
                      <a:lnTo>
                        <a:pt x="63" y="54"/>
                      </a:lnTo>
                      <a:lnTo>
                        <a:pt x="43" y="76"/>
                      </a:lnTo>
                      <a:lnTo>
                        <a:pt x="26" y="100"/>
                      </a:lnTo>
                      <a:lnTo>
                        <a:pt x="14" y="127"/>
                      </a:lnTo>
                      <a:lnTo>
                        <a:pt x="5" y="155"/>
                      </a:lnTo>
                      <a:lnTo>
                        <a:pt x="0" y="184"/>
                      </a:lnTo>
                      <a:lnTo>
                        <a:pt x="0" y="213"/>
                      </a:lnTo>
                      <a:lnTo>
                        <a:pt x="5" y="242"/>
                      </a:lnTo>
                      <a:lnTo>
                        <a:pt x="14" y="270"/>
                      </a:lnTo>
                      <a:lnTo>
                        <a:pt x="26" y="297"/>
                      </a:lnTo>
                      <a:lnTo>
                        <a:pt x="43" y="321"/>
                      </a:lnTo>
                      <a:lnTo>
                        <a:pt x="63" y="343"/>
                      </a:lnTo>
                      <a:lnTo>
                        <a:pt x="86" y="362"/>
                      </a:lnTo>
                      <a:lnTo>
                        <a:pt x="112" y="376"/>
                      </a:lnTo>
                      <a:lnTo>
                        <a:pt x="138" y="388"/>
                      </a:lnTo>
                      <a:lnTo>
                        <a:pt x="167" y="395"/>
                      </a:lnTo>
                      <a:lnTo>
                        <a:pt x="198" y="397"/>
                      </a:lnTo>
                    </a:path>
                  </a:pathLst>
                </a:custGeom>
                <a:solidFill>
                  <a:schemeClr val="lt1"/>
                </a:solidFill>
                <a:ln w="12700" cap="rnd"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5" name="Google Shape;435;p39"/>
                <p:cNvSpPr txBox="1"/>
                <p:nvPr/>
              </p:nvSpPr>
              <p:spPr>
                <a:xfrm>
                  <a:off x="4176" y="2688"/>
                  <a:ext cx="328" cy="179"/>
                </a:xfrm>
                <a:prstGeom prst="rect">
                  <a:avLst/>
                </a:prstGeom>
                <a:noFill/>
                <a:ln>
                  <a:noFill/>
                </a:ln>
              </p:spPr>
              <p:txBody>
                <a:bodyPr spcFirstLastPara="1" wrap="square" lIns="101600" tIns="50800" rIns="101600" bIns="508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End</a:t>
                  </a:r>
                  <a:endParaRPr/>
                </a:p>
              </p:txBody>
            </p:sp>
          </p:grpSp>
          <p:sp>
            <p:nvSpPr>
              <p:cNvPr id="436" name="Google Shape;436;p39"/>
              <p:cNvSpPr txBox="1"/>
              <p:nvPr/>
            </p:nvSpPr>
            <p:spPr>
              <a:xfrm>
                <a:off x="1776" y="2330"/>
                <a:ext cx="1293" cy="198"/>
              </a:xfrm>
              <a:prstGeom prst="rect">
                <a:avLst/>
              </a:prstGeom>
              <a:noFill/>
              <a:ln>
                <a:noFill/>
              </a:ln>
            </p:spPr>
            <p:txBody>
              <a:bodyPr spcFirstLastPara="1" wrap="square" lIns="101600" tIns="50800" rIns="101600" bIns="508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current_number &lt;= 10?</a:t>
                </a:r>
                <a:endParaRPr/>
              </a:p>
            </p:txBody>
          </p:sp>
          <p:sp>
            <p:nvSpPr>
              <p:cNvPr id="437" name="Google Shape;437;p39"/>
              <p:cNvSpPr txBox="1"/>
              <p:nvPr/>
            </p:nvSpPr>
            <p:spPr>
              <a:xfrm>
                <a:off x="3216" y="2186"/>
                <a:ext cx="296" cy="198"/>
              </a:xfrm>
              <a:prstGeom prst="rect">
                <a:avLst/>
              </a:prstGeom>
              <a:noFill/>
              <a:ln>
                <a:noFill/>
              </a:ln>
            </p:spPr>
            <p:txBody>
              <a:bodyPr spcFirstLastPara="1" wrap="square" lIns="101600" tIns="50800" rIns="101600" bIns="508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NO</a:t>
                </a:r>
                <a:endParaRPr/>
              </a:p>
            </p:txBody>
          </p:sp>
          <p:sp>
            <p:nvSpPr>
              <p:cNvPr id="438" name="Google Shape;438;p39"/>
              <p:cNvSpPr txBox="1"/>
              <p:nvPr/>
            </p:nvSpPr>
            <p:spPr>
              <a:xfrm>
                <a:off x="2448" y="2714"/>
                <a:ext cx="353" cy="198"/>
              </a:xfrm>
              <a:prstGeom prst="rect">
                <a:avLst/>
              </a:prstGeom>
              <a:noFill/>
              <a:ln>
                <a:noFill/>
              </a:ln>
            </p:spPr>
            <p:txBody>
              <a:bodyPr spcFirstLastPara="1" wrap="square" lIns="101600" tIns="50800" rIns="101600" bIns="508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YES</a:t>
                </a:r>
                <a:endParaRPr/>
              </a:p>
            </p:txBody>
          </p:sp>
          <p:sp>
            <p:nvSpPr>
              <p:cNvPr id="439" name="Google Shape;439;p39"/>
              <p:cNvSpPr txBox="1"/>
              <p:nvPr/>
            </p:nvSpPr>
            <p:spPr>
              <a:xfrm>
                <a:off x="1536" y="1562"/>
                <a:ext cx="1737" cy="336"/>
              </a:xfrm>
              <a:prstGeom prst="rect">
                <a:avLst/>
              </a:prstGeom>
              <a:noFill/>
              <a:ln w="12700" cap="flat" cmpd="sng">
                <a:solidFill>
                  <a:schemeClr val="dk1"/>
                </a:solidFill>
                <a:prstDash val="solid"/>
                <a:miter lim="800000"/>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sum = 0</a:t>
                </a:r>
                <a:endParaRPr/>
              </a:p>
              <a:p>
                <a:pPr marL="0" marR="0" lvl="0" indent="0" algn="ctr"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current_number = 1</a:t>
                </a:r>
                <a:endParaRPr/>
              </a:p>
            </p:txBody>
          </p:sp>
          <p:cxnSp>
            <p:nvCxnSpPr>
              <p:cNvPr id="440" name="Google Shape;440;p39"/>
              <p:cNvCxnSpPr/>
              <p:nvPr/>
            </p:nvCxnSpPr>
            <p:spPr>
              <a:xfrm>
                <a:off x="2400" y="2714"/>
                <a:ext cx="0" cy="144"/>
              </a:xfrm>
              <a:prstGeom prst="straightConnector1">
                <a:avLst/>
              </a:prstGeom>
              <a:noFill/>
              <a:ln w="9525" cap="flat" cmpd="sng">
                <a:solidFill>
                  <a:schemeClr val="dk1"/>
                </a:solidFill>
                <a:prstDash val="solid"/>
                <a:miter lim="800000"/>
                <a:headEnd type="none" w="med" len="med"/>
                <a:tailEnd type="triangle" w="med" len="med"/>
              </a:ln>
            </p:spPr>
          </p:cxnSp>
          <p:sp>
            <p:nvSpPr>
              <p:cNvPr id="441" name="Google Shape;441;p39"/>
              <p:cNvSpPr txBox="1"/>
              <p:nvPr/>
            </p:nvSpPr>
            <p:spPr>
              <a:xfrm>
                <a:off x="1440" y="2906"/>
                <a:ext cx="1920" cy="336"/>
              </a:xfrm>
              <a:prstGeom prst="rect">
                <a:avLst/>
              </a:prstGeom>
              <a:noFill/>
              <a:ln w="12700" cap="flat" cmpd="sng">
                <a:solidFill>
                  <a:schemeClr val="dk1"/>
                </a:solidFill>
                <a:prstDash val="solid"/>
                <a:miter lim="800000"/>
                <a:headEnd type="none" w="sm" len="sm"/>
                <a:tailEnd type="none" w="sm" len="sm"/>
              </a:ln>
            </p:spPr>
            <p:txBody>
              <a:bodyPr spcFirstLastPara="1" wrap="square" lIns="90475" tIns="44450" rIns="90475" bIns="4445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sum = sum + current_number</a:t>
                </a:r>
                <a:endParaRPr/>
              </a:p>
              <a:p>
                <a:pPr marL="0" marR="0" lvl="0" indent="0" algn="ctr"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current_number = current_number + 1</a:t>
                </a:r>
                <a:endParaRPr/>
              </a:p>
            </p:txBody>
          </p:sp>
          <p:cxnSp>
            <p:nvCxnSpPr>
              <p:cNvPr id="442" name="Google Shape;442;p39"/>
              <p:cNvCxnSpPr/>
              <p:nvPr/>
            </p:nvCxnSpPr>
            <p:spPr>
              <a:xfrm>
                <a:off x="1200" y="2016"/>
                <a:ext cx="12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443" name="Google Shape;443;p39"/>
              <p:cNvCxnSpPr/>
              <p:nvPr/>
            </p:nvCxnSpPr>
            <p:spPr>
              <a:xfrm>
                <a:off x="3168" y="2426"/>
                <a:ext cx="480" cy="0"/>
              </a:xfrm>
              <a:prstGeom prst="straightConnector1">
                <a:avLst/>
              </a:prstGeom>
              <a:noFill/>
              <a:ln w="9525" cap="flat" cmpd="sng">
                <a:solidFill>
                  <a:schemeClr val="dk1"/>
                </a:solidFill>
                <a:prstDash val="solid"/>
                <a:miter lim="800000"/>
                <a:headEnd type="none" w="med" len="med"/>
                <a:tailEnd type="triangle" w="med" len="med"/>
              </a:ln>
            </p:spPr>
          </p:cxnSp>
          <p:sp>
            <p:nvSpPr>
              <p:cNvPr id="444" name="Google Shape;444;p39"/>
              <p:cNvSpPr/>
              <p:nvPr/>
            </p:nvSpPr>
            <p:spPr>
              <a:xfrm>
                <a:off x="3456" y="2330"/>
                <a:ext cx="1296" cy="275"/>
              </a:xfrm>
              <a:prstGeom prst="parallelogram">
                <a:avLst>
                  <a:gd name="adj" fmla="val 5397"/>
                </a:avLst>
              </a:prstGeom>
              <a:solidFill>
                <a:schemeClr val="lt1"/>
              </a:solidFill>
              <a:ln w="12700" cap="flat" cmpd="sng">
                <a:solidFill>
                  <a:schemeClr val="dk1"/>
                </a:solidFill>
                <a:prstDash val="solid"/>
                <a:miter lim="800000"/>
                <a:headEnd type="none" w="sm" len="sm"/>
                <a:tailEnd type="none" w="sm" len="sm"/>
              </a:ln>
            </p:spPr>
            <p:txBody>
              <a:bodyPr spcFirstLastPara="1" wrap="square" lIns="146050" tIns="74600" rIns="146050" bIns="746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print sum</a:t>
                </a:r>
                <a:endParaRPr/>
              </a:p>
            </p:txBody>
          </p:sp>
          <p:cxnSp>
            <p:nvCxnSpPr>
              <p:cNvPr id="445" name="Google Shape;445;p39"/>
              <p:cNvCxnSpPr/>
              <p:nvPr/>
            </p:nvCxnSpPr>
            <p:spPr>
              <a:xfrm>
                <a:off x="4032" y="2618"/>
                <a:ext cx="0" cy="240"/>
              </a:xfrm>
              <a:prstGeom prst="straightConnector1">
                <a:avLst/>
              </a:prstGeom>
              <a:noFill/>
              <a:ln w="9525" cap="flat" cmpd="sng">
                <a:solidFill>
                  <a:schemeClr val="dk1"/>
                </a:solidFill>
                <a:prstDash val="solid"/>
                <a:miter lim="800000"/>
                <a:headEnd type="none" w="med" len="med"/>
                <a:tailEnd type="triangle" w="med" len="med"/>
              </a:ln>
            </p:spPr>
          </p:cxn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Example 4 </a:t>
            </a:r>
            <a:endParaRPr/>
          </a:p>
        </p:txBody>
      </p:sp>
      <p:sp>
        <p:nvSpPr>
          <p:cNvPr id="451" name="Google Shape;451;p40"/>
          <p:cNvSpPr txBox="1">
            <a:spLocks noGrp="1"/>
          </p:cNvSpPr>
          <p:nvPr>
            <p:ph type="body" idx="1"/>
          </p:nvPr>
        </p:nvSpPr>
        <p:spPr>
          <a:xfrm>
            <a:off x="457200" y="1981200"/>
            <a:ext cx="7848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US" sz="2800" b="0" i="0" u="none">
                <a:solidFill>
                  <a:schemeClr val="dk1"/>
                </a:solidFill>
                <a:latin typeface="Arial"/>
                <a:ea typeface="Arial"/>
                <a:cs typeface="Arial"/>
                <a:sym typeface="Arial"/>
              </a:rPr>
              <a:t>Write an algorithm and draw a flowchart that will calculate the roots of a quadratic equation </a:t>
            </a:r>
            <a:endParaRPr/>
          </a:p>
          <a:p>
            <a:pPr marL="342900" lvl="0" indent="-209550" algn="l" rtl="0">
              <a:lnSpc>
                <a:spcPct val="100000"/>
              </a:lnSpc>
              <a:spcBef>
                <a:spcPts val="560"/>
              </a:spcBef>
              <a:spcAft>
                <a:spcPts val="0"/>
              </a:spcAft>
              <a:buClr>
                <a:schemeClr val="lt2"/>
              </a:buClr>
              <a:buSzPts val="2100"/>
              <a:buFont typeface="Noto Sans Symbols"/>
              <a:buNone/>
            </a:pPr>
            <a:endParaRPr sz="2800" b="0" i="0" u="none">
              <a:solidFill>
                <a:schemeClr val="dk1"/>
              </a:solidFill>
              <a:latin typeface="Arial"/>
              <a:ea typeface="Arial"/>
              <a:cs typeface="Arial"/>
              <a:sym typeface="Arial"/>
            </a:endParaRPr>
          </a:p>
          <a:p>
            <a:pPr marL="342900" lvl="0" indent="-342900" algn="l" rtl="0">
              <a:lnSpc>
                <a:spcPct val="100000"/>
              </a:lnSpc>
              <a:spcBef>
                <a:spcPts val="560"/>
              </a:spcBef>
              <a:spcAft>
                <a:spcPts val="0"/>
              </a:spcAft>
              <a:buClr>
                <a:schemeClr val="lt2"/>
              </a:buClr>
              <a:buSzPts val="2100"/>
              <a:buFont typeface="Noto Sans Symbols"/>
              <a:buChar char="■"/>
            </a:pPr>
            <a:r>
              <a:rPr lang="en-US" sz="2800" b="0" i="0" u="none">
                <a:solidFill>
                  <a:schemeClr val="dk1"/>
                </a:solidFill>
                <a:latin typeface="Arial"/>
                <a:ea typeface="Arial"/>
                <a:cs typeface="Arial"/>
                <a:sym typeface="Arial"/>
              </a:rPr>
              <a:t> Hint: </a:t>
            </a:r>
            <a:r>
              <a:rPr lang="en-US" sz="2800" b="1" i="0" u="none">
                <a:solidFill>
                  <a:schemeClr val="dk1"/>
                </a:solidFill>
                <a:latin typeface="Arial"/>
                <a:ea typeface="Arial"/>
                <a:cs typeface="Arial"/>
                <a:sym typeface="Arial"/>
              </a:rPr>
              <a:t>d</a:t>
            </a:r>
            <a:r>
              <a:rPr lang="en-US" sz="2800" b="0" i="0" u="none">
                <a:solidFill>
                  <a:schemeClr val="dk1"/>
                </a:solidFill>
                <a:latin typeface="Arial"/>
                <a:ea typeface="Arial"/>
                <a:cs typeface="Arial"/>
                <a:sym typeface="Arial"/>
              </a:rPr>
              <a:t> = sqrt (               ), and the roots are:  </a:t>
            </a:r>
            <a:r>
              <a:rPr lang="en-US" sz="2800" b="1" i="1" u="none">
                <a:solidFill>
                  <a:schemeClr val="dk1"/>
                </a:solidFill>
                <a:latin typeface="Arial"/>
                <a:ea typeface="Arial"/>
                <a:cs typeface="Arial"/>
                <a:sym typeface="Arial"/>
              </a:rPr>
              <a:t>x</a:t>
            </a:r>
            <a:r>
              <a:rPr lang="en-US" sz="2800" b="1" i="0" u="none">
                <a:solidFill>
                  <a:schemeClr val="dk1"/>
                </a:solidFill>
                <a:latin typeface="Arial"/>
                <a:ea typeface="Arial"/>
                <a:cs typeface="Arial"/>
                <a:sym typeface="Arial"/>
              </a:rPr>
              <a:t>1</a:t>
            </a:r>
            <a:r>
              <a:rPr lang="en-US" sz="2800" b="0" i="0" u="none">
                <a:solidFill>
                  <a:schemeClr val="dk1"/>
                </a:solidFill>
                <a:latin typeface="Arial"/>
                <a:ea typeface="Arial"/>
                <a:cs typeface="Arial"/>
                <a:sym typeface="Arial"/>
              </a:rPr>
              <a:t> = (–</a:t>
            </a:r>
            <a:r>
              <a:rPr lang="en-US" sz="2800" b="0" i="1" u="none">
                <a:solidFill>
                  <a:schemeClr val="dk1"/>
                </a:solidFill>
                <a:latin typeface="Arial"/>
                <a:ea typeface="Arial"/>
                <a:cs typeface="Arial"/>
                <a:sym typeface="Arial"/>
              </a:rPr>
              <a:t>b</a:t>
            </a:r>
            <a:r>
              <a:rPr lang="en-US" sz="2800" b="0" i="0" u="none">
                <a:solidFill>
                  <a:schemeClr val="dk1"/>
                </a:solidFill>
                <a:latin typeface="Arial"/>
                <a:ea typeface="Arial"/>
                <a:cs typeface="Arial"/>
                <a:sym typeface="Arial"/>
              </a:rPr>
              <a:t> + </a:t>
            </a:r>
            <a:r>
              <a:rPr lang="en-US" sz="2800" b="0" i="1" u="none">
                <a:solidFill>
                  <a:schemeClr val="dk1"/>
                </a:solidFill>
                <a:latin typeface="Arial"/>
                <a:ea typeface="Arial"/>
                <a:cs typeface="Arial"/>
                <a:sym typeface="Arial"/>
              </a:rPr>
              <a:t>d</a:t>
            </a:r>
            <a:r>
              <a:rPr lang="en-US" sz="2800" b="0" i="0" u="none">
                <a:solidFill>
                  <a:schemeClr val="dk1"/>
                </a:solidFill>
                <a:latin typeface="Arial"/>
                <a:ea typeface="Arial"/>
                <a:cs typeface="Arial"/>
                <a:sym typeface="Arial"/>
              </a:rPr>
              <a:t>)/2</a:t>
            </a:r>
            <a:r>
              <a:rPr lang="en-US" sz="2800" b="0" i="1" u="none">
                <a:solidFill>
                  <a:schemeClr val="dk1"/>
                </a:solidFill>
                <a:latin typeface="Arial"/>
                <a:ea typeface="Arial"/>
                <a:cs typeface="Arial"/>
                <a:sym typeface="Arial"/>
              </a:rPr>
              <a:t>a</a:t>
            </a:r>
            <a:r>
              <a:rPr lang="en-US" sz="2800" b="0" i="0" u="none">
                <a:solidFill>
                  <a:schemeClr val="dk1"/>
                </a:solidFill>
                <a:latin typeface="Arial"/>
                <a:ea typeface="Arial"/>
                <a:cs typeface="Arial"/>
                <a:sym typeface="Arial"/>
              </a:rPr>
              <a:t>   and </a:t>
            </a:r>
            <a:r>
              <a:rPr lang="en-US" sz="2800" b="1" i="1" u="none">
                <a:solidFill>
                  <a:schemeClr val="dk1"/>
                </a:solidFill>
                <a:latin typeface="Arial"/>
                <a:ea typeface="Arial"/>
                <a:cs typeface="Arial"/>
                <a:sym typeface="Arial"/>
              </a:rPr>
              <a:t>x</a:t>
            </a:r>
            <a:r>
              <a:rPr lang="en-US" sz="2800" b="1" i="0" u="none">
                <a:solidFill>
                  <a:schemeClr val="dk1"/>
                </a:solidFill>
                <a:latin typeface="Arial"/>
                <a:ea typeface="Arial"/>
                <a:cs typeface="Arial"/>
                <a:sym typeface="Arial"/>
              </a:rPr>
              <a:t>2</a:t>
            </a:r>
            <a:r>
              <a:rPr lang="en-US" sz="2800" b="0" i="0" u="none">
                <a:solidFill>
                  <a:schemeClr val="dk1"/>
                </a:solidFill>
                <a:latin typeface="Arial"/>
                <a:ea typeface="Arial"/>
                <a:cs typeface="Arial"/>
                <a:sym typeface="Arial"/>
              </a:rPr>
              <a:t> = (–</a:t>
            </a:r>
            <a:r>
              <a:rPr lang="en-US" sz="2800" b="0" i="1" u="none">
                <a:solidFill>
                  <a:schemeClr val="dk1"/>
                </a:solidFill>
                <a:latin typeface="Arial"/>
                <a:ea typeface="Arial"/>
                <a:cs typeface="Arial"/>
                <a:sym typeface="Arial"/>
              </a:rPr>
              <a:t>b</a:t>
            </a:r>
            <a:r>
              <a:rPr lang="en-US" sz="2800" b="0" i="0" u="none">
                <a:solidFill>
                  <a:schemeClr val="dk1"/>
                </a:solidFill>
                <a:latin typeface="Arial"/>
                <a:ea typeface="Arial"/>
                <a:cs typeface="Arial"/>
                <a:sym typeface="Arial"/>
              </a:rPr>
              <a:t> – </a:t>
            </a:r>
            <a:r>
              <a:rPr lang="en-US" sz="2800" b="0" i="1" u="none">
                <a:solidFill>
                  <a:schemeClr val="dk1"/>
                </a:solidFill>
                <a:latin typeface="Arial"/>
                <a:ea typeface="Arial"/>
                <a:cs typeface="Arial"/>
                <a:sym typeface="Arial"/>
              </a:rPr>
              <a:t>d</a:t>
            </a:r>
            <a:r>
              <a:rPr lang="en-US" sz="2800" b="0" i="0" u="none">
                <a:solidFill>
                  <a:schemeClr val="dk1"/>
                </a:solidFill>
                <a:latin typeface="Arial"/>
                <a:ea typeface="Arial"/>
                <a:cs typeface="Arial"/>
                <a:sym typeface="Arial"/>
              </a:rPr>
              <a:t>)/2</a:t>
            </a:r>
            <a:r>
              <a:rPr lang="en-US" sz="2800" b="0" i="1" u="none">
                <a:solidFill>
                  <a:schemeClr val="dk1"/>
                </a:solidFill>
                <a:latin typeface="Arial"/>
                <a:ea typeface="Arial"/>
                <a:cs typeface="Arial"/>
                <a:sym typeface="Arial"/>
              </a:rPr>
              <a:t>a</a:t>
            </a:r>
            <a:endParaRPr/>
          </a:p>
        </p:txBody>
      </p:sp>
      <p:pic>
        <p:nvPicPr>
          <p:cNvPr id="452" name="Google Shape;452;p40"/>
          <p:cNvPicPr preferRelativeResize="0">
            <a:picLocks noGrp="1"/>
          </p:cNvPicPr>
          <p:nvPr>
            <p:ph type="body" idx="1"/>
          </p:nvPr>
        </p:nvPicPr>
        <p:blipFill rotWithShape="1">
          <a:blip r:embed="rId3">
            <a:alphaModFix/>
          </a:blip>
          <a:srcRect/>
          <a:stretch/>
        </p:blipFill>
        <p:spPr>
          <a:xfrm>
            <a:off x="914400" y="2895600"/>
            <a:ext cx="2209800" cy="465137"/>
          </a:xfrm>
          <a:prstGeom prst="rect">
            <a:avLst/>
          </a:prstGeom>
          <a:noFill/>
          <a:ln>
            <a:noFill/>
          </a:ln>
        </p:spPr>
      </p:pic>
      <p:sp>
        <p:nvSpPr>
          <p:cNvPr id="453" name="Google Shape;453;p40"/>
          <p:cNvSpPr txBox="1"/>
          <p:nvPr/>
        </p:nvSpPr>
        <p:spPr>
          <a:xfrm>
            <a:off x="0" y="3328987"/>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454" name="Google Shape;454;p40"/>
          <p:cNvPicPr preferRelativeResize="0">
            <a:picLocks noGrp="1"/>
          </p:cNvPicPr>
          <p:nvPr>
            <p:ph type="body" idx="2"/>
          </p:nvPr>
        </p:nvPicPr>
        <p:blipFill rotWithShape="1">
          <a:blip r:embed="rId4">
            <a:alphaModFix/>
          </a:blip>
          <a:srcRect/>
          <a:stretch/>
        </p:blipFill>
        <p:spPr>
          <a:xfrm>
            <a:off x="3352800" y="3429000"/>
            <a:ext cx="1344612" cy="50006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Exercises: Algorithm &amp; Flowchart	</a:t>
            </a:r>
            <a:endParaRPr/>
          </a:p>
        </p:txBody>
      </p:sp>
      <p:sp>
        <p:nvSpPr>
          <p:cNvPr id="460" name="Google Shape;460;p41"/>
          <p:cNvSpPr txBox="1">
            <a:spLocks noGrp="1"/>
          </p:cNvSpPr>
          <p:nvPr>
            <p:ph type="body" idx="1"/>
          </p:nvPr>
        </p:nvSpPr>
        <p:spPr>
          <a:xfrm>
            <a:off x="457200" y="1981200"/>
            <a:ext cx="8229600" cy="4191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400"/>
              <a:buNone/>
            </a:pPr>
            <a:r>
              <a:rPr lang="en-US" sz="3200" b="0" i="0" u="none">
                <a:solidFill>
                  <a:schemeClr val="dk1"/>
                </a:solidFill>
                <a:latin typeface="Arial"/>
                <a:ea typeface="Arial"/>
                <a:cs typeface="Arial"/>
                <a:sym typeface="Arial"/>
              </a:rPr>
              <a:t>1.) Create an algorithm and a flowchart that will accept/read two numbers and then display the bigger number.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2"/>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Exercises: Algorithm &amp; Flowchart	</a:t>
            </a:r>
            <a:endParaRPr/>
          </a:p>
        </p:txBody>
      </p:sp>
      <p:sp>
        <p:nvSpPr>
          <p:cNvPr id="466" name="Google Shape;466;p42"/>
          <p:cNvSpPr txBox="1">
            <a:spLocks noGrp="1"/>
          </p:cNvSpPr>
          <p:nvPr>
            <p:ph type="body" idx="1"/>
          </p:nvPr>
        </p:nvSpPr>
        <p:spPr>
          <a:xfrm>
            <a:off x="457200" y="1981200"/>
            <a:ext cx="8229600" cy="4191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400"/>
              <a:buNone/>
            </a:pPr>
            <a:r>
              <a:rPr lang="en-US" sz="3200" b="0" i="0" u="none">
                <a:solidFill>
                  <a:schemeClr val="dk1"/>
                </a:solidFill>
                <a:latin typeface="Arial"/>
                <a:ea typeface="Arial"/>
                <a:cs typeface="Arial"/>
                <a:sym typeface="Arial"/>
              </a:rPr>
              <a:t>2.) Create an algorithm and a flowchart that will compute the area of a circle.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Exercises: Algorithm &amp; Flowchart	</a:t>
            </a:r>
            <a:endParaRPr/>
          </a:p>
        </p:txBody>
      </p:sp>
      <p:sp>
        <p:nvSpPr>
          <p:cNvPr id="472" name="Google Shape;472;p43"/>
          <p:cNvSpPr txBox="1">
            <a:spLocks noGrp="1"/>
          </p:cNvSpPr>
          <p:nvPr>
            <p:ph type="body" idx="1"/>
          </p:nvPr>
        </p:nvSpPr>
        <p:spPr>
          <a:xfrm>
            <a:off x="457200" y="1981200"/>
            <a:ext cx="8229600" cy="4191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400"/>
              <a:buNone/>
            </a:pPr>
            <a:r>
              <a:rPr lang="en-US" sz="3200" b="0" i="0" u="none">
                <a:solidFill>
                  <a:schemeClr val="dk1"/>
                </a:solidFill>
                <a:latin typeface="Arial"/>
                <a:ea typeface="Arial"/>
                <a:cs typeface="Arial"/>
                <a:sym typeface="Arial"/>
              </a:rPr>
              <a:t>3.) Create an algorithm and a flowchart that will compute the sum of two numbers. If the sum is below or equal to twenty, two numbers will be entered again. If the sum is above 20, it will display the sum.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Lab Activity: Algorithm &amp; Flowchart	</a:t>
            </a:r>
            <a:endParaRPr/>
          </a:p>
        </p:txBody>
      </p:sp>
      <p:sp>
        <p:nvSpPr>
          <p:cNvPr id="478" name="Google Shape;478;p44"/>
          <p:cNvSpPr txBox="1">
            <a:spLocks noGrp="1"/>
          </p:cNvSpPr>
          <p:nvPr>
            <p:ph type="body" idx="1"/>
          </p:nvPr>
        </p:nvSpPr>
        <p:spPr>
          <a:xfrm>
            <a:off x="457200" y="1981200"/>
            <a:ext cx="8229600" cy="4191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400"/>
              <a:buNone/>
            </a:pPr>
            <a:r>
              <a:rPr lang="en-US" sz="3200" b="0" i="0" u="none">
                <a:solidFill>
                  <a:schemeClr val="dk1"/>
                </a:solidFill>
                <a:latin typeface="Arial"/>
                <a:ea typeface="Arial"/>
                <a:cs typeface="Arial"/>
                <a:sym typeface="Arial"/>
              </a:rPr>
              <a:t>4) Create an algorithm and a flowchart that will output the largest number among the three numbers.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5"/>
          <p:cNvSpPr txBox="1"/>
          <p:nvPr/>
        </p:nvSpPr>
        <p:spPr>
          <a:xfrm>
            <a:off x="457200" y="990600"/>
            <a:ext cx="8001000"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000"/>
              <a:buFont typeface="Arial"/>
              <a:buNone/>
            </a:pPr>
            <a:r>
              <a:rPr lang="en-US" sz="4000" b="0" i="0" u="none">
                <a:solidFill>
                  <a:schemeClr val="dk1"/>
                </a:solidFill>
                <a:latin typeface="Arial"/>
                <a:ea typeface="Arial"/>
                <a:cs typeface="Arial"/>
                <a:sym typeface="Arial"/>
              </a:rPr>
              <a:t>Assignment 1</a:t>
            </a:r>
            <a:endParaRPr/>
          </a:p>
        </p:txBody>
      </p:sp>
      <p:sp>
        <p:nvSpPr>
          <p:cNvPr id="484" name="Google Shape;484;p45"/>
          <p:cNvSpPr txBox="1"/>
          <p:nvPr/>
        </p:nvSpPr>
        <p:spPr>
          <a:xfrm>
            <a:off x="762000" y="2286000"/>
            <a:ext cx="7620000" cy="20320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none">
                <a:solidFill>
                  <a:schemeClr val="dk1"/>
                </a:solidFill>
                <a:latin typeface="Arial"/>
                <a:ea typeface="Arial"/>
                <a:cs typeface="Arial"/>
                <a:sym typeface="Arial"/>
              </a:rPr>
              <a:t>Create an algorithm and a flowchart that will output for g.c.d.</a:t>
            </a:r>
            <a:endParaRPr/>
          </a:p>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none">
                <a:solidFill>
                  <a:schemeClr val="dk1"/>
                </a:solidFill>
                <a:latin typeface="Arial"/>
                <a:ea typeface="Arial"/>
                <a:cs typeface="Arial"/>
                <a:sym typeface="Arial"/>
              </a:rPr>
              <a:t>Create an algorithm and a flowchart that will output the factorial of a given number.</a:t>
            </a:r>
            <a:endParaRPr/>
          </a:p>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none">
                <a:solidFill>
                  <a:schemeClr val="dk1"/>
                </a:solidFill>
                <a:latin typeface="Arial"/>
                <a:ea typeface="Arial"/>
                <a:cs typeface="Arial"/>
                <a:sym typeface="Arial"/>
              </a:rPr>
              <a:t>Create an algorithm and a flowchart that will output the Fibonacci series up to a given number.</a:t>
            </a:r>
            <a:endParaRPr/>
          </a:p>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none">
                <a:solidFill>
                  <a:schemeClr val="dk1"/>
                </a:solidFill>
                <a:latin typeface="Arial"/>
                <a:ea typeface="Arial"/>
                <a:cs typeface="Arial"/>
                <a:sym typeface="Arial"/>
              </a:rPr>
              <a:t>Create an algorithm and a flowchart that will output all the prime numbers between 2 numbers.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Steps in Problem Solving</a:t>
            </a:r>
            <a:endParaRPr/>
          </a:p>
        </p:txBody>
      </p:sp>
      <p:sp>
        <p:nvSpPr>
          <p:cNvPr id="147" name="Google Shape;147;p19"/>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2"/>
              </a:buClr>
              <a:buSzPts val="2100"/>
              <a:buFont typeface="Noto Sans Symbols"/>
              <a:buChar char="■"/>
            </a:pPr>
            <a:r>
              <a:rPr lang="en-US" sz="2800" b="0" i="0" u="none" dirty="0">
                <a:solidFill>
                  <a:schemeClr val="dk1"/>
                </a:solidFill>
                <a:latin typeface="Arial"/>
                <a:ea typeface="Arial"/>
                <a:cs typeface="Arial"/>
                <a:sym typeface="Arial"/>
              </a:rPr>
              <a:t>First produce a general algorithm (one can use </a:t>
            </a:r>
            <a:r>
              <a:rPr lang="en-US" sz="2800" b="1" i="1" u="none" dirty="0">
                <a:solidFill>
                  <a:schemeClr val="dk1"/>
                </a:solidFill>
                <a:latin typeface="Arial"/>
                <a:ea typeface="Arial"/>
                <a:cs typeface="Arial"/>
                <a:sym typeface="Arial"/>
              </a:rPr>
              <a:t>pseudocode</a:t>
            </a:r>
            <a:r>
              <a:rPr lang="en-US" sz="2800" b="0" i="0" u="none" dirty="0">
                <a:solidFill>
                  <a:schemeClr val="dk1"/>
                </a:solidFill>
                <a:latin typeface="Arial"/>
                <a:ea typeface="Arial"/>
                <a:cs typeface="Arial"/>
                <a:sym typeface="Arial"/>
              </a:rPr>
              <a:t>) </a:t>
            </a:r>
            <a:endParaRPr dirty="0"/>
          </a:p>
          <a:p>
            <a:pPr marL="342900" lvl="0" indent="-342900" algn="l" rtl="0">
              <a:lnSpc>
                <a:spcPct val="90000"/>
              </a:lnSpc>
              <a:spcBef>
                <a:spcPts val="560"/>
              </a:spcBef>
              <a:spcAft>
                <a:spcPts val="0"/>
              </a:spcAft>
              <a:buClr>
                <a:schemeClr val="lt2"/>
              </a:buClr>
              <a:buSzPts val="2100"/>
              <a:buFont typeface="Noto Sans Symbols"/>
              <a:buChar char="■"/>
            </a:pPr>
            <a:r>
              <a:rPr lang="en-US" sz="2800" b="0" i="0" u="none" dirty="0">
                <a:solidFill>
                  <a:schemeClr val="dk1"/>
                </a:solidFill>
                <a:latin typeface="Arial"/>
                <a:ea typeface="Arial"/>
                <a:cs typeface="Arial"/>
                <a:sym typeface="Arial"/>
              </a:rPr>
              <a:t>Refine the algorithm successively to get step by step detailed</a:t>
            </a:r>
            <a:r>
              <a:rPr lang="en-US" sz="2800" b="1" i="1" u="none" dirty="0">
                <a:solidFill>
                  <a:schemeClr val="dk1"/>
                </a:solidFill>
                <a:latin typeface="Arial"/>
                <a:ea typeface="Arial"/>
                <a:cs typeface="Arial"/>
                <a:sym typeface="Arial"/>
              </a:rPr>
              <a:t> algorithm</a:t>
            </a:r>
            <a:r>
              <a:rPr lang="en-US" sz="2800" b="0" i="0" u="none" dirty="0">
                <a:solidFill>
                  <a:schemeClr val="dk1"/>
                </a:solidFill>
                <a:latin typeface="Arial"/>
                <a:ea typeface="Arial"/>
                <a:cs typeface="Arial"/>
                <a:sym typeface="Arial"/>
              </a:rPr>
              <a:t> that is very close to a computer language.</a:t>
            </a:r>
            <a:endParaRPr dirty="0"/>
          </a:p>
          <a:p>
            <a:pPr marL="342900" lvl="0" indent="-342900" algn="l" rtl="0">
              <a:lnSpc>
                <a:spcPct val="90000"/>
              </a:lnSpc>
              <a:spcBef>
                <a:spcPts val="560"/>
              </a:spcBef>
              <a:spcAft>
                <a:spcPts val="0"/>
              </a:spcAft>
              <a:buClr>
                <a:schemeClr val="lt2"/>
              </a:buClr>
              <a:buSzPts val="2100"/>
              <a:buFont typeface="Noto Sans Symbols"/>
              <a:buChar char="■"/>
            </a:pPr>
            <a:r>
              <a:rPr lang="en-US" sz="2800" b="1" i="1" u="none" dirty="0">
                <a:solidFill>
                  <a:schemeClr val="dk1"/>
                </a:solidFill>
                <a:highlight>
                  <a:srgbClr val="FFFF00"/>
                </a:highlight>
                <a:latin typeface="Arial"/>
                <a:ea typeface="Arial"/>
                <a:cs typeface="Arial"/>
                <a:sym typeface="Arial"/>
              </a:rPr>
              <a:t>Pseudocode</a:t>
            </a:r>
            <a:r>
              <a:rPr lang="en-US" sz="2800" b="0" i="0" u="none" dirty="0">
                <a:solidFill>
                  <a:schemeClr val="dk1"/>
                </a:solidFill>
                <a:highlight>
                  <a:srgbClr val="FFFF00"/>
                </a:highlight>
                <a:latin typeface="Arial"/>
                <a:ea typeface="Arial"/>
                <a:cs typeface="Arial"/>
                <a:sym typeface="Arial"/>
              </a:rPr>
              <a:t> is an artificial and informal language that helps programmers develop algorithms. Pseudocode is very similar to everyday English</a:t>
            </a:r>
            <a:r>
              <a:rPr lang="en-US" sz="2800" b="0" i="0" u="none" dirty="0">
                <a:solidFill>
                  <a:schemeClr val="dk1"/>
                </a:solidFill>
                <a:latin typeface="Arial"/>
                <a:ea typeface="Arial"/>
                <a:cs typeface="Arial"/>
                <a:sym typeface="Arial"/>
              </a:rPr>
              <a: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Pseudocode &amp; Algorithm</a:t>
            </a:r>
            <a:endParaRPr/>
          </a:p>
        </p:txBody>
      </p:sp>
      <p:sp>
        <p:nvSpPr>
          <p:cNvPr id="153" name="Google Shape;153;p20"/>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400"/>
              <a:buFont typeface="Noto Sans Symbols"/>
              <a:buChar char="■"/>
            </a:pPr>
            <a:r>
              <a:rPr lang="en-US" sz="3200" b="1" i="0" u="none">
                <a:solidFill>
                  <a:schemeClr val="dk1"/>
                </a:solidFill>
                <a:latin typeface="Arial"/>
                <a:ea typeface="Arial"/>
                <a:cs typeface="Arial"/>
                <a:sym typeface="Arial"/>
              </a:rPr>
              <a:t>Example 1:</a:t>
            </a:r>
            <a:r>
              <a:rPr lang="en-US" sz="3200" b="0" i="0" u="none">
                <a:solidFill>
                  <a:schemeClr val="dk1"/>
                </a:solidFill>
                <a:latin typeface="Arial"/>
                <a:ea typeface="Arial"/>
                <a:cs typeface="Arial"/>
                <a:sym typeface="Arial"/>
              </a:rPr>
              <a:t> Write an algorithm to determine a student’s final grade and indicate whether it is passing or failing. The final grade is calculated as the average of four marks.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Pseudocode &amp; Algorithm</a:t>
            </a:r>
            <a:endParaRPr/>
          </a:p>
        </p:txBody>
      </p:sp>
      <p:sp>
        <p:nvSpPr>
          <p:cNvPr id="159" name="Google Shape;159;p21"/>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100"/>
              <a:buNone/>
            </a:pPr>
            <a:r>
              <a:rPr lang="en-US" sz="2800" b="1" i="0" u="none">
                <a:solidFill>
                  <a:schemeClr val="dk1"/>
                </a:solidFill>
                <a:latin typeface="Arial"/>
                <a:ea typeface="Arial"/>
                <a:cs typeface="Arial"/>
                <a:sym typeface="Arial"/>
              </a:rPr>
              <a:t>Pseudocode</a:t>
            </a:r>
            <a:r>
              <a:rPr lang="en-US" sz="2800" b="0" i="0" u="none">
                <a:solidFill>
                  <a:schemeClr val="dk1"/>
                </a:solidFill>
                <a:latin typeface="Arial"/>
                <a:ea typeface="Arial"/>
                <a:cs typeface="Arial"/>
                <a:sym typeface="Arial"/>
              </a:rPr>
              <a:t>:</a:t>
            </a:r>
            <a:endParaRPr/>
          </a:p>
          <a:p>
            <a:pPr marL="342900" lvl="0" indent="-342900" algn="l" rtl="0">
              <a:lnSpc>
                <a:spcPct val="90000"/>
              </a:lnSpc>
              <a:spcBef>
                <a:spcPts val="560"/>
              </a:spcBef>
              <a:spcAft>
                <a:spcPts val="0"/>
              </a:spcAft>
              <a:buClr>
                <a:schemeClr val="lt2"/>
              </a:buClr>
              <a:buSzPts val="2100"/>
              <a:buFont typeface="Noto Sans Symbols"/>
              <a:buChar char="■"/>
            </a:pPr>
            <a:r>
              <a:rPr lang="en-US" sz="2800" b="0" i="1" u="none">
                <a:solidFill>
                  <a:schemeClr val="dk1"/>
                </a:solidFill>
                <a:latin typeface="Arial"/>
                <a:ea typeface="Arial"/>
                <a:cs typeface="Arial"/>
                <a:sym typeface="Arial"/>
              </a:rPr>
              <a:t>Input a set of 4 marks</a:t>
            </a:r>
            <a:endParaRPr/>
          </a:p>
          <a:p>
            <a:pPr marL="342900" lvl="0" indent="-342900" algn="l" rtl="0">
              <a:lnSpc>
                <a:spcPct val="90000"/>
              </a:lnSpc>
              <a:spcBef>
                <a:spcPts val="560"/>
              </a:spcBef>
              <a:spcAft>
                <a:spcPts val="0"/>
              </a:spcAft>
              <a:buClr>
                <a:schemeClr val="lt2"/>
              </a:buClr>
              <a:buSzPts val="2100"/>
              <a:buFont typeface="Noto Sans Symbols"/>
              <a:buChar char="■"/>
            </a:pPr>
            <a:r>
              <a:rPr lang="en-US" sz="2800" b="0" i="1" u="none">
                <a:solidFill>
                  <a:schemeClr val="dk1"/>
                </a:solidFill>
                <a:latin typeface="Arial"/>
                <a:ea typeface="Arial"/>
                <a:cs typeface="Arial"/>
                <a:sym typeface="Arial"/>
              </a:rPr>
              <a:t>Calculate their average by summing and dividing by 4</a:t>
            </a:r>
            <a:endParaRPr/>
          </a:p>
          <a:p>
            <a:pPr marL="342900" lvl="0" indent="-342900" algn="l" rtl="0">
              <a:lnSpc>
                <a:spcPct val="90000"/>
              </a:lnSpc>
              <a:spcBef>
                <a:spcPts val="560"/>
              </a:spcBef>
              <a:spcAft>
                <a:spcPts val="0"/>
              </a:spcAft>
              <a:buClr>
                <a:schemeClr val="lt2"/>
              </a:buClr>
              <a:buSzPts val="2100"/>
              <a:buFont typeface="Noto Sans Symbols"/>
              <a:buChar char="■"/>
            </a:pPr>
            <a:r>
              <a:rPr lang="en-US" sz="2800" b="0" i="1" u="none">
                <a:solidFill>
                  <a:schemeClr val="dk1"/>
                </a:solidFill>
                <a:latin typeface="Arial"/>
                <a:ea typeface="Arial"/>
                <a:cs typeface="Arial"/>
                <a:sym typeface="Arial"/>
              </a:rPr>
              <a:t>if average is below 50</a:t>
            </a:r>
            <a:endParaRPr/>
          </a:p>
          <a:p>
            <a:pPr marL="342900" lvl="0" indent="-342900" algn="l" rtl="0">
              <a:lnSpc>
                <a:spcPct val="90000"/>
              </a:lnSpc>
              <a:spcBef>
                <a:spcPts val="560"/>
              </a:spcBef>
              <a:spcAft>
                <a:spcPts val="0"/>
              </a:spcAft>
              <a:buSzPts val="2100"/>
              <a:buNone/>
            </a:pPr>
            <a:r>
              <a:rPr lang="en-US" sz="2800" b="0" i="1" u="none">
                <a:solidFill>
                  <a:schemeClr val="dk1"/>
                </a:solidFill>
                <a:latin typeface="Arial"/>
                <a:ea typeface="Arial"/>
                <a:cs typeface="Arial"/>
                <a:sym typeface="Arial"/>
              </a:rPr>
              <a:t>		Print “FAIL”</a:t>
            </a:r>
            <a:endParaRPr/>
          </a:p>
          <a:p>
            <a:pPr marL="342900" lvl="0" indent="-342900" algn="l" rtl="0">
              <a:lnSpc>
                <a:spcPct val="90000"/>
              </a:lnSpc>
              <a:spcBef>
                <a:spcPts val="560"/>
              </a:spcBef>
              <a:spcAft>
                <a:spcPts val="0"/>
              </a:spcAft>
              <a:buSzPts val="2100"/>
              <a:buNone/>
            </a:pPr>
            <a:r>
              <a:rPr lang="en-US" sz="2800" b="0" i="1" u="none">
                <a:solidFill>
                  <a:schemeClr val="dk1"/>
                </a:solidFill>
                <a:latin typeface="Arial"/>
                <a:ea typeface="Arial"/>
                <a:cs typeface="Arial"/>
                <a:sym typeface="Arial"/>
              </a:rPr>
              <a:t>	else</a:t>
            </a:r>
            <a:endParaRPr/>
          </a:p>
          <a:p>
            <a:pPr marL="342900" lvl="0" indent="-342900" algn="l" rtl="0">
              <a:lnSpc>
                <a:spcPct val="90000"/>
              </a:lnSpc>
              <a:spcBef>
                <a:spcPts val="560"/>
              </a:spcBef>
              <a:spcAft>
                <a:spcPts val="0"/>
              </a:spcAft>
              <a:buSzPts val="2100"/>
              <a:buNone/>
            </a:pPr>
            <a:r>
              <a:rPr lang="en-US" sz="2800" b="0" i="1" u="none">
                <a:solidFill>
                  <a:schemeClr val="dk1"/>
                </a:solidFill>
                <a:latin typeface="Arial"/>
                <a:ea typeface="Arial"/>
                <a:cs typeface="Arial"/>
                <a:sym typeface="Arial"/>
              </a:rPr>
              <a:t>		Print “PASS”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Pseudocode &amp; Algorithm</a:t>
            </a:r>
            <a:endParaRPr/>
          </a:p>
        </p:txBody>
      </p:sp>
      <p:sp>
        <p:nvSpPr>
          <p:cNvPr id="165" name="Google Shape;165;p22"/>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2"/>
              </a:buClr>
              <a:buSzPts val="2100"/>
              <a:buFont typeface="Noto Sans Symbols"/>
              <a:buChar char="■"/>
            </a:pPr>
            <a:r>
              <a:rPr lang="en-US" sz="2800" b="0" i="0" u="none">
                <a:solidFill>
                  <a:schemeClr val="dk1"/>
                </a:solidFill>
                <a:latin typeface="Arial"/>
                <a:ea typeface="Arial"/>
                <a:cs typeface="Arial"/>
                <a:sym typeface="Arial"/>
              </a:rPr>
              <a:t>Detailed Algorithm </a:t>
            </a:r>
            <a:endParaRPr/>
          </a:p>
          <a:p>
            <a:pPr marL="342900" lvl="0" indent="-342900" algn="l" rtl="0">
              <a:lnSpc>
                <a:spcPct val="90000"/>
              </a:lnSpc>
              <a:spcBef>
                <a:spcPts val="560"/>
              </a:spcBef>
              <a:spcAft>
                <a:spcPts val="0"/>
              </a:spcAft>
              <a:buClr>
                <a:schemeClr val="lt2"/>
              </a:buClr>
              <a:buSzPts val="2100"/>
              <a:buFont typeface="Noto Sans Symbols"/>
              <a:buChar char="■"/>
            </a:pPr>
            <a:r>
              <a:rPr lang="en-US" sz="2800" b="0" i="0" u="none">
                <a:solidFill>
                  <a:schemeClr val="dk1"/>
                </a:solidFill>
                <a:latin typeface="Arial"/>
                <a:ea typeface="Arial"/>
                <a:cs typeface="Arial"/>
                <a:sym typeface="Arial"/>
              </a:rPr>
              <a:t>	Step 1:  	Input M1,M2,M3,M4</a:t>
            </a:r>
            <a:endParaRPr/>
          </a:p>
          <a:p>
            <a:pPr marL="342900" lvl="0" indent="-342900" algn="l" rtl="0">
              <a:lnSpc>
                <a:spcPct val="90000"/>
              </a:lnSpc>
              <a:spcBef>
                <a:spcPts val="560"/>
              </a:spcBef>
              <a:spcAft>
                <a:spcPts val="0"/>
              </a:spcAft>
              <a:buSzPts val="2100"/>
              <a:buNone/>
            </a:pPr>
            <a:r>
              <a:rPr lang="en-US" sz="2800" b="0" i="0" u="none">
                <a:solidFill>
                  <a:schemeClr val="dk1"/>
                </a:solidFill>
                <a:latin typeface="Arial"/>
                <a:ea typeface="Arial"/>
                <a:cs typeface="Arial"/>
                <a:sym typeface="Arial"/>
              </a:rPr>
              <a:t>		Step 2: 	GRADE ← (M1+M2+M3+M4)/4 </a:t>
            </a:r>
            <a:endParaRPr/>
          </a:p>
          <a:p>
            <a:pPr marL="342900" lvl="0" indent="-342900" algn="l" rtl="0">
              <a:lnSpc>
                <a:spcPct val="90000"/>
              </a:lnSpc>
              <a:spcBef>
                <a:spcPts val="560"/>
              </a:spcBef>
              <a:spcAft>
                <a:spcPts val="0"/>
              </a:spcAft>
              <a:buSzPts val="2100"/>
              <a:buNone/>
            </a:pPr>
            <a:r>
              <a:rPr lang="en-US" sz="2800" b="0" i="0" u="none">
                <a:solidFill>
                  <a:schemeClr val="dk1"/>
                </a:solidFill>
                <a:latin typeface="Arial"/>
                <a:ea typeface="Arial"/>
                <a:cs typeface="Arial"/>
                <a:sym typeface="Arial"/>
              </a:rPr>
              <a:t>		Step 3: 	if (GRADE &lt; 50) then</a:t>
            </a:r>
            <a:endParaRPr/>
          </a:p>
          <a:p>
            <a:pPr marL="342900" lvl="0" indent="-342900" algn="l" rtl="0">
              <a:lnSpc>
                <a:spcPct val="90000"/>
              </a:lnSpc>
              <a:spcBef>
                <a:spcPts val="560"/>
              </a:spcBef>
              <a:spcAft>
                <a:spcPts val="0"/>
              </a:spcAft>
              <a:buSzPts val="2100"/>
              <a:buNone/>
            </a:pPr>
            <a:r>
              <a:rPr lang="en-US" sz="2800" b="0" i="0" u="none">
                <a:solidFill>
                  <a:schemeClr val="dk1"/>
                </a:solidFill>
                <a:latin typeface="Arial"/>
                <a:ea typeface="Arial"/>
                <a:cs typeface="Arial"/>
                <a:sym typeface="Arial"/>
              </a:rPr>
              <a:t>					Print “FAIL”</a:t>
            </a:r>
            <a:endParaRPr/>
          </a:p>
          <a:p>
            <a:pPr marL="342900" lvl="0" indent="-342900" algn="l" rtl="0">
              <a:lnSpc>
                <a:spcPct val="90000"/>
              </a:lnSpc>
              <a:spcBef>
                <a:spcPts val="560"/>
              </a:spcBef>
              <a:spcAft>
                <a:spcPts val="0"/>
              </a:spcAft>
              <a:buSzPts val="2100"/>
              <a:buNone/>
            </a:pPr>
            <a:r>
              <a:rPr lang="en-US" sz="2800" b="0" i="0" u="none">
                <a:solidFill>
                  <a:schemeClr val="dk1"/>
                </a:solidFill>
                <a:latin typeface="Arial"/>
                <a:ea typeface="Arial"/>
                <a:cs typeface="Arial"/>
                <a:sym typeface="Arial"/>
              </a:rPr>
              <a:t>  				else</a:t>
            </a:r>
            <a:endParaRPr/>
          </a:p>
          <a:p>
            <a:pPr marL="342900" lvl="0" indent="-342900" algn="l" rtl="0">
              <a:lnSpc>
                <a:spcPct val="90000"/>
              </a:lnSpc>
              <a:spcBef>
                <a:spcPts val="560"/>
              </a:spcBef>
              <a:spcAft>
                <a:spcPts val="0"/>
              </a:spcAft>
              <a:buSzPts val="2100"/>
              <a:buNone/>
            </a:pPr>
            <a:r>
              <a:rPr lang="en-US" sz="2800" b="0" i="0" u="none">
                <a:solidFill>
                  <a:schemeClr val="dk1"/>
                </a:solidFill>
                <a:latin typeface="Arial"/>
                <a:ea typeface="Arial"/>
                <a:cs typeface="Arial"/>
                <a:sym typeface="Arial"/>
              </a:rPr>
              <a:t>					Print “PASS”</a:t>
            </a:r>
            <a:endParaRPr/>
          </a:p>
          <a:p>
            <a:pPr marL="342900" lvl="0" indent="-342900" algn="l" rtl="0">
              <a:lnSpc>
                <a:spcPct val="90000"/>
              </a:lnSpc>
              <a:spcBef>
                <a:spcPts val="560"/>
              </a:spcBef>
              <a:spcAft>
                <a:spcPts val="0"/>
              </a:spcAft>
              <a:buSzPts val="2100"/>
              <a:buNone/>
            </a:pPr>
            <a:r>
              <a:rPr lang="en-US" sz="2800" b="0" i="0" u="none">
                <a:solidFill>
                  <a:schemeClr val="dk1"/>
                </a:solidFill>
                <a:latin typeface="Arial"/>
                <a:ea typeface="Arial"/>
                <a:cs typeface="Arial"/>
                <a:sym typeface="Arial"/>
              </a:rPr>
              <a:t>				endif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The Flowchart</a:t>
            </a:r>
            <a:endParaRPr/>
          </a:p>
        </p:txBody>
      </p:sp>
      <p:sp>
        <p:nvSpPr>
          <p:cNvPr id="171" name="Google Shape;171;p23"/>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2"/>
              </a:buClr>
              <a:buSzPts val="1800"/>
              <a:buFont typeface="Noto Sans Symbols"/>
              <a:buChar char="■"/>
            </a:pPr>
            <a:r>
              <a:rPr lang="en-US" sz="2400" b="0" i="0" u="none">
                <a:solidFill>
                  <a:schemeClr val="dk1"/>
                </a:solidFill>
                <a:latin typeface="Arial"/>
                <a:ea typeface="Arial"/>
                <a:cs typeface="Arial"/>
                <a:sym typeface="Arial"/>
              </a:rPr>
              <a:t>(Dictionary) A schematic representation of a sequence of operations, as in a manufacturing process or computer program.</a:t>
            </a:r>
            <a:endParaRPr/>
          </a:p>
          <a:p>
            <a:pPr marL="342900" lvl="0" indent="-342900" algn="l" rtl="0">
              <a:lnSpc>
                <a:spcPct val="90000"/>
              </a:lnSpc>
              <a:spcBef>
                <a:spcPts val="480"/>
              </a:spcBef>
              <a:spcAft>
                <a:spcPts val="0"/>
              </a:spcAft>
              <a:buClr>
                <a:schemeClr val="lt2"/>
              </a:buClr>
              <a:buSzPts val="1800"/>
              <a:buFont typeface="Noto Sans Symbols"/>
              <a:buChar char="■"/>
            </a:pPr>
            <a:r>
              <a:rPr lang="en-US" sz="2400" b="0" i="0" u="none">
                <a:solidFill>
                  <a:schemeClr val="dk1"/>
                </a:solidFill>
                <a:latin typeface="Arial"/>
                <a:ea typeface="Arial"/>
                <a:cs typeface="Arial"/>
                <a:sym typeface="Arial"/>
              </a:rPr>
              <a:t>(Technical) A graphical representation of the sequence of operations in an information system or program. </a:t>
            </a:r>
            <a:endParaRPr/>
          </a:p>
          <a:p>
            <a:pPr marL="742950" lvl="1" indent="-285750" algn="l" rtl="0">
              <a:lnSpc>
                <a:spcPct val="9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Information system flowcharts show how data flows from source documents through the computer to final distribution to users. </a:t>
            </a:r>
            <a:endParaRPr/>
          </a:p>
          <a:p>
            <a:pPr marL="742950" lvl="1" indent="-285750" algn="l" rtl="0">
              <a:lnSpc>
                <a:spcPct val="9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Program flowcharts show the sequence of instructions in a single program or subroutine. Different symbols are used to draw each type of flowchart.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The Flowchart</a:t>
            </a:r>
            <a:endParaRPr/>
          </a:p>
        </p:txBody>
      </p:sp>
      <p:sp>
        <p:nvSpPr>
          <p:cNvPr id="177" name="Google Shape;177;p24"/>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400"/>
              <a:buNone/>
            </a:pPr>
            <a:r>
              <a:rPr lang="en-US" sz="3200" b="0" i="0" u="none">
                <a:solidFill>
                  <a:schemeClr val="dk1"/>
                </a:solidFill>
                <a:latin typeface="Arial"/>
                <a:ea typeface="Arial"/>
                <a:cs typeface="Arial"/>
                <a:sym typeface="Arial"/>
              </a:rPr>
              <a:t>A Flowchart</a:t>
            </a:r>
            <a:endParaRPr/>
          </a:p>
          <a:p>
            <a:pPr marL="742950" lvl="1" indent="-285750" algn="l" rtl="0">
              <a:lnSpc>
                <a:spcPct val="100000"/>
              </a:lnSpc>
              <a:spcBef>
                <a:spcPts val="560"/>
              </a:spcBef>
              <a:spcAft>
                <a:spcPts val="0"/>
              </a:spcAft>
              <a:buClr>
                <a:schemeClr val="accent2"/>
              </a:buClr>
              <a:buSzPts val="2240"/>
              <a:buFont typeface="Noto Sans Symbols"/>
              <a:buChar char="◻"/>
            </a:pPr>
            <a:r>
              <a:rPr lang="en-US" sz="2800" b="0" i="0" u="none">
                <a:solidFill>
                  <a:schemeClr val="dk1"/>
                </a:solidFill>
                <a:latin typeface="Arial"/>
                <a:ea typeface="Arial"/>
                <a:cs typeface="Arial"/>
                <a:sym typeface="Arial"/>
              </a:rPr>
              <a:t>shows logic of an algorithm</a:t>
            </a:r>
            <a:endParaRPr/>
          </a:p>
          <a:p>
            <a:pPr marL="742950" lvl="1" indent="-285750" algn="l" rtl="0">
              <a:lnSpc>
                <a:spcPct val="100000"/>
              </a:lnSpc>
              <a:spcBef>
                <a:spcPts val="560"/>
              </a:spcBef>
              <a:spcAft>
                <a:spcPts val="0"/>
              </a:spcAft>
              <a:buClr>
                <a:schemeClr val="accent2"/>
              </a:buClr>
              <a:buSzPts val="2240"/>
              <a:buFont typeface="Noto Sans Symbols"/>
              <a:buChar char="◻"/>
            </a:pPr>
            <a:r>
              <a:rPr lang="en-US" sz="2800" b="0" i="0" u="none">
                <a:solidFill>
                  <a:schemeClr val="dk1"/>
                </a:solidFill>
                <a:latin typeface="Arial"/>
                <a:ea typeface="Arial"/>
                <a:cs typeface="Arial"/>
                <a:sym typeface="Arial"/>
              </a:rPr>
              <a:t>emphasizes individual steps and their interconnections</a:t>
            </a:r>
            <a:endParaRPr/>
          </a:p>
          <a:p>
            <a:pPr marL="742950" lvl="1" indent="-285750" algn="l" rtl="0">
              <a:lnSpc>
                <a:spcPct val="100000"/>
              </a:lnSpc>
              <a:spcBef>
                <a:spcPts val="560"/>
              </a:spcBef>
              <a:spcAft>
                <a:spcPts val="0"/>
              </a:spcAft>
              <a:buClr>
                <a:schemeClr val="accent2"/>
              </a:buClr>
              <a:buSzPts val="2240"/>
              <a:buFont typeface="Noto Sans Symbols"/>
              <a:buChar char="◻"/>
            </a:pPr>
            <a:r>
              <a:rPr lang="en-US" sz="2800" b="0" i="0" u="none">
                <a:solidFill>
                  <a:schemeClr val="dk1"/>
                </a:solidFill>
                <a:latin typeface="Arial"/>
                <a:ea typeface="Arial"/>
                <a:cs typeface="Arial"/>
                <a:sym typeface="Arial"/>
              </a:rPr>
              <a:t>e.g. control flow from one action to the next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Flowchart Symbols </a:t>
            </a:r>
            <a:endParaRPr/>
          </a:p>
        </p:txBody>
      </p:sp>
      <p:sp>
        <p:nvSpPr>
          <p:cNvPr id="183" name="Google Shape;183;p25"/>
          <p:cNvSpPr txBox="1"/>
          <p:nvPr/>
        </p:nvSpPr>
        <p:spPr>
          <a:xfrm>
            <a:off x="3810000" y="1524000"/>
            <a:ext cx="1066800" cy="519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Basic</a:t>
            </a:r>
            <a:endParaRPr/>
          </a:p>
        </p:txBody>
      </p:sp>
      <p:pic>
        <p:nvPicPr>
          <p:cNvPr id="184" name="Google Shape;184;p25"/>
          <p:cNvPicPr preferRelativeResize="0">
            <a:picLocks noGrp="1"/>
          </p:cNvPicPr>
          <p:nvPr>
            <p:ph type="body" idx="1"/>
          </p:nvPr>
        </p:nvPicPr>
        <p:blipFill rotWithShape="1">
          <a:blip r:embed="rId3">
            <a:alphaModFix/>
          </a:blip>
          <a:srcRect/>
          <a:stretch/>
        </p:blipFill>
        <p:spPr>
          <a:xfrm>
            <a:off x="1524000" y="2133600"/>
            <a:ext cx="6858000" cy="4419600"/>
          </a:xfrm>
          <a:prstGeom prst="rect">
            <a:avLst/>
          </a:prstGeom>
          <a:noFill/>
          <a:ln>
            <a:noFill/>
          </a:ln>
        </p:spPr>
      </p:pic>
    </p:spTree>
  </p:cSld>
  <p:clrMapOvr>
    <a:masterClrMapping/>
  </p:clrMapOvr>
</p:sld>
</file>

<file path=ppt/theme/theme1.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1278</Words>
  <Application>Microsoft Office PowerPoint</Application>
  <PresentationFormat>On-screen Show (4:3)</PresentationFormat>
  <Paragraphs>211</Paragraphs>
  <Slides>29</Slides>
  <Notes>29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29</vt:i4>
      </vt:variant>
    </vt:vector>
  </HeadingPairs>
  <TitlesOfParts>
    <vt:vector size="34" baseType="lpstr">
      <vt:lpstr>Noto Sans Symbols</vt:lpstr>
      <vt:lpstr>Arial Black</vt:lpstr>
      <vt:lpstr>Arial</vt:lpstr>
      <vt:lpstr>1_Pixel</vt:lpstr>
      <vt:lpstr>Pixel</vt:lpstr>
      <vt:lpstr>ALGORITHMS AND FLOWCHARTS </vt:lpstr>
      <vt:lpstr>ALGORITHMS AND FLOWCHARTS </vt:lpstr>
      <vt:lpstr>Steps in Problem Solving</vt:lpstr>
      <vt:lpstr>Pseudocode &amp; Algorithm</vt:lpstr>
      <vt:lpstr>Pseudocode &amp; Algorithm</vt:lpstr>
      <vt:lpstr>Pseudocode &amp; Algorithm</vt:lpstr>
      <vt:lpstr>The Flowchart</vt:lpstr>
      <vt:lpstr>The Flowchart</vt:lpstr>
      <vt:lpstr>Flowchart Symbols </vt:lpstr>
      <vt:lpstr>Example</vt:lpstr>
      <vt:lpstr>Example 2</vt:lpstr>
      <vt:lpstr>Example 2</vt:lpstr>
      <vt:lpstr>Example 3 </vt:lpstr>
      <vt:lpstr>Example 3</vt:lpstr>
      <vt:lpstr>Flowcharts</vt:lpstr>
      <vt:lpstr>Flowchart Symbols</vt:lpstr>
      <vt:lpstr>Flowchart Symbols cont…</vt:lpstr>
      <vt:lpstr>Flowchart – sequence control structure</vt:lpstr>
      <vt:lpstr>Flowchart – selection control structure</vt:lpstr>
      <vt:lpstr>Flowchart – repetition control structure</vt:lpstr>
      <vt:lpstr>Flowchart – example 1</vt:lpstr>
      <vt:lpstr>Flowchart – example 2</vt:lpstr>
      <vt:lpstr>Flowchart – example 5</vt:lpstr>
      <vt:lpstr>Example 4 </vt:lpstr>
      <vt:lpstr>Exercises: Algorithm &amp; Flowchart </vt:lpstr>
      <vt:lpstr>Exercises: Algorithm &amp; Flowchart </vt:lpstr>
      <vt:lpstr>Exercises: Algorithm &amp; Flowchart </vt:lpstr>
      <vt:lpstr>Lab Activity: Algorithm &amp; Flowchart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AND FLOWCHARTS </dc:title>
  <cp:lastModifiedBy>Arjun M</cp:lastModifiedBy>
  <cp:revision>2</cp:revision>
  <dcterms:modified xsi:type="dcterms:W3CDTF">2022-09-13T13:50:24Z</dcterms:modified>
</cp:coreProperties>
</file>