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6858000" type="screen4x3"/>
  <p:notesSz cx="6858000" cy="9144000"/>
  <p:embeddedFontLst>
    <p:embeddedFont>
      <p:font typeface="Tahoma" panose="020B0604030504040204" pitchFamily="3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9-13T14:57:59.381" idx="1">
    <p:pos x="6000" y="0"/>
    <p:tex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r"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Character_encodi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wchar_t is a wide character:  The increased datatype size allows for the use of larger coded </a:t>
            </a:r>
            <a:r>
              <a:rPr lang="en-US" u="sng">
                <a:solidFill>
                  <a:srgbClr val="000000"/>
                </a:solidFill>
                <a:hlinkClick r:id="rId3">
                  <a:extLst>
                    <a:ext uri="{A12FA001-AC4F-418D-AE19-62706E023703}">
                      <ahyp:hlinkClr xmlns:ahyp="http://schemas.microsoft.com/office/drawing/2018/hyperlinkcolor" val="tx"/>
                    </a:ext>
                  </a:extLst>
                </a:hlinkClick>
              </a:rPr>
              <a:t>character sets</a:t>
            </a:r>
            <a:r>
              <a:rPr lang="en-US"/>
              <a:t>. Width is compiler specific (not portable).</a:t>
            </a:r>
            <a:endParaRPr/>
          </a:p>
          <a:p>
            <a:pPr marL="0" lvl="0" indent="0" algn="l" rtl="0">
              <a:spcBef>
                <a:spcPts val="0"/>
              </a:spcBef>
              <a:spcAft>
                <a:spcPts val="0"/>
              </a:spcAft>
              <a:buNone/>
            </a:pPr>
            <a:endParaRPr/>
          </a:p>
        </p:txBody>
      </p:sp>
      <p:sp>
        <p:nvSpPr>
          <p:cNvPr id="301" name="Google Shape;301;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Developed early 1970’s</a:t>
            </a:r>
            <a:endParaRPr/>
          </a:p>
        </p:txBody>
      </p:sp>
      <p:sp>
        <p:nvSpPr>
          <p:cNvPr id="117" name="Google Shape;11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9" name="Google Shape;3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9" name="Google Shape;34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3" name="Google Shape;36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5" name="Google Shape;38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2" name="Google Shape;41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2" name="Google Shape;42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8" name="Google Shape;44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8" name="Google Shape;46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8" name="Google Shape;47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1" name="Google Shape;49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2" name="Google Shape;502;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2" name="Google Shape;51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2" name="Google Shape;52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0" name="Google Shape;56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2" name="Google Shape;582;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41</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63" name="Google Shape;6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64" name="Google Shape;64;p11"/>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84" name="Google Shape;84;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85" name="Google Shape;85;p13"/>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a:solidFill>
                  <a:schemeClr val="lt2"/>
                </a:solidFill>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9" name="Google Shape;19;p3"/>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3" name="Google Shape;23;p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4" name="Google Shape;24;p4"/>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8" name="Google Shape;28;p5"/>
          <p:cNvSpPr>
            <a:spLocks noGrp="1"/>
          </p:cNvSpPr>
          <p:nvPr>
            <p:ph type="pic" idx="2"/>
          </p:nvPr>
        </p:nvSpPr>
        <p:spPr>
          <a:xfrm>
            <a:off x="1792288" y="612775"/>
            <a:ext cx="5486400" cy="4114800"/>
          </a:xfrm>
          <a:prstGeom prst="rect">
            <a:avLst/>
          </a:prstGeom>
          <a:noFill/>
          <a:ln>
            <a:noFill/>
          </a:ln>
        </p:spPr>
      </p:sp>
      <p:sp>
        <p:nvSpPr>
          <p:cNvPr id="29" name="Google Shape;29;p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30" name="Google Shape;30;p5"/>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4" name="Google Shape;34;p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35" name="Google Shape;35;p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36" name="Google Shape;36;p6"/>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0" name="Google Shape;40;p7"/>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41" name="Google Shape;41;p7"/>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4" name="Google Shape;44;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45" name="Google Shape;45;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46" name="Google Shape;46;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47" name="Google Shape;47;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48" name="Google Shape;48;p8"/>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2" name="Google Shape;52;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53" name="Google Shape;53;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54" name="Google Shape;54;p9"/>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55" name="Google Shape;55;p9"/>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8" name="Google Shape;58;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folHlink"/>
              </a:buClr>
              <a:buSzPts val="1200"/>
              <a:buFont typeface="Noto Sans Symbols"/>
              <a:buNone/>
              <a:defRPr sz="2000" b="0" i="0" u="none" strike="noStrike" cap="none">
                <a:solidFill>
                  <a:schemeClr val="dk1"/>
                </a:solidFill>
                <a:latin typeface="Tahoma"/>
                <a:ea typeface="Tahoma"/>
                <a:cs typeface="Tahoma"/>
                <a:sym typeface="Tahoma"/>
              </a:defRPr>
            </a:lvl1pPr>
            <a:lvl2pPr marL="914400" marR="0" lvl="1" indent="-228600" algn="l" rtl="0">
              <a:spcBef>
                <a:spcPts val="360"/>
              </a:spcBef>
              <a:spcAft>
                <a:spcPts val="0"/>
              </a:spcAft>
              <a:buClr>
                <a:schemeClr val="hlink"/>
              </a:buClr>
              <a:buSzPts val="990"/>
              <a:buFont typeface="Noto Sans Symbols"/>
              <a:buNone/>
              <a:defRPr sz="1800" b="0" i="0" u="none" strike="noStrike" cap="none">
                <a:solidFill>
                  <a:schemeClr val="dk1"/>
                </a:solidFill>
                <a:latin typeface="Tahoma"/>
                <a:ea typeface="Tahoma"/>
                <a:cs typeface="Tahoma"/>
                <a:sym typeface="Tahoma"/>
              </a:defRPr>
            </a:lvl2pPr>
            <a:lvl3pPr marL="1371600" marR="0" lvl="2" indent="-228600" algn="l" rtl="0">
              <a:spcBef>
                <a:spcPts val="320"/>
              </a:spcBef>
              <a:spcAft>
                <a:spcPts val="0"/>
              </a:spcAft>
              <a:buClr>
                <a:schemeClr val="folHlink"/>
              </a:buClr>
              <a:buSzPts val="800"/>
              <a:buFont typeface="Noto Sans Symbols"/>
              <a:buNone/>
              <a:defRPr sz="1600" b="0" i="0" u="none" strike="noStrike" cap="none">
                <a:solidFill>
                  <a:schemeClr val="dk1"/>
                </a:solidFill>
                <a:latin typeface="Tahoma"/>
                <a:ea typeface="Tahoma"/>
                <a:cs typeface="Tahoma"/>
                <a:sym typeface="Tahoma"/>
              </a:defRPr>
            </a:lvl3pPr>
            <a:lvl4pPr marL="1828800" marR="0" lvl="3" indent="-228600" algn="l" rtl="0">
              <a:spcBef>
                <a:spcPts val="280"/>
              </a:spcBef>
              <a:spcAft>
                <a:spcPts val="0"/>
              </a:spcAft>
              <a:buClr>
                <a:schemeClr val="accent2"/>
              </a:buClr>
              <a:buSzPts val="770"/>
              <a:buFont typeface="Noto Sans Symbols"/>
              <a:buNone/>
              <a:defRPr sz="1400" b="0" i="0" u="none" strike="noStrike" cap="none">
                <a:solidFill>
                  <a:schemeClr val="dk1"/>
                </a:solidFill>
                <a:latin typeface="Tahoma"/>
                <a:ea typeface="Tahoma"/>
                <a:cs typeface="Tahoma"/>
                <a:sym typeface="Tahoma"/>
              </a:defRPr>
            </a:lvl4pPr>
            <a:lvl5pPr marL="2286000" marR="0" lvl="4"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5pPr>
            <a:lvl6pPr marL="2743200" marR="0" lvl="5"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6pPr>
            <a:lvl7pPr marL="3200400" marR="0" lvl="6"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7pPr>
            <a:lvl8pPr marL="3657600" marR="0" lvl="7"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8pPr>
            <a:lvl9pPr marL="4114800" marR="0" lvl="8"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9pPr>
          </a:lstStyle>
          <a:p>
            <a:endParaRPr/>
          </a:p>
        </p:txBody>
      </p:sp>
      <p:sp>
        <p:nvSpPr>
          <p:cNvPr id="59" name="Google Shape;59;p10"/>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000" b="1" i="0" u="none" strike="noStrike" cap="none">
                <a:solidFill>
                  <a:schemeClr val="dk1"/>
                </a:solidFill>
                <a:latin typeface="Tahoma"/>
                <a:ea typeface="Tahoma"/>
                <a:cs typeface="Tahoma"/>
                <a:sym typeface="Tahoma"/>
              </a:defRPr>
            </a:lvl1pPr>
            <a:lvl2pPr marR="0" lvl="1"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sz="1400" b="0">
              <a:solidFill>
                <a:srgbClr val="000000"/>
              </a:solidFill>
              <a:latin typeface="Arial"/>
              <a:ea typeface="Arial"/>
              <a:cs typeface="Arial"/>
              <a:sym typeface="Arial"/>
            </a:endParaRPr>
          </a:p>
        </p:txBody>
      </p:sp>
      <p:sp>
        <p:nvSpPr>
          <p:cNvPr id="12" name="Google Shape;12;p1"/>
          <p:cNvSpPr txBox="1"/>
          <p:nvPr/>
        </p:nvSpPr>
        <p:spPr>
          <a:xfrm>
            <a:off x="4572000" y="6553200"/>
            <a:ext cx="4572000" cy="4572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grpSp>
        <p:nvGrpSpPr>
          <p:cNvPr id="67" name="Google Shape;67;p12"/>
          <p:cNvGrpSpPr/>
          <p:nvPr/>
        </p:nvGrpSpPr>
        <p:grpSpPr>
          <a:xfrm>
            <a:off x="0" y="2438400"/>
            <a:ext cx="9009062" cy="1052512"/>
            <a:chOff x="0" y="1536"/>
            <a:chExt cx="5675" cy="663"/>
          </a:xfrm>
        </p:grpSpPr>
        <p:grpSp>
          <p:nvGrpSpPr>
            <p:cNvPr id="68" name="Google Shape;68;p12"/>
            <p:cNvGrpSpPr/>
            <p:nvPr/>
          </p:nvGrpSpPr>
          <p:grpSpPr>
            <a:xfrm>
              <a:off x="183" y="1604"/>
              <a:ext cx="448" cy="299"/>
              <a:chOff x="720" y="336"/>
              <a:chExt cx="624" cy="432"/>
            </a:xfrm>
          </p:grpSpPr>
          <p:sp>
            <p:nvSpPr>
              <p:cNvPr id="69" name="Google Shape;69;p12"/>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0" name="Google Shape;70;p1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grpSp>
          <p:nvGrpSpPr>
            <p:cNvPr id="71" name="Google Shape;71;p12"/>
            <p:cNvGrpSpPr/>
            <p:nvPr/>
          </p:nvGrpSpPr>
          <p:grpSpPr>
            <a:xfrm>
              <a:off x="261" y="1870"/>
              <a:ext cx="465" cy="299"/>
              <a:chOff x="912" y="2640"/>
              <a:chExt cx="672" cy="432"/>
            </a:xfrm>
          </p:grpSpPr>
          <p:sp>
            <p:nvSpPr>
              <p:cNvPr id="72" name="Google Shape;72;p12"/>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3" name="Google Shape;73;p12"/>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sp>
          <p:nvSpPr>
            <p:cNvPr id="74" name="Google Shape;74;p1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5" name="Google Shape;75;p12"/>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6" name="Google Shape;76;p12"/>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sp>
        <p:nvSpPr>
          <p:cNvPr id="77" name="Google Shape;77;p12"/>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78" name="Google Shape;78;p12"/>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79" name="Google Shape;79;p1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2400" b="1" i="0" u="none">
                <a:solidFill>
                  <a:schemeClr val="dk1"/>
                </a:solidFill>
                <a:latin typeface="Times New Roman"/>
                <a:ea typeface="Times New Roman"/>
                <a:cs typeface="Times New Roman"/>
                <a:sym typeface="Times New Roman"/>
              </a:defRPr>
            </a:lvl1pPr>
            <a:lvl2pPr marR="0" lvl="1"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80" name="Google Shape;80;p1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lt2"/>
                </a:solidFill>
                <a:latin typeface="Tahoma"/>
                <a:ea typeface="Tahoma"/>
                <a:cs typeface="Tahoma"/>
                <a:sym typeface="Tahoma"/>
              </a:defRPr>
            </a:lvl1pPr>
            <a:lvl2pPr marR="0" lvl="1"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r"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94" name="Google Shape;94;p1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a:t>
            </a:fld>
            <a:endParaRPr/>
          </a:p>
        </p:txBody>
      </p:sp>
      <p:cxnSp>
        <p:nvCxnSpPr>
          <p:cNvPr id="95" name="Google Shape;95;p14"/>
          <p:cNvCxnSpPr/>
          <p:nvPr/>
        </p:nvCxnSpPr>
        <p:spPr>
          <a:xfrm>
            <a:off x="228600" y="2819400"/>
            <a:ext cx="8610600" cy="0"/>
          </a:xfrm>
          <a:prstGeom prst="straightConnector1">
            <a:avLst/>
          </a:prstGeom>
          <a:noFill/>
          <a:ln w="12700" cap="flat" cmpd="sng">
            <a:solidFill>
              <a:schemeClr val="dk2"/>
            </a:solidFill>
            <a:prstDash val="solid"/>
            <a:miter lim="800000"/>
            <a:headEnd type="none" w="med" len="med"/>
            <a:tailEnd type="none" w="med" len="med"/>
          </a:ln>
        </p:spPr>
      </p:cxnSp>
      <p:cxnSp>
        <p:nvCxnSpPr>
          <p:cNvPr id="96" name="Google Shape;96;p14"/>
          <p:cNvCxnSpPr/>
          <p:nvPr/>
        </p:nvCxnSpPr>
        <p:spPr>
          <a:xfrm>
            <a:off x="266700" y="304800"/>
            <a:ext cx="8610600" cy="0"/>
          </a:xfrm>
          <a:prstGeom prst="straightConnector1">
            <a:avLst/>
          </a:prstGeom>
          <a:noFill/>
          <a:ln w="76200" cap="flat" cmpd="sng">
            <a:solidFill>
              <a:schemeClr val="dk1"/>
            </a:solidFill>
            <a:prstDash val="solid"/>
            <a:miter lim="800000"/>
            <a:headEnd type="none" w="med" len="med"/>
            <a:tailEnd type="none" w="med" len="med"/>
          </a:ln>
        </p:spPr>
      </p:cxnSp>
      <p:sp>
        <p:nvSpPr>
          <p:cNvPr id="97" name="Google Shape;97;p14"/>
          <p:cNvSpPr txBox="1"/>
          <p:nvPr/>
        </p:nvSpPr>
        <p:spPr>
          <a:xfrm>
            <a:off x="973137" y="457200"/>
            <a:ext cx="44450" cy="84772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98" name="Google Shape;98;p14"/>
          <p:cNvSpPr txBox="1"/>
          <p:nvPr/>
        </p:nvSpPr>
        <p:spPr>
          <a:xfrm>
            <a:off x="873125" y="457200"/>
            <a:ext cx="44450" cy="746125"/>
          </a:xfrm>
          <a:prstGeom prst="rect">
            <a:avLst/>
          </a:prstGeom>
          <a:solidFill>
            <a:schemeClr val="lt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99" name="Google Shape;99;p14"/>
          <p:cNvSpPr txBox="1"/>
          <p:nvPr/>
        </p:nvSpPr>
        <p:spPr>
          <a:xfrm>
            <a:off x="771525" y="457200"/>
            <a:ext cx="44450" cy="636587"/>
          </a:xfrm>
          <a:prstGeom prst="rect">
            <a:avLst/>
          </a:prstGeom>
          <a:solidFill>
            <a:schemeClr val="lt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0" name="Google Shape;100;p14"/>
          <p:cNvSpPr txBox="1"/>
          <p:nvPr/>
        </p:nvSpPr>
        <p:spPr>
          <a:xfrm>
            <a:off x="669925" y="457200"/>
            <a:ext cx="44450" cy="530225"/>
          </a:xfrm>
          <a:prstGeom prst="rect">
            <a:avLst/>
          </a:prstGeom>
          <a:solidFill>
            <a:schemeClr val="lt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1" name="Google Shape;101;p14"/>
          <p:cNvSpPr txBox="1"/>
          <p:nvPr/>
        </p:nvSpPr>
        <p:spPr>
          <a:xfrm>
            <a:off x="569912" y="457200"/>
            <a:ext cx="44450" cy="427037"/>
          </a:xfrm>
          <a:prstGeom prst="rect">
            <a:avLst/>
          </a:prstGeom>
          <a:solidFill>
            <a:schemeClr val="lt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2" name="Google Shape;102;p14"/>
          <p:cNvSpPr txBox="1"/>
          <p:nvPr/>
        </p:nvSpPr>
        <p:spPr>
          <a:xfrm>
            <a:off x="468312" y="457200"/>
            <a:ext cx="44450" cy="312737"/>
          </a:xfrm>
          <a:prstGeom prst="rect">
            <a:avLst/>
          </a:prstGeom>
          <a:solidFill>
            <a:schemeClr val="lt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3" name="Google Shape;103;p14"/>
          <p:cNvSpPr txBox="1"/>
          <p:nvPr/>
        </p:nvSpPr>
        <p:spPr>
          <a:xfrm>
            <a:off x="366712" y="457200"/>
            <a:ext cx="46037" cy="215900"/>
          </a:xfrm>
          <a:prstGeom prst="rect">
            <a:avLst/>
          </a:prstGeom>
          <a:solidFill>
            <a:schemeClr val="lt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4" name="Google Shape;104;p14"/>
          <p:cNvSpPr txBox="1"/>
          <p:nvPr/>
        </p:nvSpPr>
        <p:spPr>
          <a:xfrm>
            <a:off x="266700" y="457200"/>
            <a:ext cx="44450" cy="107950"/>
          </a:xfrm>
          <a:prstGeom prst="rect">
            <a:avLst/>
          </a:prstGeom>
          <a:solidFill>
            <a:schemeClr val="lt2"/>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5" name="Google Shape;105;p14"/>
          <p:cNvSpPr txBox="1"/>
          <p:nvPr/>
        </p:nvSpPr>
        <p:spPr>
          <a:xfrm>
            <a:off x="1074737" y="457200"/>
            <a:ext cx="41275" cy="950912"/>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6" name="Google Shape;106;p14"/>
          <p:cNvSpPr txBox="1"/>
          <p:nvPr/>
        </p:nvSpPr>
        <p:spPr>
          <a:xfrm>
            <a:off x="1173162" y="457200"/>
            <a:ext cx="41275" cy="1058862"/>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7" name="Google Shape;107;p14"/>
          <p:cNvSpPr txBox="1"/>
          <p:nvPr/>
        </p:nvSpPr>
        <p:spPr>
          <a:xfrm>
            <a:off x="1270000" y="457200"/>
            <a:ext cx="42862" cy="1160462"/>
          </a:xfrm>
          <a:prstGeom prst="rect">
            <a:avLst/>
          </a:prstGeom>
          <a:solidFill>
            <a:schemeClr val="hlink"/>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8" name="Google Shape;108;p14"/>
          <p:cNvSpPr txBox="1"/>
          <p:nvPr/>
        </p:nvSpPr>
        <p:spPr>
          <a:xfrm>
            <a:off x="1370012" y="457200"/>
            <a:ext cx="44450" cy="1270000"/>
          </a:xfrm>
          <a:prstGeom prst="rect">
            <a:avLst/>
          </a:prstGeom>
          <a:solidFill>
            <a:schemeClr val="hlink"/>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09" name="Google Shape;109;p14"/>
          <p:cNvSpPr txBox="1"/>
          <p:nvPr/>
        </p:nvSpPr>
        <p:spPr>
          <a:xfrm>
            <a:off x="1470025" y="457200"/>
            <a:ext cx="42862" cy="1371600"/>
          </a:xfrm>
          <a:prstGeom prst="rect">
            <a:avLst/>
          </a:prstGeom>
          <a:solidFill>
            <a:schemeClr val="hlink"/>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10" name="Google Shape;110;p14"/>
          <p:cNvSpPr txBox="1"/>
          <p:nvPr/>
        </p:nvSpPr>
        <p:spPr>
          <a:xfrm>
            <a:off x="76200" y="2209800"/>
            <a:ext cx="7696200" cy="1068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0" u="none">
                <a:solidFill>
                  <a:schemeClr val="hlink"/>
                </a:solidFill>
                <a:latin typeface="Times New Roman"/>
                <a:ea typeface="Times New Roman"/>
                <a:cs typeface="Times New Roman"/>
                <a:sym typeface="Times New Roman"/>
              </a:rPr>
              <a:t>Objectives </a:t>
            </a:r>
            <a:br>
              <a:rPr lang="en-US" sz="2800" b="1" i="0" u="none">
                <a:solidFill>
                  <a:schemeClr val="hlink"/>
                </a:solidFill>
                <a:latin typeface="Times New Roman"/>
                <a:ea typeface="Times New Roman"/>
                <a:cs typeface="Times New Roman"/>
                <a:sym typeface="Times New Roman"/>
              </a:rPr>
            </a:br>
            <a:endParaRPr/>
          </a:p>
        </p:txBody>
      </p:sp>
      <p:sp>
        <p:nvSpPr>
          <p:cNvPr id="111" name="Google Shape;111;p14"/>
          <p:cNvSpPr txBox="1"/>
          <p:nvPr/>
        </p:nvSpPr>
        <p:spPr>
          <a:xfrm>
            <a:off x="0" y="2895600"/>
            <a:ext cx="9144000" cy="34163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 To understand the structure of a C-language program.</a:t>
            </a:r>
            <a:endParaRPr dirty="0"/>
          </a:p>
          <a:p>
            <a:pPr marL="457200" marR="0" lvl="0" indent="-457200" algn="l"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 To write your first C program.</a:t>
            </a:r>
            <a:endParaRPr dirty="0"/>
          </a:p>
          <a:p>
            <a:pPr marL="457200" marR="0" lvl="0" indent="-457200" algn="l"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 To introduce the include preprocessor command.</a:t>
            </a:r>
            <a:endParaRPr dirty="0"/>
          </a:p>
          <a:p>
            <a:pPr marL="457200" marR="0" lvl="0" indent="-457200" algn="l"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 To be able to create good identifiers for objects in a program.</a:t>
            </a:r>
            <a:endParaRPr dirty="0"/>
          </a:p>
          <a:p>
            <a:pPr marL="457200" marR="0" lvl="0" indent="-457200" algn="l"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 To be able to list, describe, and use the C basic data types.</a:t>
            </a:r>
            <a:endParaRPr dirty="0"/>
          </a:p>
          <a:p>
            <a:pPr marL="457200" marR="0" lvl="0" indent="-457200" algn="l"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 To be able to create and use variables and constants.</a:t>
            </a:r>
            <a:endParaRPr dirty="0"/>
          </a:p>
          <a:p>
            <a:pPr marL="457200" marR="0" lvl="0" indent="-457200" algn="l"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 To understand input and output concepts.</a:t>
            </a:r>
            <a:endParaRPr dirty="0"/>
          </a:p>
          <a:p>
            <a:pPr marL="457200" marR="0" lvl="0" indent="-457200" algn="l" rtl="0">
              <a:lnSpc>
                <a:spcPct val="100000"/>
              </a:lnSpc>
              <a:spcBef>
                <a:spcPts val="0"/>
              </a:spcBef>
              <a:spcAft>
                <a:spcPts val="0"/>
              </a:spcAft>
              <a:buClr>
                <a:schemeClr val="dk1"/>
              </a:buClr>
              <a:buSzPts val="2400"/>
              <a:buFont typeface="Times New Roman"/>
              <a:buNone/>
            </a:pPr>
            <a:r>
              <a:rPr lang="en-US" sz="2400" b="1" i="0" u="none" dirty="0">
                <a:solidFill>
                  <a:schemeClr val="dk1"/>
                </a:solidFill>
                <a:latin typeface="Times New Roman"/>
                <a:ea typeface="Times New Roman"/>
                <a:cs typeface="Times New Roman"/>
                <a:sym typeface="Times New Roman"/>
              </a:rPr>
              <a:t>❏ To be able to use simple input and output statements.</a:t>
            </a:r>
            <a:endParaRPr dirty="0"/>
          </a:p>
          <a:p>
            <a:pPr marL="0" marR="0" lvl="0" indent="0" algn="r" rtl="0">
              <a:lnSpc>
                <a:spcPct val="100000"/>
              </a:lnSpc>
              <a:spcBef>
                <a:spcPts val="0"/>
              </a:spcBef>
              <a:spcAft>
                <a:spcPts val="0"/>
              </a:spcAft>
              <a:buNone/>
            </a:pPr>
            <a:endParaRPr sz="2400" b="1" i="0" u="none" dirty="0">
              <a:solidFill>
                <a:schemeClr val="dk1"/>
              </a:solidFill>
              <a:latin typeface="Times New Roman"/>
              <a:ea typeface="Times New Roman"/>
              <a:cs typeface="Times New Roman"/>
              <a:sym typeface="Times New Roman"/>
            </a:endParaRPr>
          </a:p>
        </p:txBody>
      </p:sp>
      <p:sp>
        <p:nvSpPr>
          <p:cNvPr id="112" name="Google Shape;112;p14"/>
          <p:cNvSpPr txBox="1"/>
          <p:nvPr/>
        </p:nvSpPr>
        <p:spPr>
          <a:xfrm>
            <a:off x="1828800" y="752475"/>
            <a:ext cx="6846887"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Times New Roman"/>
              <a:buNone/>
            </a:pPr>
            <a:r>
              <a:rPr lang="en-US" sz="4000" b="1" i="1" u="none">
                <a:solidFill>
                  <a:schemeClr val="dk1"/>
                </a:solidFill>
                <a:latin typeface="Times New Roman"/>
                <a:ea typeface="Times New Roman"/>
                <a:cs typeface="Times New Roman"/>
                <a:sym typeface="Times New Roman"/>
              </a:rPr>
              <a:t>                                    Chapter 2</a:t>
            </a:r>
            <a:endParaRPr/>
          </a:p>
          <a:p>
            <a:pPr marL="0" marR="0" lvl="0" indent="0" algn="l" rtl="0">
              <a:lnSpc>
                <a:spcPct val="100000"/>
              </a:lnSpc>
              <a:spcBef>
                <a:spcPts val="0"/>
              </a:spcBef>
              <a:spcAft>
                <a:spcPts val="0"/>
              </a:spcAft>
              <a:buClr>
                <a:schemeClr val="dk1"/>
              </a:buClr>
              <a:buSzPts val="4000"/>
              <a:buFont typeface="Times New Roman"/>
              <a:buNone/>
            </a:pPr>
            <a:r>
              <a:rPr lang="en-US" sz="4000" b="1" i="1" u="none">
                <a:solidFill>
                  <a:schemeClr val="dk1"/>
                </a:solidFill>
                <a:latin typeface="Times New Roman"/>
                <a:ea typeface="Times New Roman"/>
                <a:cs typeface="Times New Roman"/>
                <a:sym typeface="Times New Roman"/>
              </a:rPr>
              <a:t>Introduction to the C Language</a:t>
            </a:r>
            <a:endParaRPr/>
          </a:p>
        </p:txBody>
      </p:sp>
      <p:sp>
        <p:nvSpPr>
          <p:cNvPr id="113" name="Google Shape;113;p14"/>
          <p:cNvSpPr txBox="1"/>
          <p:nvPr/>
        </p:nvSpPr>
        <p:spPr>
          <a:xfrm>
            <a:off x="8039100" y="6400800"/>
            <a:ext cx="184150" cy="3667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224" name="Google Shape;224;p23"/>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10</a:t>
            </a:fld>
            <a:endParaRPr/>
          </a:p>
        </p:txBody>
      </p:sp>
      <p:sp>
        <p:nvSpPr>
          <p:cNvPr id="225" name="Google Shape;225;p23"/>
          <p:cNvSpPr txBox="1"/>
          <p:nvPr/>
        </p:nvSpPr>
        <p:spPr>
          <a:xfrm>
            <a:off x="0" y="0"/>
            <a:ext cx="9144000" cy="1371600"/>
          </a:xfrm>
          <a:prstGeom prst="rect">
            <a:avLst/>
          </a:prstGeom>
          <a:solidFill>
            <a:srgbClr val="FF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226" name="Google Shape;226;p23"/>
          <p:cNvSpPr txBox="1"/>
          <p:nvPr/>
        </p:nvSpPr>
        <p:spPr>
          <a:xfrm>
            <a:off x="228600" y="304800"/>
            <a:ext cx="37719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a:solidFill>
                  <a:schemeClr val="dk1"/>
                </a:solidFill>
                <a:latin typeface="Arial"/>
                <a:ea typeface="Arial"/>
                <a:cs typeface="Arial"/>
                <a:sym typeface="Arial"/>
              </a:rPr>
              <a:t>2-3   Identifiers</a:t>
            </a:r>
            <a:endParaRPr/>
          </a:p>
        </p:txBody>
      </p:sp>
      <p:sp>
        <p:nvSpPr>
          <p:cNvPr id="227" name="Google Shape;227;p2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228" name="Google Shape;228;p23"/>
          <p:cNvSpPr txBox="1"/>
          <p:nvPr/>
        </p:nvSpPr>
        <p:spPr>
          <a:xfrm>
            <a:off x="304800" y="2813050"/>
            <a:ext cx="8229600" cy="181451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One feature present in all computer languages is the identifier. Identifiers allow us to name data and other objects in the program. Each identified object in the computer is stored at a unique address.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235" name="Google Shape;235;p2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11</a:t>
            </a:fld>
            <a:endParaRPr/>
          </a:p>
        </p:txBody>
      </p:sp>
      <p:sp>
        <p:nvSpPr>
          <p:cNvPr id="236" name="Google Shape;236;p24"/>
          <p:cNvSpPr txBox="1"/>
          <p:nvPr/>
        </p:nvSpPr>
        <p:spPr>
          <a:xfrm>
            <a:off x="452437" y="4022725"/>
            <a:ext cx="12700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Table  2-1</a:t>
            </a:r>
            <a:endParaRPr/>
          </a:p>
        </p:txBody>
      </p:sp>
      <p:sp>
        <p:nvSpPr>
          <p:cNvPr id="237" name="Google Shape;237;p24"/>
          <p:cNvSpPr txBox="1"/>
          <p:nvPr/>
        </p:nvSpPr>
        <p:spPr>
          <a:xfrm>
            <a:off x="1824037" y="4022725"/>
            <a:ext cx="2366962"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Rules for Identifiers</a:t>
            </a:r>
            <a:endParaRPr/>
          </a:p>
        </p:txBody>
      </p:sp>
      <p:pic>
        <p:nvPicPr>
          <p:cNvPr id="238" name="Google Shape;238;p24"/>
          <p:cNvPicPr preferRelativeResize="0"/>
          <p:nvPr/>
        </p:nvPicPr>
        <p:blipFill rotWithShape="1">
          <a:blip r:embed="rId3">
            <a:alphaModFix/>
          </a:blip>
          <a:srcRect/>
          <a:stretch/>
        </p:blipFill>
        <p:spPr>
          <a:xfrm>
            <a:off x="325437" y="1889125"/>
            <a:ext cx="8437562" cy="210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245" name="Google Shape;245;p25"/>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12</a:t>
            </a:fld>
            <a:endParaRPr/>
          </a:p>
        </p:txBody>
      </p:sp>
      <p:cxnSp>
        <p:nvCxnSpPr>
          <p:cNvPr id="246" name="Google Shape;246;p25"/>
          <p:cNvCxnSpPr/>
          <p:nvPr/>
        </p:nvCxnSpPr>
        <p:spPr>
          <a:xfrm>
            <a:off x="43815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247" name="Google Shape;247;p25"/>
          <p:cNvCxnSpPr/>
          <p:nvPr/>
        </p:nvCxnSpPr>
        <p:spPr>
          <a:xfrm>
            <a:off x="439737" y="3657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248" name="Google Shape;248;p25"/>
          <p:cNvSpPr txBox="1"/>
          <p:nvPr/>
        </p:nvSpPr>
        <p:spPr>
          <a:xfrm>
            <a:off x="476250" y="2759075"/>
            <a:ext cx="8077200" cy="830956"/>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highlight>
                  <a:srgbClr val="FFFF00"/>
                </a:highlight>
                <a:latin typeface="Times New Roman"/>
                <a:ea typeface="Times New Roman"/>
                <a:cs typeface="Times New Roman"/>
                <a:sym typeface="Times New Roman"/>
              </a:rPr>
              <a:t>An identifier must start with a letter or underscore: </a:t>
            </a:r>
            <a:br>
              <a:rPr lang="en-US" sz="2400" b="1" i="0" u="none" dirty="0">
                <a:solidFill>
                  <a:schemeClr val="dk1"/>
                </a:solidFill>
                <a:highlight>
                  <a:srgbClr val="FFFF00"/>
                </a:highlight>
                <a:latin typeface="Times New Roman"/>
                <a:ea typeface="Times New Roman"/>
                <a:cs typeface="Times New Roman"/>
                <a:sym typeface="Times New Roman"/>
              </a:rPr>
            </a:br>
            <a:r>
              <a:rPr lang="en-US" sz="2400" b="1" i="0" u="none" dirty="0">
                <a:solidFill>
                  <a:schemeClr val="dk1"/>
                </a:solidFill>
                <a:highlight>
                  <a:srgbClr val="FFFF00"/>
                </a:highlight>
                <a:latin typeface="Times New Roman"/>
                <a:ea typeface="Times New Roman"/>
                <a:cs typeface="Times New Roman"/>
                <a:sym typeface="Times New Roman"/>
              </a:rPr>
              <a:t>it may not have a space or a hyphen.</a:t>
            </a:r>
            <a:endParaRPr dirty="0">
              <a:highlight>
                <a:srgbClr val="FFFF00"/>
              </a:highlight>
            </a:endParaRPr>
          </a:p>
        </p:txBody>
      </p:sp>
      <p:sp>
        <p:nvSpPr>
          <p:cNvPr id="249" name="Google Shape;249;p25"/>
          <p:cNvSpPr txBox="1"/>
          <p:nvPr/>
        </p:nvSpPr>
        <p:spPr>
          <a:xfrm>
            <a:off x="457200" y="2133600"/>
            <a:ext cx="8747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256" name="Google Shape;256;p26"/>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13</a:t>
            </a:fld>
            <a:endParaRPr/>
          </a:p>
        </p:txBody>
      </p:sp>
      <p:cxnSp>
        <p:nvCxnSpPr>
          <p:cNvPr id="257" name="Google Shape;257;p26"/>
          <p:cNvCxnSpPr/>
          <p:nvPr/>
        </p:nvCxnSpPr>
        <p:spPr>
          <a:xfrm>
            <a:off x="43815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258" name="Google Shape;258;p26"/>
          <p:cNvCxnSpPr/>
          <p:nvPr/>
        </p:nvCxnSpPr>
        <p:spPr>
          <a:xfrm>
            <a:off x="439737" y="3276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259" name="Google Shape;259;p26"/>
          <p:cNvSpPr txBox="1"/>
          <p:nvPr/>
        </p:nvSpPr>
        <p:spPr>
          <a:xfrm>
            <a:off x="476250" y="2759075"/>
            <a:ext cx="8077200" cy="4572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highlight>
                  <a:srgbClr val="FFFF00"/>
                </a:highlight>
                <a:latin typeface="Times New Roman"/>
                <a:ea typeface="Times New Roman"/>
                <a:cs typeface="Times New Roman"/>
                <a:sym typeface="Times New Roman"/>
              </a:rPr>
              <a:t>C is a case-sensitive language</a:t>
            </a:r>
            <a:r>
              <a:rPr lang="en-US" sz="2400" b="1" i="0" u="none" dirty="0">
                <a:solidFill>
                  <a:schemeClr val="dk1"/>
                </a:solidFill>
                <a:latin typeface="Times New Roman"/>
                <a:ea typeface="Times New Roman"/>
                <a:cs typeface="Times New Roman"/>
                <a:sym typeface="Times New Roman"/>
              </a:rPr>
              <a:t>.</a:t>
            </a:r>
            <a:endParaRPr dirty="0"/>
          </a:p>
        </p:txBody>
      </p:sp>
      <p:sp>
        <p:nvSpPr>
          <p:cNvPr id="260" name="Google Shape;260;p26"/>
          <p:cNvSpPr txBox="1"/>
          <p:nvPr/>
        </p:nvSpPr>
        <p:spPr>
          <a:xfrm>
            <a:off x="457200" y="2133600"/>
            <a:ext cx="8747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267" name="Google Shape;267;p27"/>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14</a:t>
            </a:fld>
            <a:endParaRPr/>
          </a:p>
        </p:txBody>
      </p:sp>
      <p:sp>
        <p:nvSpPr>
          <p:cNvPr id="268" name="Google Shape;268;p27"/>
          <p:cNvSpPr txBox="1"/>
          <p:nvPr/>
        </p:nvSpPr>
        <p:spPr>
          <a:xfrm>
            <a:off x="152400" y="4327525"/>
            <a:ext cx="12700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Table  2-2</a:t>
            </a:r>
            <a:endParaRPr/>
          </a:p>
        </p:txBody>
      </p:sp>
      <p:sp>
        <p:nvSpPr>
          <p:cNvPr id="269" name="Google Shape;269;p27"/>
          <p:cNvSpPr txBox="1"/>
          <p:nvPr/>
        </p:nvSpPr>
        <p:spPr>
          <a:xfrm>
            <a:off x="1435100" y="4327525"/>
            <a:ext cx="42799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Examples of Valid and Invalid Names</a:t>
            </a:r>
            <a:endParaRPr/>
          </a:p>
        </p:txBody>
      </p:sp>
      <p:pic>
        <p:nvPicPr>
          <p:cNvPr id="270" name="Google Shape;270;p27"/>
          <p:cNvPicPr preferRelativeResize="0"/>
          <p:nvPr/>
        </p:nvPicPr>
        <p:blipFill rotWithShape="1">
          <a:blip r:embed="rId3">
            <a:alphaModFix/>
          </a:blip>
          <a:srcRect/>
          <a:stretch/>
        </p:blipFill>
        <p:spPr>
          <a:xfrm>
            <a:off x="152400" y="1133475"/>
            <a:ext cx="8839200" cy="320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277" name="Google Shape;277;p28"/>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15</a:t>
            </a:fld>
            <a:endParaRPr/>
          </a:p>
        </p:txBody>
      </p:sp>
      <p:sp>
        <p:nvSpPr>
          <p:cNvPr id="278" name="Google Shape;278;p28"/>
          <p:cNvSpPr txBox="1"/>
          <p:nvPr/>
        </p:nvSpPr>
        <p:spPr>
          <a:xfrm>
            <a:off x="0" y="0"/>
            <a:ext cx="9144000" cy="1371600"/>
          </a:xfrm>
          <a:prstGeom prst="rect">
            <a:avLst/>
          </a:prstGeom>
          <a:solidFill>
            <a:srgbClr val="FF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279" name="Google Shape;279;p28"/>
          <p:cNvSpPr txBox="1"/>
          <p:nvPr/>
        </p:nvSpPr>
        <p:spPr>
          <a:xfrm>
            <a:off x="228600" y="304800"/>
            <a:ext cx="2809875"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a:solidFill>
                  <a:schemeClr val="dk1"/>
                </a:solidFill>
                <a:latin typeface="Arial"/>
                <a:ea typeface="Arial"/>
                <a:cs typeface="Arial"/>
                <a:sym typeface="Arial"/>
              </a:rPr>
              <a:t>2-4   Types</a:t>
            </a:r>
            <a:endParaRPr/>
          </a:p>
        </p:txBody>
      </p:sp>
      <p:sp>
        <p:nvSpPr>
          <p:cNvPr id="280" name="Google Shape;280;p28"/>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281" name="Google Shape;281;p28"/>
          <p:cNvSpPr txBox="1"/>
          <p:nvPr/>
        </p:nvSpPr>
        <p:spPr>
          <a:xfrm>
            <a:off x="304800" y="2230437"/>
            <a:ext cx="8229600" cy="9556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A type defines a set of values and a set of operations that can be applied on those values. </a:t>
            </a:r>
            <a:endParaRPr/>
          </a:p>
        </p:txBody>
      </p:sp>
      <p:sp>
        <p:nvSpPr>
          <p:cNvPr id="282" name="Google Shape;282;p28"/>
          <p:cNvSpPr txBox="1"/>
          <p:nvPr/>
        </p:nvSpPr>
        <p:spPr>
          <a:xfrm>
            <a:off x="304800" y="5060950"/>
            <a:ext cx="57150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Void Type</a:t>
            </a:r>
            <a:endParaRPr/>
          </a:p>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Integral Type</a:t>
            </a:r>
            <a:endParaRPr/>
          </a:p>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Floating-Point Types</a:t>
            </a:r>
            <a:endParaRPr/>
          </a:p>
        </p:txBody>
      </p:sp>
      <p:sp>
        <p:nvSpPr>
          <p:cNvPr id="283" name="Google Shape;283;p28"/>
          <p:cNvSpPr txBox="1"/>
          <p:nvPr/>
        </p:nvSpPr>
        <p:spPr>
          <a:xfrm>
            <a:off x="317500" y="45847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i="1" u="sng">
                <a:solidFill>
                  <a:schemeClr val="dk1"/>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290" name="Google Shape;290;p29"/>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16</a:t>
            </a:fld>
            <a:endParaRPr/>
          </a:p>
        </p:txBody>
      </p:sp>
      <p:cxnSp>
        <p:nvCxnSpPr>
          <p:cNvPr id="291" name="Google Shape;291;p29"/>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292" name="Google Shape;292;p29"/>
          <p:cNvSpPr txBox="1"/>
          <p:nvPr/>
        </p:nvSpPr>
        <p:spPr>
          <a:xfrm>
            <a:off x="152400" y="5791200"/>
            <a:ext cx="293687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2-7</a:t>
            </a:r>
            <a:r>
              <a:rPr lang="en-US" sz="2000" b="1" i="0" u="none">
                <a:solidFill>
                  <a:schemeClr val="dk1"/>
                </a:solidFill>
                <a:latin typeface="Times New Roman"/>
                <a:ea typeface="Times New Roman"/>
                <a:cs typeface="Times New Roman"/>
                <a:sym typeface="Times New Roman"/>
              </a:rPr>
              <a:t>  Data Types</a:t>
            </a:r>
            <a:endParaRPr/>
          </a:p>
        </p:txBody>
      </p:sp>
      <p:grpSp>
        <p:nvGrpSpPr>
          <p:cNvPr id="293" name="Google Shape;293;p29"/>
          <p:cNvGrpSpPr/>
          <p:nvPr/>
        </p:nvGrpSpPr>
        <p:grpSpPr>
          <a:xfrm>
            <a:off x="228600" y="252412"/>
            <a:ext cx="8610600" cy="5995987"/>
            <a:chOff x="336" y="159"/>
            <a:chExt cx="5232" cy="3777"/>
          </a:xfrm>
        </p:grpSpPr>
        <p:cxnSp>
          <p:nvCxnSpPr>
            <p:cNvPr id="294" name="Google Shape;294;p29"/>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295" name="Google Shape;295;p29"/>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296" name="Google Shape;296;p29"/>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297" name="Google Shape;297;p29"/>
          <p:cNvPicPr preferRelativeResize="0"/>
          <p:nvPr/>
        </p:nvPicPr>
        <p:blipFill rotWithShape="1">
          <a:blip r:embed="rId3">
            <a:alphaModFix/>
          </a:blip>
          <a:srcRect/>
          <a:stretch/>
        </p:blipFill>
        <p:spPr>
          <a:xfrm>
            <a:off x="371475" y="1843087"/>
            <a:ext cx="8391525" cy="25765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304" name="Google Shape;304;p30"/>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17</a:t>
            </a:fld>
            <a:endParaRPr/>
          </a:p>
        </p:txBody>
      </p:sp>
      <p:cxnSp>
        <p:nvCxnSpPr>
          <p:cNvPr id="305" name="Google Shape;305;p30"/>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306" name="Google Shape;306;p30"/>
          <p:cNvSpPr txBox="1"/>
          <p:nvPr/>
        </p:nvSpPr>
        <p:spPr>
          <a:xfrm>
            <a:off x="152400" y="5791200"/>
            <a:ext cx="352901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2-8</a:t>
            </a:r>
            <a:r>
              <a:rPr lang="en-US" sz="2000" b="1" i="0" u="none">
                <a:solidFill>
                  <a:schemeClr val="dk1"/>
                </a:solidFill>
                <a:latin typeface="Times New Roman"/>
                <a:ea typeface="Times New Roman"/>
                <a:cs typeface="Times New Roman"/>
                <a:sym typeface="Times New Roman"/>
              </a:rPr>
              <a:t>  Character Types</a:t>
            </a:r>
            <a:endParaRPr/>
          </a:p>
        </p:txBody>
      </p:sp>
      <p:grpSp>
        <p:nvGrpSpPr>
          <p:cNvPr id="307" name="Google Shape;307;p30"/>
          <p:cNvGrpSpPr/>
          <p:nvPr/>
        </p:nvGrpSpPr>
        <p:grpSpPr>
          <a:xfrm>
            <a:off x="228600" y="252412"/>
            <a:ext cx="8610600" cy="5995987"/>
            <a:chOff x="336" y="159"/>
            <a:chExt cx="5232" cy="3777"/>
          </a:xfrm>
        </p:grpSpPr>
        <p:cxnSp>
          <p:nvCxnSpPr>
            <p:cNvPr id="308" name="Google Shape;308;p30"/>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309" name="Google Shape;309;p30"/>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310" name="Google Shape;310;p30"/>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311" name="Google Shape;311;p30"/>
          <p:cNvPicPr preferRelativeResize="0"/>
          <p:nvPr/>
        </p:nvPicPr>
        <p:blipFill rotWithShape="1">
          <a:blip r:embed="rId3">
            <a:alphaModFix/>
          </a:blip>
          <a:srcRect/>
          <a:stretch/>
        </p:blipFill>
        <p:spPr>
          <a:xfrm>
            <a:off x="606425" y="2216150"/>
            <a:ext cx="7165975" cy="197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318" name="Google Shape;318;p31"/>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18</a:t>
            </a:fld>
            <a:endParaRPr/>
          </a:p>
        </p:txBody>
      </p:sp>
      <p:cxnSp>
        <p:nvCxnSpPr>
          <p:cNvPr id="319" name="Google Shape;319;p31"/>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320" name="Google Shape;320;p31"/>
          <p:cNvSpPr txBox="1"/>
          <p:nvPr/>
        </p:nvSpPr>
        <p:spPr>
          <a:xfrm>
            <a:off x="152400" y="5791200"/>
            <a:ext cx="320357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2-9</a:t>
            </a:r>
            <a:r>
              <a:rPr lang="en-US" sz="2000" b="1" i="0" u="none">
                <a:solidFill>
                  <a:schemeClr val="dk1"/>
                </a:solidFill>
                <a:latin typeface="Times New Roman"/>
                <a:ea typeface="Times New Roman"/>
                <a:cs typeface="Times New Roman"/>
                <a:sym typeface="Times New Roman"/>
              </a:rPr>
              <a:t>  Integer Types</a:t>
            </a:r>
            <a:endParaRPr/>
          </a:p>
        </p:txBody>
      </p:sp>
      <p:grpSp>
        <p:nvGrpSpPr>
          <p:cNvPr id="321" name="Google Shape;321;p31"/>
          <p:cNvGrpSpPr/>
          <p:nvPr/>
        </p:nvGrpSpPr>
        <p:grpSpPr>
          <a:xfrm>
            <a:off x="228600" y="252412"/>
            <a:ext cx="8610600" cy="5995987"/>
            <a:chOff x="336" y="159"/>
            <a:chExt cx="5232" cy="3777"/>
          </a:xfrm>
        </p:grpSpPr>
        <p:cxnSp>
          <p:nvCxnSpPr>
            <p:cNvPr id="322" name="Google Shape;322;p31"/>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323" name="Google Shape;323;p31"/>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324" name="Google Shape;324;p31"/>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325" name="Google Shape;325;p31"/>
          <p:cNvPicPr preferRelativeResize="0"/>
          <p:nvPr/>
        </p:nvPicPr>
        <p:blipFill rotWithShape="1">
          <a:blip r:embed="rId3">
            <a:alphaModFix/>
          </a:blip>
          <a:srcRect/>
          <a:stretch/>
        </p:blipFill>
        <p:spPr>
          <a:xfrm>
            <a:off x="255587" y="1779587"/>
            <a:ext cx="8355012" cy="24876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332" name="Google Shape;332;p32"/>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19</a:t>
            </a:fld>
            <a:endParaRPr/>
          </a:p>
        </p:txBody>
      </p:sp>
      <p:cxnSp>
        <p:nvCxnSpPr>
          <p:cNvPr id="333" name="Google Shape;333;p32"/>
          <p:cNvCxnSpPr/>
          <p:nvPr/>
        </p:nvCxnSpPr>
        <p:spPr>
          <a:xfrm>
            <a:off x="43815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34" name="Google Shape;334;p32"/>
          <p:cNvCxnSpPr/>
          <p:nvPr/>
        </p:nvCxnSpPr>
        <p:spPr>
          <a:xfrm>
            <a:off x="439737" y="3276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35" name="Google Shape;335;p32"/>
          <p:cNvSpPr txBox="1"/>
          <p:nvPr/>
        </p:nvSpPr>
        <p:spPr>
          <a:xfrm>
            <a:off x="476250" y="2759075"/>
            <a:ext cx="8077200" cy="4572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sizeof (short) ≤ sizeof (int) ≤ sizeof (long) ≤ sizeof (long long)</a:t>
            </a:r>
            <a:endParaRPr/>
          </a:p>
        </p:txBody>
      </p:sp>
      <p:sp>
        <p:nvSpPr>
          <p:cNvPr id="336" name="Google Shape;336;p32"/>
          <p:cNvSpPr txBox="1"/>
          <p:nvPr/>
        </p:nvSpPr>
        <p:spPr>
          <a:xfrm>
            <a:off x="457200" y="2133600"/>
            <a:ext cx="8747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120" name="Google Shape;120;p15"/>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a:t>
            </a:fld>
            <a:endParaRPr/>
          </a:p>
        </p:txBody>
      </p:sp>
      <p:sp>
        <p:nvSpPr>
          <p:cNvPr id="121" name="Google Shape;121;p15"/>
          <p:cNvSpPr txBox="1"/>
          <p:nvPr/>
        </p:nvSpPr>
        <p:spPr>
          <a:xfrm>
            <a:off x="0" y="0"/>
            <a:ext cx="9144000" cy="1371600"/>
          </a:xfrm>
          <a:prstGeom prst="rect">
            <a:avLst/>
          </a:prstGeom>
          <a:solidFill>
            <a:srgbClr val="FF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22" name="Google Shape;122;p15"/>
          <p:cNvSpPr txBox="1"/>
          <p:nvPr/>
        </p:nvSpPr>
        <p:spPr>
          <a:xfrm>
            <a:off x="228600" y="304800"/>
            <a:ext cx="4303712"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a:solidFill>
                  <a:schemeClr val="dk1"/>
                </a:solidFill>
                <a:latin typeface="Arial"/>
                <a:ea typeface="Arial"/>
                <a:cs typeface="Arial"/>
                <a:sym typeface="Arial"/>
              </a:rPr>
              <a:t>2-1   Background</a:t>
            </a:r>
            <a:endParaRPr/>
          </a:p>
        </p:txBody>
      </p:sp>
      <p:sp>
        <p:nvSpPr>
          <p:cNvPr id="123" name="Google Shape;123;p15"/>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24" name="Google Shape;124;p15"/>
          <p:cNvSpPr txBox="1"/>
          <p:nvPr/>
        </p:nvSpPr>
        <p:spPr>
          <a:xfrm>
            <a:off x="304800" y="2192337"/>
            <a:ext cx="8229600" cy="310991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C is a structured programming language. It is considered a high-level language because it allows the programmer to concentrate on the problem at hand and not worry about the machine that the program will be using. That is another reason why it is used by software developers whose applications have to run on many different hardware platforms.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3"/>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343" name="Google Shape;343;p33"/>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20</a:t>
            </a:fld>
            <a:endParaRPr/>
          </a:p>
        </p:txBody>
      </p:sp>
      <p:sp>
        <p:nvSpPr>
          <p:cNvPr id="344" name="Google Shape;344;p33"/>
          <p:cNvSpPr txBox="1"/>
          <p:nvPr/>
        </p:nvSpPr>
        <p:spPr>
          <a:xfrm>
            <a:off x="76200" y="4403725"/>
            <a:ext cx="12700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Table  2-3</a:t>
            </a:r>
            <a:endParaRPr/>
          </a:p>
        </p:txBody>
      </p:sp>
      <p:sp>
        <p:nvSpPr>
          <p:cNvPr id="345" name="Google Shape;345;p33"/>
          <p:cNvSpPr txBox="1"/>
          <p:nvPr/>
        </p:nvSpPr>
        <p:spPr>
          <a:xfrm>
            <a:off x="1381125" y="4403725"/>
            <a:ext cx="585787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Typical Integer Sizes and Values for Signed Integers</a:t>
            </a:r>
            <a:endParaRPr/>
          </a:p>
        </p:txBody>
      </p:sp>
      <p:pic>
        <p:nvPicPr>
          <p:cNvPr id="346" name="Google Shape;346;p33"/>
          <p:cNvPicPr preferRelativeResize="0"/>
          <p:nvPr/>
        </p:nvPicPr>
        <p:blipFill rotWithShape="1">
          <a:blip r:embed="rId3">
            <a:alphaModFix/>
          </a:blip>
          <a:srcRect/>
          <a:stretch/>
        </p:blipFill>
        <p:spPr>
          <a:xfrm>
            <a:off x="161925" y="1576387"/>
            <a:ext cx="8829675" cy="28432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353" name="Google Shape;353;p3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21</a:t>
            </a:fld>
            <a:endParaRPr/>
          </a:p>
        </p:txBody>
      </p:sp>
      <p:cxnSp>
        <p:nvCxnSpPr>
          <p:cNvPr id="354" name="Google Shape;354;p34"/>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355" name="Google Shape;355;p34"/>
          <p:cNvSpPr txBox="1"/>
          <p:nvPr/>
        </p:nvSpPr>
        <p:spPr>
          <a:xfrm>
            <a:off x="152400" y="5791200"/>
            <a:ext cx="409098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2-10</a:t>
            </a:r>
            <a:r>
              <a:rPr lang="en-US" sz="2000" b="1" i="0" u="none">
                <a:solidFill>
                  <a:schemeClr val="dk1"/>
                </a:solidFill>
                <a:latin typeface="Times New Roman"/>
                <a:ea typeface="Times New Roman"/>
                <a:cs typeface="Times New Roman"/>
                <a:sym typeface="Times New Roman"/>
              </a:rPr>
              <a:t>  Floating-point Types</a:t>
            </a:r>
            <a:endParaRPr/>
          </a:p>
        </p:txBody>
      </p:sp>
      <p:grpSp>
        <p:nvGrpSpPr>
          <p:cNvPr id="356" name="Google Shape;356;p34"/>
          <p:cNvGrpSpPr/>
          <p:nvPr/>
        </p:nvGrpSpPr>
        <p:grpSpPr>
          <a:xfrm>
            <a:off x="228600" y="252412"/>
            <a:ext cx="8610600" cy="5995987"/>
            <a:chOff x="336" y="159"/>
            <a:chExt cx="5232" cy="3777"/>
          </a:xfrm>
        </p:grpSpPr>
        <p:cxnSp>
          <p:nvCxnSpPr>
            <p:cNvPr id="357" name="Google Shape;357;p34"/>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358" name="Google Shape;358;p34"/>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359" name="Google Shape;359;p34"/>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360" name="Google Shape;360;p34"/>
          <p:cNvPicPr preferRelativeResize="0"/>
          <p:nvPr/>
        </p:nvPicPr>
        <p:blipFill rotWithShape="1">
          <a:blip r:embed="rId3">
            <a:alphaModFix/>
          </a:blip>
          <a:srcRect/>
          <a:stretch/>
        </p:blipFill>
        <p:spPr>
          <a:xfrm>
            <a:off x="776287" y="2274887"/>
            <a:ext cx="6919912" cy="19161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5"/>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367" name="Google Shape;367;p35"/>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22</a:t>
            </a:fld>
            <a:endParaRPr/>
          </a:p>
        </p:txBody>
      </p:sp>
      <p:cxnSp>
        <p:nvCxnSpPr>
          <p:cNvPr id="368" name="Google Shape;368;p35"/>
          <p:cNvCxnSpPr/>
          <p:nvPr/>
        </p:nvCxnSpPr>
        <p:spPr>
          <a:xfrm>
            <a:off x="43815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69" name="Google Shape;369;p35"/>
          <p:cNvCxnSpPr/>
          <p:nvPr/>
        </p:nvCxnSpPr>
        <p:spPr>
          <a:xfrm>
            <a:off x="439737" y="3276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70" name="Google Shape;370;p35"/>
          <p:cNvSpPr txBox="1"/>
          <p:nvPr/>
        </p:nvSpPr>
        <p:spPr>
          <a:xfrm>
            <a:off x="476250" y="2759075"/>
            <a:ext cx="8077200" cy="4572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sizeof (float) ≤ sizeof (double) ≤ sizeof (long double)</a:t>
            </a:r>
            <a:endParaRPr/>
          </a:p>
        </p:txBody>
      </p:sp>
      <p:sp>
        <p:nvSpPr>
          <p:cNvPr id="371" name="Google Shape;371;p35"/>
          <p:cNvSpPr txBox="1"/>
          <p:nvPr/>
        </p:nvSpPr>
        <p:spPr>
          <a:xfrm>
            <a:off x="457200" y="2133600"/>
            <a:ext cx="8747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378" name="Google Shape;378;p36"/>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23</a:t>
            </a:fld>
            <a:endParaRPr/>
          </a:p>
        </p:txBody>
      </p:sp>
      <p:grpSp>
        <p:nvGrpSpPr>
          <p:cNvPr id="379" name="Google Shape;379;p36"/>
          <p:cNvGrpSpPr/>
          <p:nvPr/>
        </p:nvGrpSpPr>
        <p:grpSpPr>
          <a:xfrm>
            <a:off x="152400" y="5334000"/>
            <a:ext cx="3165475" cy="396875"/>
            <a:chOff x="118" y="3206"/>
            <a:chExt cx="1994" cy="250"/>
          </a:xfrm>
        </p:grpSpPr>
        <p:sp>
          <p:nvSpPr>
            <p:cNvPr id="380" name="Google Shape;380;p36"/>
            <p:cNvSpPr txBox="1"/>
            <p:nvPr/>
          </p:nvSpPr>
          <p:spPr>
            <a:xfrm>
              <a:off x="118" y="3206"/>
              <a:ext cx="800"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Table  2-4</a:t>
              </a:r>
              <a:endParaRPr/>
            </a:p>
          </p:txBody>
        </p:sp>
        <p:sp>
          <p:nvSpPr>
            <p:cNvPr id="381" name="Google Shape;381;p36"/>
            <p:cNvSpPr txBox="1"/>
            <p:nvPr/>
          </p:nvSpPr>
          <p:spPr>
            <a:xfrm>
              <a:off x="934" y="3206"/>
              <a:ext cx="1178"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Type Summary</a:t>
              </a:r>
              <a:endParaRPr/>
            </a:p>
          </p:txBody>
        </p:sp>
      </p:grpSp>
      <p:pic>
        <p:nvPicPr>
          <p:cNvPr id="382" name="Google Shape;382;p36"/>
          <p:cNvPicPr preferRelativeResize="0"/>
          <p:nvPr/>
        </p:nvPicPr>
        <p:blipFill rotWithShape="1">
          <a:blip r:embed="rId3">
            <a:alphaModFix/>
          </a:blip>
          <a:srcRect/>
          <a:stretch/>
        </p:blipFill>
        <p:spPr>
          <a:xfrm>
            <a:off x="152400" y="609600"/>
            <a:ext cx="8839200" cy="47513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7"/>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389" name="Google Shape;389;p37"/>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24</a:t>
            </a:fld>
            <a:endParaRPr/>
          </a:p>
        </p:txBody>
      </p:sp>
      <p:sp>
        <p:nvSpPr>
          <p:cNvPr id="390" name="Google Shape;390;p37"/>
          <p:cNvSpPr txBox="1"/>
          <p:nvPr/>
        </p:nvSpPr>
        <p:spPr>
          <a:xfrm>
            <a:off x="0" y="0"/>
            <a:ext cx="9144000" cy="1371600"/>
          </a:xfrm>
          <a:prstGeom prst="rect">
            <a:avLst/>
          </a:prstGeom>
          <a:solidFill>
            <a:srgbClr val="FF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391" name="Google Shape;391;p37"/>
          <p:cNvSpPr txBox="1"/>
          <p:nvPr/>
        </p:nvSpPr>
        <p:spPr>
          <a:xfrm>
            <a:off x="228600" y="304800"/>
            <a:ext cx="3602037"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a:solidFill>
                  <a:schemeClr val="dk1"/>
                </a:solidFill>
                <a:latin typeface="Arial"/>
                <a:ea typeface="Arial"/>
                <a:cs typeface="Arial"/>
                <a:sym typeface="Arial"/>
              </a:rPr>
              <a:t>2-5   Variables</a:t>
            </a:r>
            <a:endParaRPr/>
          </a:p>
        </p:txBody>
      </p:sp>
      <p:sp>
        <p:nvSpPr>
          <p:cNvPr id="392" name="Google Shape;392;p37"/>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393" name="Google Shape;393;p37"/>
          <p:cNvSpPr txBox="1"/>
          <p:nvPr/>
        </p:nvSpPr>
        <p:spPr>
          <a:xfrm>
            <a:off x="304800" y="1593850"/>
            <a:ext cx="8458200" cy="22272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chemeClr val="dk1"/>
                </a:solidFill>
                <a:highlight>
                  <a:srgbClr val="FFFF00"/>
                </a:highlight>
                <a:latin typeface="Times New Roman"/>
                <a:ea typeface="Times New Roman"/>
                <a:cs typeface="Times New Roman"/>
                <a:sym typeface="Times New Roman"/>
              </a:rPr>
              <a:t>Variables are named memory locations </a:t>
            </a:r>
            <a:r>
              <a:rPr lang="en-US" sz="2800" b="1" i="1" u="none" dirty="0">
                <a:solidFill>
                  <a:schemeClr val="dk1"/>
                </a:solidFill>
                <a:latin typeface="Times New Roman"/>
                <a:ea typeface="Times New Roman"/>
                <a:cs typeface="Times New Roman"/>
                <a:sym typeface="Times New Roman"/>
              </a:rPr>
              <a:t>that have a type, such as integer or character, which is inherited from their type. The type determines the values that a variable may contain and the operations that may be used with its values.</a:t>
            </a:r>
            <a:endParaRPr dirty="0"/>
          </a:p>
        </p:txBody>
      </p:sp>
      <p:sp>
        <p:nvSpPr>
          <p:cNvPr id="394" name="Google Shape;394;p37"/>
          <p:cNvSpPr txBox="1"/>
          <p:nvPr/>
        </p:nvSpPr>
        <p:spPr>
          <a:xfrm>
            <a:off x="304800" y="5060950"/>
            <a:ext cx="57150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Variable Declaration</a:t>
            </a:r>
            <a:endParaRPr/>
          </a:p>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Variable Initialization</a:t>
            </a:r>
            <a:endParaRPr/>
          </a:p>
        </p:txBody>
      </p:sp>
      <p:sp>
        <p:nvSpPr>
          <p:cNvPr id="395" name="Google Shape;395;p37"/>
          <p:cNvSpPr txBox="1"/>
          <p:nvPr/>
        </p:nvSpPr>
        <p:spPr>
          <a:xfrm>
            <a:off x="317500" y="45847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i="1" u="sng">
                <a:solidFill>
                  <a:schemeClr val="dk1"/>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8"/>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02" name="Google Shape;402;p38"/>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25</a:t>
            </a:fld>
            <a:endParaRPr/>
          </a:p>
        </p:txBody>
      </p:sp>
      <p:cxnSp>
        <p:nvCxnSpPr>
          <p:cNvPr id="403" name="Google Shape;403;p38"/>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404" name="Google Shape;404;p38"/>
          <p:cNvSpPr txBox="1"/>
          <p:nvPr/>
        </p:nvSpPr>
        <p:spPr>
          <a:xfrm>
            <a:off x="152400" y="5791200"/>
            <a:ext cx="287178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2-11</a:t>
            </a:r>
            <a:r>
              <a:rPr lang="en-US" sz="2000" b="1" i="0" u="none">
                <a:solidFill>
                  <a:schemeClr val="dk1"/>
                </a:solidFill>
                <a:latin typeface="Times New Roman"/>
                <a:ea typeface="Times New Roman"/>
                <a:cs typeface="Times New Roman"/>
                <a:sym typeface="Times New Roman"/>
              </a:rPr>
              <a:t>  Variables</a:t>
            </a:r>
            <a:endParaRPr/>
          </a:p>
        </p:txBody>
      </p:sp>
      <p:grpSp>
        <p:nvGrpSpPr>
          <p:cNvPr id="405" name="Google Shape;405;p38"/>
          <p:cNvGrpSpPr/>
          <p:nvPr/>
        </p:nvGrpSpPr>
        <p:grpSpPr>
          <a:xfrm>
            <a:off x="228600" y="252412"/>
            <a:ext cx="8610600" cy="5995987"/>
            <a:chOff x="336" y="159"/>
            <a:chExt cx="5232" cy="3777"/>
          </a:xfrm>
        </p:grpSpPr>
        <p:cxnSp>
          <p:nvCxnSpPr>
            <p:cNvPr id="406" name="Google Shape;406;p38"/>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407" name="Google Shape;407;p38"/>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408" name="Google Shape;408;p38"/>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409" name="Google Shape;409;p38"/>
          <p:cNvPicPr preferRelativeResize="0"/>
          <p:nvPr/>
        </p:nvPicPr>
        <p:blipFill rotWithShape="1">
          <a:blip r:embed="rId3">
            <a:alphaModFix/>
          </a:blip>
          <a:srcRect/>
          <a:stretch/>
        </p:blipFill>
        <p:spPr>
          <a:xfrm>
            <a:off x="955675" y="914400"/>
            <a:ext cx="6435725" cy="42783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9"/>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16" name="Google Shape;416;p39"/>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26</a:t>
            </a:fld>
            <a:endParaRPr/>
          </a:p>
        </p:txBody>
      </p:sp>
      <p:sp>
        <p:nvSpPr>
          <p:cNvPr id="417" name="Google Shape;417;p39"/>
          <p:cNvSpPr txBox="1"/>
          <p:nvPr/>
        </p:nvSpPr>
        <p:spPr>
          <a:xfrm>
            <a:off x="152400" y="4572000"/>
            <a:ext cx="12700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Table  2-5</a:t>
            </a:r>
            <a:endParaRPr/>
          </a:p>
        </p:txBody>
      </p:sp>
      <p:sp>
        <p:nvSpPr>
          <p:cNvPr id="418" name="Google Shape;418;p39"/>
          <p:cNvSpPr txBox="1"/>
          <p:nvPr/>
        </p:nvSpPr>
        <p:spPr>
          <a:xfrm>
            <a:off x="1524000" y="4572000"/>
            <a:ext cx="567372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Examples of Variable Declarations and Definitions</a:t>
            </a:r>
            <a:endParaRPr/>
          </a:p>
        </p:txBody>
      </p:sp>
      <p:pic>
        <p:nvPicPr>
          <p:cNvPr id="419" name="Google Shape;419;p39"/>
          <p:cNvPicPr preferRelativeResize="0"/>
          <p:nvPr/>
        </p:nvPicPr>
        <p:blipFill rotWithShape="1">
          <a:blip r:embed="rId3">
            <a:alphaModFix/>
          </a:blip>
          <a:srcRect/>
          <a:stretch/>
        </p:blipFill>
        <p:spPr>
          <a:xfrm>
            <a:off x="152400" y="1922462"/>
            <a:ext cx="8766175" cy="255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0"/>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26" name="Google Shape;426;p40"/>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27</a:t>
            </a:fld>
            <a:endParaRPr/>
          </a:p>
        </p:txBody>
      </p:sp>
      <p:cxnSp>
        <p:nvCxnSpPr>
          <p:cNvPr id="427" name="Google Shape;427;p40"/>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428" name="Google Shape;428;p40"/>
          <p:cNvSpPr txBox="1"/>
          <p:nvPr/>
        </p:nvSpPr>
        <p:spPr>
          <a:xfrm>
            <a:off x="152400" y="5791200"/>
            <a:ext cx="42291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dirty="0">
                <a:solidFill>
                  <a:schemeClr val="folHlink"/>
                </a:solidFill>
                <a:latin typeface="Times New Roman"/>
                <a:ea typeface="Times New Roman"/>
                <a:cs typeface="Times New Roman"/>
                <a:sym typeface="Times New Roman"/>
              </a:rPr>
              <a:t>FIGURE 2-12</a:t>
            </a:r>
            <a:r>
              <a:rPr lang="en-US" sz="2000" b="1" i="0" u="none" dirty="0">
                <a:solidFill>
                  <a:schemeClr val="dk1"/>
                </a:solidFill>
                <a:latin typeface="Times New Roman"/>
                <a:ea typeface="Times New Roman"/>
                <a:cs typeface="Times New Roman"/>
                <a:sym typeface="Times New Roman"/>
              </a:rPr>
              <a:t>  </a:t>
            </a:r>
            <a:r>
              <a:rPr lang="en-US" sz="2000" b="1" i="0" u="none" dirty="0">
                <a:solidFill>
                  <a:schemeClr val="dk1"/>
                </a:solidFill>
                <a:highlight>
                  <a:srgbClr val="FFFF00"/>
                </a:highlight>
                <a:latin typeface="Times New Roman"/>
                <a:ea typeface="Times New Roman"/>
                <a:cs typeface="Times New Roman"/>
                <a:sym typeface="Times New Roman"/>
              </a:rPr>
              <a:t>Variable Initialization</a:t>
            </a:r>
            <a:endParaRPr dirty="0">
              <a:highlight>
                <a:srgbClr val="FFFF00"/>
              </a:highlight>
            </a:endParaRPr>
          </a:p>
        </p:txBody>
      </p:sp>
      <p:grpSp>
        <p:nvGrpSpPr>
          <p:cNvPr id="429" name="Google Shape;429;p40"/>
          <p:cNvGrpSpPr/>
          <p:nvPr/>
        </p:nvGrpSpPr>
        <p:grpSpPr>
          <a:xfrm>
            <a:off x="228600" y="252412"/>
            <a:ext cx="8610600" cy="5995987"/>
            <a:chOff x="336" y="159"/>
            <a:chExt cx="5232" cy="3777"/>
          </a:xfrm>
        </p:grpSpPr>
        <p:cxnSp>
          <p:nvCxnSpPr>
            <p:cNvPr id="430" name="Google Shape;430;p40"/>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431" name="Google Shape;431;p40"/>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432" name="Google Shape;432;p40"/>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433" name="Google Shape;433;p40"/>
          <p:cNvPicPr preferRelativeResize="0"/>
          <p:nvPr/>
        </p:nvPicPr>
        <p:blipFill rotWithShape="1">
          <a:blip r:embed="rId3">
            <a:alphaModFix/>
          </a:blip>
          <a:srcRect/>
          <a:stretch/>
        </p:blipFill>
        <p:spPr>
          <a:xfrm>
            <a:off x="249237" y="2219325"/>
            <a:ext cx="8437562" cy="2276475"/>
          </a:xfrm>
          <a:prstGeom prst="rect">
            <a:avLst/>
          </a:prstGeom>
          <a:noFill/>
          <a:ln>
            <a:noFill/>
          </a:ln>
        </p:spPr>
      </p:pic>
      <p:sp>
        <p:nvSpPr>
          <p:cNvPr id="434" name="Google Shape;434;p40"/>
          <p:cNvSpPr txBox="1"/>
          <p:nvPr/>
        </p:nvSpPr>
        <p:spPr>
          <a:xfrm>
            <a:off x="1336675" y="2393950"/>
            <a:ext cx="930275" cy="2778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200"/>
              <a:buFont typeface="Times New Roman"/>
              <a:buNone/>
            </a:pPr>
            <a:r>
              <a:rPr lang="en-US" sz="1200" b="1" i="0" u="none" dirty="0">
                <a:solidFill>
                  <a:schemeClr val="dk1"/>
                </a:solidFill>
                <a:latin typeface="Times New Roman"/>
                <a:ea typeface="Times New Roman"/>
                <a:cs typeface="Times New Roman"/>
                <a:sym typeface="Times New Roman"/>
              </a:rPr>
              <a:t>‘B’</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1"/>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41" name="Google Shape;441;p41"/>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28</a:t>
            </a:fld>
            <a:endParaRPr/>
          </a:p>
        </p:txBody>
      </p:sp>
      <p:cxnSp>
        <p:nvCxnSpPr>
          <p:cNvPr id="442" name="Google Shape;442;p41"/>
          <p:cNvCxnSpPr/>
          <p:nvPr/>
        </p:nvCxnSpPr>
        <p:spPr>
          <a:xfrm>
            <a:off x="43815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443" name="Google Shape;443;p41"/>
          <p:cNvCxnSpPr/>
          <p:nvPr/>
        </p:nvCxnSpPr>
        <p:spPr>
          <a:xfrm>
            <a:off x="439737" y="4038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444" name="Google Shape;444;p41"/>
          <p:cNvSpPr txBox="1"/>
          <p:nvPr/>
        </p:nvSpPr>
        <p:spPr>
          <a:xfrm>
            <a:off x="476250" y="2759075"/>
            <a:ext cx="8077200" cy="1200288"/>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highlight>
                  <a:srgbClr val="FFFF00"/>
                </a:highlight>
                <a:latin typeface="Times New Roman"/>
                <a:ea typeface="Times New Roman"/>
                <a:cs typeface="Times New Roman"/>
                <a:sym typeface="Times New Roman"/>
              </a:rPr>
              <a:t>When a variable is defined, it is not initialized. </a:t>
            </a:r>
            <a:br>
              <a:rPr lang="en-US" sz="2400" b="1" i="0" u="none" dirty="0">
                <a:solidFill>
                  <a:schemeClr val="dk1"/>
                </a:solidFill>
                <a:highlight>
                  <a:srgbClr val="FFFF00"/>
                </a:highlight>
                <a:latin typeface="Times New Roman"/>
                <a:ea typeface="Times New Roman"/>
                <a:cs typeface="Times New Roman"/>
                <a:sym typeface="Times New Roman"/>
              </a:rPr>
            </a:br>
            <a:r>
              <a:rPr lang="en-US" sz="2400" b="1" i="0" u="none" dirty="0">
                <a:solidFill>
                  <a:schemeClr val="dk1"/>
                </a:solidFill>
                <a:highlight>
                  <a:srgbClr val="FFFF00"/>
                </a:highlight>
                <a:latin typeface="Times New Roman"/>
                <a:ea typeface="Times New Roman"/>
                <a:cs typeface="Times New Roman"/>
                <a:sym typeface="Times New Roman"/>
              </a:rPr>
              <a:t>We must initialize any variable requiring </a:t>
            </a:r>
            <a:br>
              <a:rPr lang="en-US" sz="2400" b="1" i="0" u="none" dirty="0">
                <a:solidFill>
                  <a:schemeClr val="dk1"/>
                </a:solidFill>
                <a:highlight>
                  <a:srgbClr val="FFFF00"/>
                </a:highlight>
                <a:latin typeface="Times New Roman"/>
                <a:ea typeface="Times New Roman"/>
                <a:cs typeface="Times New Roman"/>
                <a:sym typeface="Times New Roman"/>
              </a:rPr>
            </a:br>
            <a:r>
              <a:rPr lang="en-US" sz="2400" b="1" i="0" u="none" dirty="0">
                <a:solidFill>
                  <a:schemeClr val="dk1"/>
                </a:solidFill>
                <a:highlight>
                  <a:srgbClr val="FFFF00"/>
                </a:highlight>
                <a:latin typeface="Times New Roman"/>
                <a:ea typeface="Times New Roman"/>
                <a:cs typeface="Times New Roman"/>
                <a:sym typeface="Times New Roman"/>
              </a:rPr>
              <a:t>prescribed data when the function starts</a:t>
            </a:r>
            <a:r>
              <a:rPr lang="en-US" sz="2400" b="1" i="0" u="none" dirty="0">
                <a:solidFill>
                  <a:schemeClr val="dk1"/>
                </a:solidFill>
                <a:latin typeface="Times New Roman"/>
                <a:ea typeface="Times New Roman"/>
                <a:cs typeface="Times New Roman"/>
                <a:sym typeface="Times New Roman"/>
              </a:rPr>
              <a:t>.</a:t>
            </a:r>
            <a:endParaRPr dirty="0"/>
          </a:p>
        </p:txBody>
      </p:sp>
      <p:sp>
        <p:nvSpPr>
          <p:cNvPr id="445" name="Google Shape;445;p41"/>
          <p:cNvSpPr txBox="1"/>
          <p:nvPr/>
        </p:nvSpPr>
        <p:spPr>
          <a:xfrm>
            <a:off x="457200" y="2133600"/>
            <a:ext cx="8747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2"/>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52" name="Google Shape;452;p42"/>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29</a:t>
            </a:fld>
            <a:endParaRPr/>
          </a:p>
        </p:txBody>
      </p:sp>
      <p:sp>
        <p:nvSpPr>
          <p:cNvPr id="453" name="Google Shape;453;p42"/>
          <p:cNvSpPr txBox="1"/>
          <p:nvPr/>
        </p:nvSpPr>
        <p:spPr>
          <a:xfrm>
            <a:off x="152400" y="441325"/>
            <a:ext cx="192722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PROGRAM 2-2</a:t>
            </a:r>
            <a:endParaRPr/>
          </a:p>
        </p:txBody>
      </p:sp>
      <p:sp>
        <p:nvSpPr>
          <p:cNvPr id="454" name="Google Shape;454;p42"/>
          <p:cNvSpPr txBox="1"/>
          <p:nvPr/>
        </p:nvSpPr>
        <p:spPr>
          <a:xfrm>
            <a:off x="2232025" y="441325"/>
            <a:ext cx="3357562"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Print Sum of Three Numbers</a:t>
            </a:r>
            <a:endParaRPr/>
          </a:p>
        </p:txBody>
      </p:sp>
      <p:pic>
        <p:nvPicPr>
          <p:cNvPr id="455" name="Google Shape;455;p42"/>
          <p:cNvPicPr preferRelativeResize="0"/>
          <p:nvPr/>
        </p:nvPicPr>
        <p:blipFill rotWithShape="1">
          <a:blip r:embed="rId3">
            <a:alphaModFix/>
          </a:blip>
          <a:srcRect/>
          <a:stretch/>
        </p:blipFill>
        <p:spPr>
          <a:xfrm>
            <a:off x="152400" y="827087"/>
            <a:ext cx="8766175" cy="48879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131" name="Google Shape;131;p16"/>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a:t>
            </a:fld>
            <a:endParaRPr/>
          </a:p>
        </p:txBody>
      </p:sp>
      <p:sp>
        <p:nvSpPr>
          <p:cNvPr id="132" name="Google Shape;132;p16"/>
          <p:cNvSpPr txBox="1"/>
          <p:nvPr/>
        </p:nvSpPr>
        <p:spPr>
          <a:xfrm>
            <a:off x="0" y="0"/>
            <a:ext cx="9144000" cy="1371600"/>
          </a:xfrm>
          <a:prstGeom prst="rect">
            <a:avLst/>
          </a:prstGeom>
          <a:solidFill>
            <a:srgbClr val="FF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33" name="Google Shape;133;p16"/>
          <p:cNvSpPr txBox="1"/>
          <p:nvPr/>
        </p:nvSpPr>
        <p:spPr>
          <a:xfrm>
            <a:off x="228600" y="304800"/>
            <a:ext cx="422275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a:solidFill>
                  <a:schemeClr val="dk1"/>
                </a:solidFill>
                <a:latin typeface="Arial"/>
                <a:ea typeface="Arial"/>
                <a:cs typeface="Arial"/>
                <a:sym typeface="Arial"/>
              </a:rPr>
              <a:t>2-2   C Programs</a:t>
            </a:r>
            <a:endParaRPr/>
          </a:p>
        </p:txBody>
      </p:sp>
      <p:sp>
        <p:nvSpPr>
          <p:cNvPr id="134" name="Google Shape;134;p16"/>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35" name="Google Shape;135;p16"/>
          <p:cNvSpPr txBox="1"/>
          <p:nvPr/>
        </p:nvSpPr>
        <p:spPr>
          <a:xfrm>
            <a:off x="304800" y="2447925"/>
            <a:ext cx="8229600" cy="522287"/>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It's time to write your first C program.</a:t>
            </a:r>
            <a:endParaRPr/>
          </a:p>
        </p:txBody>
      </p:sp>
      <p:sp>
        <p:nvSpPr>
          <p:cNvPr id="136" name="Google Shape;136;p16"/>
          <p:cNvSpPr txBox="1"/>
          <p:nvPr/>
        </p:nvSpPr>
        <p:spPr>
          <a:xfrm>
            <a:off x="304800" y="4438650"/>
            <a:ext cx="5715000"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Structure of a C Program</a:t>
            </a:r>
            <a:endParaRPr/>
          </a:p>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Your First C Program</a:t>
            </a:r>
            <a:endParaRPr/>
          </a:p>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Comments</a:t>
            </a:r>
            <a:endParaRPr/>
          </a:p>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The Greeting Program</a:t>
            </a:r>
            <a:endParaRPr/>
          </a:p>
        </p:txBody>
      </p:sp>
      <p:sp>
        <p:nvSpPr>
          <p:cNvPr id="137" name="Google Shape;137;p16"/>
          <p:cNvSpPr txBox="1"/>
          <p:nvPr/>
        </p:nvSpPr>
        <p:spPr>
          <a:xfrm>
            <a:off x="317500" y="3962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i="1" u="sng">
                <a:solidFill>
                  <a:schemeClr val="dk1"/>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3"/>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62" name="Google Shape;462;p43"/>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30</a:t>
            </a:fld>
            <a:endParaRPr/>
          </a:p>
        </p:txBody>
      </p:sp>
      <p:sp>
        <p:nvSpPr>
          <p:cNvPr id="463" name="Google Shape;463;p43"/>
          <p:cNvSpPr txBox="1"/>
          <p:nvPr/>
        </p:nvSpPr>
        <p:spPr>
          <a:xfrm>
            <a:off x="152400" y="441325"/>
            <a:ext cx="192722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PROGRAM 2-2</a:t>
            </a:r>
            <a:endParaRPr/>
          </a:p>
        </p:txBody>
      </p:sp>
      <p:sp>
        <p:nvSpPr>
          <p:cNvPr id="464" name="Google Shape;464;p43"/>
          <p:cNvSpPr txBox="1"/>
          <p:nvPr/>
        </p:nvSpPr>
        <p:spPr>
          <a:xfrm>
            <a:off x="2133600" y="441325"/>
            <a:ext cx="46609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Print Sum of Three Numbers </a:t>
            </a:r>
            <a:r>
              <a:rPr lang="en-US" sz="2000" b="1" i="0" u="none">
                <a:solidFill>
                  <a:schemeClr val="folHlink"/>
                </a:solidFill>
                <a:latin typeface="Times New Roman"/>
                <a:ea typeface="Times New Roman"/>
                <a:cs typeface="Times New Roman"/>
                <a:sym typeface="Times New Roman"/>
              </a:rPr>
              <a:t>(continued)</a:t>
            </a:r>
            <a:endParaRPr/>
          </a:p>
        </p:txBody>
      </p:sp>
      <p:pic>
        <p:nvPicPr>
          <p:cNvPr id="465" name="Google Shape;465;p43"/>
          <p:cNvPicPr preferRelativeResize="0"/>
          <p:nvPr/>
        </p:nvPicPr>
        <p:blipFill rotWithShape="1">
          <a:blip r:embed="rId3">
            <a:alphaModFix/>
          </a:blip>
          <a:srcRect/>
          <a:stretch/>
        </p:blipFill>
        <p:spPr>
          <a:xfrm>
            <a:off x="188912" y="957262"/>
            <a:ext cx="8802687" cy="46053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4"/>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72" name="Google Shape;472;p4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31</a:t>
            </a:fld>
            <a:endParaRPr/>
          </a:p>
        </p:txBody>
      </p:sp>
      <p:sp>
        <p:nvSpPr>
          <p:cNvPr id="473" name="Google Shape;473;p44"/>
          <p:cNvSpPr txBox="1"/>
          <p:nvPr/>
        </p:nvSpPr>
        <p:spPr>
          <a:xfrm>
            <a:off x="152400" y="441325"/>
            <a:ext cx="192722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PROGRAM 2-2</a:t>
            </a:r>
            <a:endParaRPr/>
          </a:p>
        </p:txBody>
      </p:sp>
      <p:sp>
        <p:nvSpPr>
          <p:cNvPr id="474" name="Google Shape;474;p44"/>
          <p:cNvSpPr txBox="1"/>
          <p:nvPr/>
        </p:nvSpPr>
        <p:spPr>
          <a:xfrm>
            <a:off x="2133600" y="441325"/>
            <a:ext cx="46609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Print Sum of Three Numbers </a:t>
            </a:r>
            <a:r>
              <a:rPr lang="en-US" sz="2000" b="1" i="0" u="none">
                <a:solidFill>
                  <a:schemeClr val="folHlink"/>
                </a:solidFill>
                <a:latin typeface="Times New Roman"/>
                <a:ea typeface="Times New Roman"/>
                <a:cs typeface="Times New Roman"/>
                <a:sym typeface="Times New Roman"/>
              </a:rPr>
              <a:t>(continued)</a:t>
            </a:r>
            <a:endParaRPr/>
          </a:p>
        </p:txBody>
      </p:sp>
      <p:pic>
        <p:nvPicPr>
          <p:cNvPr id="475" name="Google Shape;475;p44"/>
          <p:cNvPicPr preferRelativeResize="0"/>
          <p:nvPr/>
        </p:nvPicPr>
        <p:blipFill rotWithShape="1">
          <a:blip r:embed="rId3">
            <a:alphaModFix/>
          </a:blip>
          <a:srcRect/>
          <a:stretch/>
        </p:blipFill>
        <p:spPr>
          <a:xfrm>
            <a:off x="152400" y="838200"/>
            <a:ext cx="8829675" cy="3025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5"/>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82" name="Google Shape;482;p45"/>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32</a:t>
            </a:fld>
            <a:endParaRPr/>
          </a:p>
        </p:txBody>
      </p:sp>
      <p:sp>
        <p:nvSpPr>
          <p:cNvPr id="483" name="Google Shape;483;p45"/>
          <p:cNvSpPr txBox="1"/>
          <p:nvPr/>
        </p:nvSpPr>
        <p:spPr>
          <a:xfrm>
            <a:off x="0" y="0"/>
            <a:ext cx="9144000" cy="1371600"/>
          </a:xfrm>
          <a:prstGeom prst="rect">
            <a:avLst/>
          </a:prstGeom>
          <a:solidFill>
            <a:srgbClr val="FF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484" name="Google Shape;484;p45"/>
          <p:cNvSpPr txBox="1"/>
          <p:nvPr/>
        </p:nvSpPr>
        <p:spPr>
          <a:xfrm>
            <a:off x="228600" y="304800"/>
            <a:ext cx="3825875"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a:solidFill>
                  <a:schemeClr val="dk1"/>
                </a:solidFill>
                <a:latin typeface="Arial"/>
                <a:ea typeface="Arial"/>
                <a:cs typeface="Arial"/>
                <a:sym typeface="Arial"/>
              </a:rPr>
              <a:t>2-6   Constants</a:t>
            </a:r>
            <a:endParaRPr/>
          </a:p>
        </p:txBody>
      </p:sp>
      <p:sp>
        <p:nvSpPr>
          <p:cNvPr id="485" name="Google Shape;485;p45"/>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486" name="Google Shape;486;p45"/>
          <p:cNvSpPr txBox="1"/>
          <p:nvPr/>
        </p:nvSpPr>
        <p:spPr>
          <a:xfrm>
            <a:off x="304800" y="1593850"/>
            <a:ext cx="8458200" cy="22272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chemeClr val="dk1"/>
                </a:solidFill>
                <a:latin typeface="Times New Roman"/>
                <a:ea typeface="Times New Roman"/>
                <a:cs typeface="Times New Roman"/>
                <a:sym typeface="Times New Roman"/>
              </a:rPr>
              <a:t>Constants are data values that cannot be changed during the execution of a program. Like variables, constants have a type. In this section, we discuss Boolean, character, integer, real, complex, and string constants.</a:t>
            </a:r>
            <a:endParaRPr dirty="0"/>
          </a:p>
        </p:txBody>
      </p:sp>
      <p:sp>
        <p:nvSpPr>
          <p:cNvPr id="487" name="Google Shape;487;p45"/>
          <p:cNvSpPr txBox="1"/>
          <p:nvPr/>
        </p:nvSpPr>
        <p:spPr>
          <a:xfrm>
            <a:off x="304800" y="5060950"/>
            <a:ext cx="57150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Constant Representation</a:t>
            </a:r>
            <a:endParaRPr/>
          </a:p>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Coding Constants</a:t>
            </a:r>
            <a:endParaRPr/>
          </a:p>
        </p:txBody>
      </p:sp>
      <p:sp>
        <p:nvSpPr>
          <p:cNvPr id="488" name="Google Shape;488;p45"/>
          <p:cNvSpPr txBox="1"/>
          <p:nvPr/>
        </p:nvSpPr>
        <p:spPr>
          <a:xfrm>
            <a:off x="317500" y="45847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i="1" u="sng">
                <a:solidFill>
                  <a:schemeClr val="dk1"/>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6"/>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495" name="Google Shape;495;p46"/>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33</a:t>
            </a:fld>
            <a:endParaRPr/>
          </a:p>
        </p:txBody>
      </p:sp>
      <p:cxnSp>
        <p:nvCxnSpPr>
          <p:cNvPr id="496" name="Google Shape;496;p46"/>
          <p:cNvCxnSpPr/>
          <p:nvPr/>
        </p:nvCxnSpPr>
        <p:spPr>
          <a:xfrm>
            <a:off x="43815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497" name="Google Shape;497;p46"/>
          <p:cNvCxnSpPr/>
          <p:nvPr/>
        </p:nvCxnSpPr>
        <p:spPr>
          <a:xfrm>
            <a:off x="439737" y="3276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498" name="Google Shape;498;p46"/>
          <p:cNvSpPr txBox="1"/>
          <p:nvPr/>
        </p:nvSpPr>
        <p:spPr>
          <a:xfrm>
            <a:off x="476250" y="2759075"/>
            <a:ext cx="8077200" cy="4572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highlight>
                  <a:srgbClr val="FFFF00"/>
                </a:highlight>
                <a:latin typeface="Times New Roman"/>
                <a:ea typeface="Times New Roman"/>
                <a:cs typeface="Times New Roman"/>
                <a:sym typeface="Times New Roman"/>
              </a:rPr>
              <a:t>A character constant is enclosed in single quotes.</a:t>
            </a:r>
            <a:endParaRPr dirty="0">
              <a:highlight>
                <a:srgbClr val="FFFF00"/>
              </a:highlight>
            </a:endParaRPr>
          </a:p>
        </p:txBody>
      </p:sp>
      <p:sp>
        <p:nvSpPr>
          <p:cNvPr id="499" name="Google Shape;499;p46"/>
          <p:cNvSpPr txBox="1"/>
          <p:nvPr/>
        </p:nvSpPr>
        <p:spPr>
          <a:xfrm>
            <a:off x="457200" y="2133600"/>
            <a:ext cx="8747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7"/>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506" name="Google Shape;506;p47"/>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34</a:t>
            </a:fld>
            <a:endParaRPr/>
          </a:p>
        </p:txBody>
      </p:sp>
      <p:sp>
        <p:nvSpPr>
          <p:cNvPr id="507" name="Google Shape;507;p47"/>
          <p:cNvSpPr txBox="1"/>
          <p:nvPr/>
        </p:nvSpPr>
        <p:spPr>
          <a:xfrm>
            <a:off x="152400" y="5927725"/>
            <a:ext cx="12700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Table  2-6</a:t>
            </a:r>
            <a:endParaRPr/>
          </a:p>
        </p:txBody>
      </p:sp>
      <p:sp>
        <p:nvSpPr>
          <p:cNvPr id="508" name="Google Shape;508;p47"/>
          <p:cNvSpPr txBox="1"/>
          <p:nvPr/>
        </p:nvSpPr>
        <p:spPr>
          <a:xfrm>
            <a:off x="1541462" y="5927725"/>
            <a:ext cx="4554537"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Symbolic Names for Control Characters</a:t>
            </a:r>
            <a:endParaRPr/>
          </a:p>
        </p:txBody>
      </p:sp>
      <p:pic>
        <p:nvPicPr>
          <p:cNvPr id="509" name="Google Shape;509;p47"/>
          <p:cNvPicPr preferRelativeResize="0"/>
          <p:nvPr/>
        </p:nvPicPr>
        <p:blipFill rotWithShape="1">
          <a:blip r:embed="rId3">
            <a:alphaModFix/>
          </a:blip>
          <a:srcRect/>
          <a:stretch/>
        </p:blipFill>
        <p:spPr>
          <a:xfrm>
            <a:off x="152400" y="336550"/>
            <a:ext cx="8839200" cy="5607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8"/>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516" name="Google Shape;516;p48"/>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35</a:t>
            </a:fld>
            <a:endParaRPr/>
          </a:p>
        </p:txBody>
      </p:sp>
      <p:sp>
        <p:nvSpPr>
          <p:cNvPr id="517" name="Google Shape;517;p48"/>
          <p:cNvSpPr txBox="1"/>
          <p:nvPr/>
        </p:nvSpPr>
        <p:spPr>
          <a:xfrm>
            <a:off x="152400" y="4419600"/>
            <a:ext cx="12700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Table  2-7</a:t>
            </a:r>
            <a:endParaRPr/>
          </a:p>
        </p:txBody>
      </p:sp>
      <p:sp>
        <p:nvSpPr>
          <p:cNvPr id="518" name="Google Shape;518;p48"/>
          <p:cNvSpPr txBox="1"/>
          <p:nvPr/>
        </p:nvSpPr>
        <p:spPr>
          <a:xfrm>
            <a:off x="1511300" y="4419600"/>
            <a:ext cx="35179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Examples of Integer Constants</a:t>
            </a:r>
            <a:endParaRPr/>
          </a:p>
        </p:txBody>
      </p:sp>
      <p:pic>
        <p:nvPicPr>
          <p:cNvPr id="519" name="Google Shape;519;p48"/>
          <p:cNvPicPr preferRelativeResize="0"/>
          <p:nvPr/>
        </p:nvPicPr>
        <p:blipFill rotWithShape="1">
          <a:blip r:embed="rId3">
            <a:alphaModFix/>
          </a:blip>
          <a:srcRect/>
          <a:stretch/>
        </p:blipFill>
        <p:spPr>
          <a:xfrm>
            <a:off x="152400" y="1447800"/>
            <a:ext cx="8875712" cy="29352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9"/>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526" name="Google Shape;526;p49"/>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36</a:t>
            </a:fld>
            <a:endParaRPr/>
          </a:p>
        </p:txBody>
      </p:sp>
      <p:sp>
        <p:nvSpPr>
          <p:cNvPr id="527" name="Google Shape;527;p49"/>
          <p:cNvSpPr txBox="1"/>
          <p:nvPr/>
        </p:nvSpPr>
        <p:spPr>
          <a:xfrm>
            <a:off x="152400" y="4953000"/>
            <a:ext cx="1270000"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Table  2-8</a:t>
            </a:r>
            <a:endParaRPr/>
          </a:p>
        </p:txBody>
      </p:sp>
      <p:sp>
        <p:nvSpPr>
          <p:cNvPr id="528" name="Google Shape;528;p49"/>
          <p:cNvSpPr txBox="1"/>
          <p:nvPr/>
        </p:nvSpPr>
        <p:spPr>
          <a:xfrm>
            <a:off x="1600200" y="4953000"/>
            <a:ext cx="322262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Examples of Real Constants</a:t>
            </a:r>
            <a:endParaRPr/>
          </a:p>
        </p:txBody>
      </p:sp>
      <p:pic>
        <p:nvPicPr>
          <p:cNvPr id="529" name="Google Shape;529;p49"/>
          <p:cNvPicPr preferRelativeResize="0"/>
          <p:nvPr/>
        </p:nvPicPr>
        <p:blipFill rotWithShape="1">
          <a:blip r:embed="rId3">
            <a:alphaModFix/>
          </a:blip>
          <a:srcRect/>
          <a:stretch/>
        </p:blipFill>
        <p:spPr>
          <a:xfrm>
            <a:off x="142875" y="1279525"/>
            <a:ext cx="8848725" cy="3657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0"/>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536" name="Google Shape;536;p50"/>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37</a:t>
            </a:fld>
            <a:endParaRPr/>
          </a:p>
        </p:txBody>
      </p:sp>
      <p:cxnSp>
        <p:nvCxnSpPr>
          <p:cNvPr id="537" name="Google Shape;537;p50"/>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538" name="Google Shape;538;p50"/>
          <p:cNvSpPr txBox="1"/>
          <p:nvPr/>
        </p:nvSpPr>
        <p:spPr>
          <a:xfrm>
            <a:off x="152400" y="5791200"/>
            <a:ext cx="325913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2-13</a:t>
            </a:r>
            <a:r>
              <a:rPr lang="en-US" sz="2000" b="1" i="0" u="none">
                <a:solidFill>
                  <a:schemeClr val="dk1"/>
                </a:solidFill>
                <a:latin typeface="Times New Roman"/>
                <a:ea typeface="Times New Roman"/>
                <a:cs typeface="Times New Roman"/>
                <a:sym typeface="Times New Roman"/>
              </a:rPr>
              <a:t>  Some Strings</a:t>
            </a:r>
            <a:endParaRPr/>
          </a:p>
        </p:txBody>
      </p:sp>
      <p:grpSp>
        <p:nvGrpSpPr>
          <p:cNvPr id="539" name="Google Shape;539;p50"/>
          <p:cNvGrpSpPr/>
          <p:nvPr/>
        </p:nvGrpSpPr>
        <p:grpSpPr>
          <a:xfrm>
            <a:off x="228600" y="252412"/>
            <a:ext cx="8610600" cy="5995987"/>
            <a:chOff x="336" y="159"/>
            <a:chExt cx="5232" cy="3777"/>
          </a:xfrm>
        </p:grpSpPr>
        <p:cxnSp>
          <p:nvCxnSpPr>
            <p:cNvPr id="540" name="Google Shape;540;p50"/>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541" name="Google Shape;541;p50"/>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542" name="Google Shape;542;p50"/>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543" name="Google Shape;543;p50"/>
          <p:cNvPicPr preferRelativeResize="0"/>
          <p:nvPr/>
        </p:nvPicPr>
        <p:blipFill rotWithShape="1">
          <a:blip r:embed="rId3">
            <a:alphaModFix/>
          </a:blip>
          <a:srcRect/>
          <a:stretch/>
        </p:blipFill>
        <p:spPr>
          <a:xfrm>
            <a:off x="530225" y="2416175"/>
            <a:ext cx="7851775" cy="1774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1"/>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550" name="Google Shape;550;p51"/>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38</a:t>
            </a:fld>
            <a:endParaRPr/>
          </a:p>
        </p:txBody>
      </p:sp>
      <p:cxnSp>
        <p:nvCxnSpPr>
          <p:cNvPr id="551" name="Google Shape;551;p51"/>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552" name="Google Shape;552;p51"/>
          <p:cNvSpPr txBox="1"/>
          <p:nvPr/>
        </p:nvSpPr>
        <p:spPr>
          <a:xfrm>
            <a:off x="152400" y="5791200"/>
            <a:ext cx="5410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2-14</a:t>
            </a:r>
            <a:r>
              <a:rPr lang="en-US" sz="2000" b="1" i="0" u="none">
                <a:solidFill>
                  <a:schemeClr val="dk1"/>
                </a:solidFill>
                <a:latin typeface="Times New Roman"/>
                <a:ea typeface="Times New Roman"/>
                <a:cs typeface="Times New Roman"/>
                <a:sym typeface="Times New Roman"/>
              </a:rPr>
              <a:t>  Null Characters and Null Strings</a:t>
            </a:r>
            <a:endParaRPr/>
          </a:p>
        </p:txBody>
      </p:sp>
      <p:grpSp>
        <p:nvGrpSpPr>
          <p:cNvPr id="553" name="Google Shape;553;p51"/>
          <p:cNvGrpSpPr/>
          <p:nvPr/>
        </p:nvGrpSpPr>
        <p:grpSpPr>
          <a:xfrm>
            <a:off x="228600" y="252412"/>
            <a:ext cx="8610600" cy="5995987"/>
            <a:chOff x="336" y="159"/>
            <a:chExt cx="5232" cy="3777"/>
          </a:xfrm>
        </p:grpSpPr>
        <p:cxnSp>
          <p:nvCxnSpPr>
            <p:cNvPr id="554" name="Google Shape;554;p51"/>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555" name="Google Shape;555;p51"/>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556" name="Google Shape;556;p51"/>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557" name="Google Shape;557;p51"/>
          <p:cNvPicPr preferRelativeResize="0"/>
          <p:nvPr/>
        </p:nvPicPr>
        <p:blipFill rotWithShape="1">
          <a:blip r:embed="rId3">
            <a:alphaModFix/>
          </a:blip>
          <a:srcRect/>
          <a:stretch/>
        </p:blipFill>
        <p:spPr>
          <a:xfrm>
            <a:off x="901700" y="2897187"/>
            <a:ext cx="6946900" cy="8366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2"/>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564" name="Google Shape;564;p52"/>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39</a:t>
            </a:fld>
            <a:endParaRPr/>
          </a:p>
        </p:txBody>
      </p:sp>
      <p:cxnSp>
        <p:nvCxnSpPr>
          <p:cNvPr id="565" name="Google Shape;565;p52"/>
          <p:cNvCxnSpPr/>
          <p:nvPr/>
        </p:nvCxnSpPr>
        <p:spPr>
          <a:xfrm>
            <a:off x="43815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566" name="Google Shape;566;p52"/>
          <p:cNvCxnSpPr/>
          <p:nvPr/>
        </p:nvCxnSpPr>
        <p:spPr>
          <a:xfrm>
            <a:off x="439737" y="36576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567" name="Google Shape;567;p52"/>
          <p:cNvSpPr txBox="1"/>
          <p:nvPr/>
        </p:nvSpPr>
        <p:spPr>
          <a:xfrm>
            <a:off x="476250" y="2759075"/>
            <a:ext cx="8077200" cy="830956"/>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dirty="0">
                <a:solidFill>
                  <a:schemeClr val="dk1"/>
                </a:solidFill>
                <a:highlight>
                  <a:srgbClr val="FFFF00"/>
                </a:highlight>
                <a:latin typeface="Times New Roman"/>
                <a:ea typeface="Times New Roman"/>
                <a:cs typeface="Times New Roman"/>
                <a:sym typeface="Times New Roman"/>
              </a:rPr>
              <a:t>Use single quotes for character constants. </a:t>
            </a:r>
            <a:br>
              <a:rPr lang="en-US" sz="2400" b="1" i="0" u="none" dirty="0">
                <a:solidFill>
                  <a:schemeClr val="dk1"/>
                </a:solidFill>
                <a:highlight>
                  <a:srgbClr val="FFFF00"/>
                </a:highlight>
                <a:latin typeface="Times New Roman"/>
                <a:ea typeface="Times New Roman"/>
                <a:cs typeface="Times New Roman"/>
                <a:sym typeface="Times New Roman"/>
              </a:rPr>
            </a:br>
            <a:r>
              <a:rPr lang="en-US" sz="2400" b="1" i="0" u="none" dirty="0">
                <a:solidFill>
                  <a:schemeClr val="dk1"/>
                </a:solidFill>
                <a:highlight>
                  <a:srgbClr val="FFFF00"/>
                </a:highlight>
                <a:latin typeface="Times New Roman"/>
                <a:ea typeface="Times New Roman"/>
                <a:cs typeface="Times New Roman"/>
                <a:sym typeface="Times New Roman"/>
              </a:rPr>
              <a:t>Use double quotes for string constants.</a:t>
            </a:r>
            <a:endParaRPr dirty="0">
              <a:highlight>
                <a:srgbClr val="FFFF00"/>
              </a:highlight>
            </a:endParaRPr>
          </a:p>
        </p:txBody>
      </p:sp>
      <p:sp>
        <p:nvSpPr>
          <p:cNvPr id="568" name="Google Shape;568;p52"/>
          <p:cNvSpPr txBox="1"/>
          <p:nvPr/>
        </p:nvSpPr>
        <p:spPr>
          <a:xfrm>
            <a:off x="457200" y="2133600"/>
            <a:ext cx="8747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144" name="Google Shape;144;p17"/>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4</a:t>
            </a:fld>
            <a:endParaRPr/>
          </a:p>
        </p:txBody>
      </p:sp>
      <p:cxnSp>
        <p:nvCxnSpPr>
          <p:cNvPr id="145" name="Google Shape;145;p17"/>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146" name="Google Shape;146;p17"/>
          <p:cNvSpPr txBox="1"/>
          <p:nvPr/>
        </p:nvSpPr>
        <p:spPr>
          <a:xfrm>
            <a:off x="152400" y="5791200"/>
            <a:ext cx="449421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2-2</a:t>
            </a:r>
            <a:r>
              <a:rPr lang="en-US" sz="2000" b="1" i="0" u="none">
                <a:solidFill>
                  <a:schemeClr val="dk1"/>
                </a:solidFill>
                <a:latin typeface="Times New Roman"/>
                <a:ea typeface="Times New Roman"/>
                <a:cs typeface="Times New Roman"/>
                <a:sym typeface="Times New Roman"/>
              </a:rPr>
              <a:t>  Structure of a C Program</a:t>
            </a:r>
            <a:endParaRPr/>
          </a:p>
        </p:txBody>
      </p:sp>
      <p:grpSp>
        <p:nvGrpSpPr>
          <p:cNvPr id="147" name="Google Shape;147;p17"/>
          <p:cNvGrpSpPr/>
          <p:nvPr/>
        </p:nvGrpSpPr>
        <p:grpSpPr>
          <a:xfrm>
            <a:off x="228600" y="252412"/>
            <a:ext cx="8610600" cy="5995987"/>
            <a:chOff x="336" y="159"/>
            <a:chExt cx="5232" cy="3777"/>
          </a:xfrm>
        </p:grpSpPr>
        <p:cxnSp>
          <p:nvCxnSpPr>
            <p:cNvPr id="148" name="Google Shape;148;p17"/>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149" name="Google Shape;149;p17"/>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150" name="Google Shape;150;p17"/>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151" name="Google Shape;151;p17"/>
          <p:cNvPicPr preferRelativeResize="0"/>
          <p:nvPr/>
        </p:nvPicPr>
        <p:blipFill rotWithShape="1">
          <a:blip r:embed="rId3">
            <a:alphaModFix/>
          </a:blip>
          <a:srcRect/>
          <a:stretch/>
        </p:blipFill>
        <p:spPr>
          <a:xfrm>
            <a:off x="1108075" y="533400"/>
            <a:ext cx="5978525" cy="5222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3"/>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575" name="Google Shape;575;p53"/>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40</a:t>
            </a:fld>
            <a:endParaRPr/>
          </a:p>
        </p:txBody>
      </p:sp>
      <p:sp>
        <p:nvSpPr>
          <p:cNvPr id="576" name="Google Shape;576;p53"/>
          <p:cNvSpPr txBox="1"/>
          <p:nvPr/>
        </p:nvSpPr>
        <p:spPr>
          <a:xfrm>
            <a:off x="228600" y="506412"/>
            <a:ext cx="192722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PROGRAM 2-3</a:t>
            </a:r>
            <a:endParaRPr/>
          </a:p>
        </p:txBody>
      </p:sp>
      <p:sp>
        <p:nvSpPr>
          <p:cNvPr id="577" name="Google Shape;577;p53"/>
          <p:cNvSpPr txBox="1"/>
          <p:nvPr/>
        </p:nvSpPr>
        <p:spPr>
          <a:xfrm>
            <a:off x="2286000" y="506412"/>
            <a:ext cx="226377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Memory Constants</a:t>
            </a:r>
            <a:endParaRPr/>
          </a:p>
        </p:txBody>
      </p:sp>
      <p:pic>
        <p:nvPicPr>
          <p:cNvPr id="578" name="Google Shape;578;p53"/>
          <p:cNvPicPr preferRelativeResize="0"/>
          <p:nvPr/>
        </p:nvPicPr>
        <p:blipFill rotWithShape="1">
          <a:blip r:embed="rId3">
            <a:alphaModFix/>
          </a:blip>
          <a:srcRect/>
          <a:stretch/>
        </p:blipFill>
        <p:spPr>
          <a:xfrm>
            <a:off x="133350" y="874712"/>
            <a:ext cx="8858250" cy="2732087"/>
          </a:xfrm>
          <a:prstGeom prst="rect">
            <a:avLst/>
          </a:prstGeom>
          <a:noFill/>
          <a:ln>
            <a:noFill/>
          </a:ln>
        </p:spPr>
      </p:pic>
      <p:pic>
        <p:nvPicPr>
          <p:cNvPr id="579" name="Google Shape;579;p53"/>
          <p:cNvPicPr preferRelativeResize="0"/>
          <p:nvPr/>
        </p:nvPicPr>
        <p:blipFill rotWithShape="1">
          <a:blip r:embed="rId4">
            <a:alphaModFix/>
          </a:blip>
          <a:srcRect/>
          <a:stretch/>
        </p:blipFill>
        <p:spPr>
          <a:xfrm>
            <a:off x="157162" y="3530600"/>
            <a:ext cx="8812212" cy="2641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4"/>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586" name="Google Shape;586;p5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41</a:t>
            </a:fld>
            <a:endParaRPr/>
          </a:p>
        </p:txBody>
      </p:sp>
      <p:sp>
        <p:nvSpPr>
          <p:cNvPr id="587" name="Google Shape;587;p54"/>
          <p:cNvSpPr txBox="1"/>
          <p:nvPr/>
        </p:nvSpPr>
        <p:spPr>
          <a:xfrm>
            <a:off x="152400" y="506412"/>
            <a:ext cx="192722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PROGRAM 2-3</a:t>
            </a:r>
            <a:endParaRPr/>
          </a:p>
        </p:txBody>
      </p:sp>
      <p:sp>
        <p:nvSpPr>
          <p:cNvPr id="588" name="Google Shape;588;p54"/>
          <p:cNvSpPr txBox="1"/>
          <p:nvPr/>
        </p:nvSpPr>
        <p:spPr>
          <a:xfrm>
            <a:off x="2071687" y="506412"/>
            <a:ext cx="3567112"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Memory Constants </a:t>
            </a:r>
            <a:r>
              <a:rPr lang="en-US" sz="2000" b="1" i="0" u="none">
                <a:solidFill>
                  <a:schemeClr val="folHlink"/>
                </a:solidFill>
                <a:latin typeface="Times New Roman"/>
                <a:ea typeface="Times New Roman"/>
                <a:cs typeface="Times New Roman"/>
                <a:sym typeface="Times New Roman"/>
              </a:rPr>
              <a:t>(continued)</a:t>
            </a:r>
            <a:endParaRPr/>
          </a:p>
        </p:txBody>
      </p:sp>
      <p:pic>
        <p:nvPicPr>
          <p:cNvPr id="589" name="Google Shape;589;p54"/>
          <p:cNvPicPr preferRelativeResize="0"/>
          <p:nvPr/>
        </p:nvPicPr>
        <p:blipFill rotWithShape="1">
          <a:blip r:embed="rId3">
            <a:alphaModFix/>
          </a:blip>
          <a:srcRect/>
          <a:stretch/>
        </p:blipFill>
        <p:spPr>
          <a:xfrm>
            <a:off x="152400" y="990600"/>
            <a:ext cx="8866187" cy="268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158" name="Google Shape;158;p18"/>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5</a:t>
            </a:fld>
            <a:endParaRPr/>
          </a:p>
        </p:txBody>
      </p:sp>
      <p:cxnSp>
        <p:nvCxnSpPr>
          <p:cNvPr id="159" name="Google Shape;159;p18"/>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160" name="Google Shape;160;p18"/>
          <p:cNvSpPr txBox="1"/>
          <p:nvPr/>
        </p:nvSpPr>
        <p:spPr>
          <a:xfrm>
            <a:off x="152400" y="5791200"/>
            <a:ext cx="418306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2-3</a:t>
            </a:r>
            <a:r>
              <a:rPr lang="en-US" sz="2000" b="1" i="0" u="none">
                <a:solidFill>
                  <a:schemeClr val="dk1"/>
                </a:solidFill>
                <a:latin typeface="Times New Roman"/>
                <a:ea typeface="Times New Roman"/>
                <a:cs typeface="Times New Roman"/>
                <a:sym typeface="Times New Roman"/>
              </a:rPr>
              <a:t>  The Greeting Program</a:t>
            </a:r>
            <a:endParaRPr/>
          </a:p>
        </p:txBody>
      </p:sp>
      <p:grpSp>
        <p:nvGrpSpPr>
          <p:cNvPr id="161" name="Google Shape;161;p18"/>
          <p:cNvGrpSpPr/>
          <p:nvPr/>
        </p:nvGrpSpPr>
        <p:grpSpPr>
          <a:xfrm>
            <a:off x="228600" y="252412"/>
            <a:ext cx="8610600" cy="5995987"/>
            <a:chOff x="336" y="159"/>
            <a:chExt cx="5232" cy="3777"/>
          </a:xfrm>
        </p:grpSpPr>
        <p:cxnSp>
          <p:nvCxnSpPr>
            <p:cNvPr id="162" name="Google Shape;162;p18"/>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163" name="Google Shape;163;p18"/>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164" name="Google Shape;164;p18"/>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165" name="Google Shape;165;p18"/>
          <p:cNvPicPr preferRelativeResize="0"/>
          <p:nvPr/>
        </p:nvPicPr>
        <p:blipFill rotWithShape="1">
          <a:blip r:embed="rId3">
            <a:alphaModFix/>
          </a:blip>
          <a:srcRect/>
          <a:stretch/>
        </p:blipFill>
        <p:spPr>
          <a:xfrm>
            <a:off x="836612" y="1447800"/>
            <a:ext cx="7496175" cy="328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172" name="Google Shape;172;p19"/>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6</a:t>
            </a:fld>
            <a:endParaRPr/>
          </a:p>
        </p:txBody>
      </p:sp>
      <p:sp>
        <p:nvSpPr>
          <p:cNvPr id="173" name="Google Shape;173;p19"/>
          <p:cNvSpPr txBox="1"/>
          <p:nvPr/>
        </p:nvSpPr>
        <p:spPr>
          <a:xfrm>
            <a:off x="258762" y="152400"/>
            <a:ext cx="1927225"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PROGRAM 2-1</a:t>
            </a:r>
            <a:endParaRPr/>
          </a:p>
        </p:txBody>
      </p:sp>
      <p:sp>
        <p:nvSpPr>
          <p:cNvPr id="174" name="Google Shape;174;p19"/>
          <p:cNvSpPr txBox="1"/>
          <p:nvPr/>
        </p:nvSpPr>
        <p:spPr>
          <a:xfrm>
            <a:off x="2262187" y="152400"/>
            <a:ext cx="2665412" cy="396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The Greeting Program</a:t>
            </a:r>
            <a:endParaRPr/>
          </a:p>
        </p:txBody>
      </p:sp>
      <p:pic>
        <p:nvPicPr>
          <p:cNvPr id="175" name="Google Shape;175;p19"/>
          <p:cNvPicPr preferRelativeResize="0"/>
          <p:nvPr/>
        </p:nvPicPr>
        <p:blipFill rotWithShape="1">
          <a:blip r:embed="rId3">
            <a:alphaModFix/>
          </a:blip>
          <a:srcRect/>
          <a:stretch/>
        </p:blipFill>
        <p:spPr>
          <a:xfrm>
            <a:off x="76200" y="636587"/>
            <a:ext cx="9021762" cy="57769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182" name="Google Shape;182;p20"/>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7</a:t>
            </a:fld>
            <a:endParaRPr/>
          </a:p>
        </p:txBody>
      </p:sp>
      <p:cxnSp>
        <p:nvCxnSpPr>
          <p:cNvPr id="183" name="Google Shape;183;p20"/>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184" name="Google Shape;184;p20"/>
          <p:cNvSpPr txBox="1"/>
          <p:nvPr/>
        </p:nvSpPr>
        <p:spPr>
          <a:xfrm>
            <a:off x="152400" y="5791200"/>
            <a:ext cx="495141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2-4</a:t>
            </a:r>
            <a:r>
              <a:rPr lang="en-US" sz="2000" b="1" i="0" u="none">
                <a:solidFill>
                  <a:schemeClr val="dk1"/>
                </a:solidFill>
                <a:latin typeface="Times New Roman"/>
                <a:ea typeface="Times New Roman"/>
                <a:cs typeface="Times New Roman"/>
                <a:sym typeface="Times New Roman"/>
              </a:rPr>
              <a:t>  Examples of Block Comments</a:t>
            </a:r>
            <a:endParaRPr/>
          </a:p>
        </p:txBody>
      </p:sp>
      <p:grpSp>
        <p:nvGrpSpPr>
          <p:cNvPr id="185" name="Google Shape;185;p20"/>
          <p:cNvGrpSpPr/>
          <p:nvPr/>
        </p:nvGrpSpPr>
        <p:grpSpPr>
          <a:xfrm>
            <a:off x="228600" y="252412"/>
            <a:ext cx="8610600" cy="5995987"/>
            <a:chOff x="336" y="159"/>
            <a:chExt cx="5232" cy="3777"/>
          </a:xfrm>
        </p:grpSpPr>
        <p:cxnSp>
          <p:nvCxnSpPr>
            <p:cNvPr id="186" name="Google Shape;186;p20"/>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187" name="Google Shape;187;p20"/>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188" name="Google Shape;188;p20"/>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189" name="Google Shape;189;p20"/>
          <p:cNvPicPr preferRelativeResize="0"/>
          <p:nvPr/>
        </p:nvPicPr>
        <p:blipFill rotWithShape="1">
          <a:blip r:embed="rId3">
            <a:alphaModFix/>
          </a:blip>
          <a:srcRect/>
          <a:stretch/>
        </p:blipFill>
        <p:spPr>
          <a:xfrm>
            <a:off x="112712" y="1627187"/>
            <a:ext cx="8802687" cy="303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196" name="Google Shape;196;p21"/>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8</a:t>
            </a:fld>
            <a:endParaRPr/>
          </a:p>
        </p:txBody>
      </p:sp>
      <p:cxnSp>
        <p:nvCxnSpPr>
          <p:cNvPr id="197" name="Google Shape;197;p21"/>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198" name="Google Shape;198;p21"/>
          <p:cNvSpPr txBox="1"/>
          <p:nvPr/>
        </p:nvSpPr>
        <p:spPr>
          <a:xfrm>
            <a:off x="152400" y="5791200"/>
            <a:ext cx="482441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2-5</a:t>
            </a:r>
            <a:r>
              <a:rPr lang="en-US" sz="2000" b="1" i="0" u="none">
                <a:solidFill>
                  <a:schemeClr val="dk1"/>
                </a:solidFill>
                <a:latin typeface="Times New Roman"/>
                <a:ea typeface="Times New Roman"/>
                <a:cs typeface="Times New Roman"/>
                <a:sym typeface="Times New Roman"/>
              </a:rPr>
              <a:t>  Examples of Line Comments</a:t>
            </a:r>
            <a:endParaRPr/>
          </a:p>
        </p:txBody>
      </p:sp>
      <p:grpSp>
        <p:nvGrpSpPr>
          <p:cNvPr id="199" name="Google Shape;199;p21"/>
          <p:cNvGrpSpPr/>
          <p:nvPr/>
        </p:nvGrpSpPr>
        <p:grpSpPr>
          <a:xfrm>
            <a:off x="228600" y="252412"/>
            <a:ext cx="8610600" cy="5995987"/>
            <a:chOff x="336" y="159"/>
            <a:chExt cx="5232" cy="3777"/>
          </a:xfrm>
        </p:grpSpPr>
        <p:cxnSp>
          <p:nvCxnSpPr>
            <p:cNvPr id="200" name="Google Shape;200;p21"/>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201" name="Google Shape;201;p21"/>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202" name="Google Shape;202;p21"/>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203" name="Google Shape;203;p21"/>
          <p:cNvPicPr preferRelativeResize="0"/>
          <p:nvPr/>
        </p:nvPicPr>
        <p:blipFill rotWithShape="1">
          <a:blip r:embed="rId3">
            <a:alphaModFix/>
          </a:blip>
          <a:srcRect/>
          <a:stretch/>
        </p:blipFill>
        <p:spPr>
          <a:xfrm>
            <a:off x="285750" y="2754312"/>
            <a:ext cx="8629650" cy="12842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1" i="0" u="none">
                <a:solidFill>
                  <a:schemeClr val="dk1"/>
                </a:solidFill>
                <a:latin typeface="Tahoma"/>
                <a:ea typeface="Tahoma"/>
                <a:cs typeface="Tahoma"/>
                <a:sym typeface="Tahoma"/>
              </a:rPr>
              <a:t>Computer Science: A Structured Programming Approach Using C</a:t>
            </a:r>
            <a:endParaRPr/>
          </a:p>
        </p:txBody>
      </p:sp>
      <p:sp>
        <p:nvSpPr>
          <p:cNvPr id="210" name="Google Shape;210;p22"/>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1" i="0" u="none">
                <a:solidFill>
                  <a:schemeClr val="dk1"/>
                </a:solidFill>
                <a:latin typeface="Tahoma"/>
                <a:ea typeface="Tahoma"/>
                <a:cs typeface="Tahoma"/>
                <a:sym typeface="Tahoma"/>
              </a:rPr>
              <a:t>9</a:t>
            </a:fld>
            <a:endParaRPr/>
          </a:p>
        </p:txBody>
      </p:sp>
      <p:cxnSp>
        <p:nvCxnSpPr>
          <p:cNvPr id="211" name="Google Shape;211;p22"/>
          <p:cNvCxnSpPr/>
          <p:nvPr/>
        </p:nvCxnSpPr>
        <p:spPr>
          <a:xfrm>
            <a:off x="381000" y="457200"/>
            <a:ext cx="0" cy="0"/>
          </a:xfrm>
          <a:prstGeom prst="straightConnector1">
            <a:avLst/>
          </a:prstGeom>
          <a:noFill/>
          <a:ln w="9525" cap="flat" cmpd="sng">
            <a:solidFill>
              <a:schemeClr val="dk1"/>
            </a:solidFill>
            <a:prstDash val="solid"/>
            <a:miter lim="800000"/>
            <a:headEnd type="none" w="med" len="med"/>
            <a:tailEnd type="none" w="med" len="med"/>
          </a:ln>
        </p:spPr>
      </p:cxnSp>
      <p:sp>
        <p:nvSpPr>
          <p:cNvPr id="212" name="Google Shape;212;p22"/>
          <p:cNvSpPr txBox="1"/>
          <p:nvPr/>
        </p:nvSpPr>
        <p:spPr>
          <a:xfrm>
            <a:off x="152400" y="5791200"/>
            <a:ext cx="5664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FIGURE 2-6</a:t>
            </a:r>
            <a:r>
              <a:rPr lang="en-US" sz="2000" b="1" i="0" u="none">
                <a:solidFill>
                  <a:schemeClr val="dk1"/>
                </a:solidFill>
                <a:latin typeface="Times New Roman"/>
                <a:ea typeface="Times New Roman"/>
                <a:cs typeface="Times New Roman"/>
                <a:sym typeface="Times New Roman"/>
              </a:rPr>
              <a:t>  Nested Block Comments Are Invalid</a:t>
            </a:r>
            <a:endParaRPr/>
          </a:p>
        </p:txBody>
      </p:sp>
      <p:grpSp>
        <p:nvGrpSpPr>
          <p:cNvPr id="213" name="Google Shape;213;p22"/>
          <p:cNvGrpSpPr/>
          <p:nvPr/>
        </p:nvGrpSpPr>
        <p:grpSpPr>
          <a:xfrm>
            <a:off x="228600" y="252412"/>
            <a:ext cx="8610600" cy="5995987"/>
            <a:chOff x="336" y="159"/>
            <a:chExt cx="5232" cy="3777"/>
          </a:xfrm>
        </p:grpSpPr>
        <p:cxnSp>
          <p:nvCxnSpPr>
            <p:cNvPr id="214" name="Google Shape;214;p22"/>
            <p:cNvCxnSpPr/>
            <p:nvPr/>
          </p:nvCxnSpPr>
          <p:spPr>
            <a:xfrm>
              <a:off x="336" y="3936"/>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215" name="Google Shape;215;p22"/>
            <p:cNvCxnSpPr/>
            <p:nvPr/>
          </p:nvCxnSpPr>
          <p:spPr>
            <a:xfrm>
              <a:off x="336" y="159"/>
              <a:ext cx="5232"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216" name="Google Shape;216;p22"/>
            <p:cNvCxnSpPr/>
            <p:nvPr/>
          </p:nvCxnSpPr>
          <p:spPr>
            <a:xfrm>
              <a:off x="336" y="3663"/>
              <a:ext cx="5232" cy="0"/>
            </a:xfrm>
            <a:prstGeom prst="straightConnector1">
              <a:avLst/>
            </a:prstGeom>
            <a:noFill/>
            <a:ln w="28575" cap="flat" cmpd="sng">
              <a:solidFill>
                <a:schemeClr val="folHlink"/>
              </a:solidFill>
              <a:prstDash val="solid"/>
              <a:miter lim="800000"/>
              <a:headEnd type="none" w="med" len="med"/>
              <a:tailEnd type="none" w="med" len="med"/>
            </a:ln>
          </p:spPr>
        </p:cxnSp>
      </p:grpSp>
      <p:pic>
        <p:nvPicPr>
          <p:cNvPr id="217" name="Google Shape;217;p22"/>
          <p:cNvPicPr preferRelativeResize="0"/>
          <p:nvPr/>
        </p:nvPicPr>
        <p:blipFill rotWithShape="1">
          <a:blip r:embed="rId3">
            <a:alphaModFix/>
          </a:blip>
          <a:srcRect/>
          <a:stretch/>
        </p:blipFill>
        <p:spPr>
          <a:xfrm>
            <a:off x="228600" y="1676400"/>
            <a:ext cx="8675687" cy="2686050"/>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On-screen Show (4:3)</PresentationFormat>
  <Paragraphs>219</Paragraphs>
  <Slides>41</Slides>
  <Notes>41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Noto Sans Symbols</vt:lpstr>
      <vt:lpstr>Tahoma</vt:lpstr>
      <vt:lpstr>Times New Roman</vt:lpstr>
      <vt:lpstr>Arial</vt:lpstr>
      <vt:lpstr>Blends</vt:lpstr>
      <vt:lpstr>1_Blends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M</dc:creator>
  <cp:lastModifiedBy>Arjun M</cp:lastModifiedBy>
  <cp:revision>1</cp:revision>
  <dcterms:modified xsi:type="dcterms:W3CDTF">2022-09-14T01:15:09Z</dcterms:modified>
</cp:coreProperties>
</file>